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13" r:id="rId2"/>
    <p:sldId id="304" r:id="rId3"/>
    <p:sldId id="306" r:id="rId4"/>
    <p:sldId id="307" r:id="rId5"/>
    <p:sldId id="303" r:id="rId6"/>
    <p:sldId id="308" r:id="rId7"/>
    <p:sldId id="3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7AB"/>
    <a:srgbClr val="B7D979"/>
    <a:srgbClr val="80B26E"/>
    <a:srgbClr val="F5FE86"/>
    <a:srgbClr val="50753B"/>
    <a:srgbClr val="98BAAD"/>
    <a:srgbClr val="B8BB97"/>
    <a:srgbClr val="B4C290"/>
    <a:srgbClr val="9DC38F"/>
    <a:srgbClr val="C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3682" autoAdjust="0"/>
  </p:normalViewPr>
  <p:slideViewPr>
    <p:cSldViewPr>
      <p:cViewPr varScale="1">
        <p:scale>
          <a:sx n="62" d="100"/>
          <a:sy n="62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7A498-7266-4DD4-AFC2-0145D0CA1DA6}" type="datetimeFigureOut">
              <a:rPr lang="en-US" smtClean="0"/>
              <a:pPr/>
              <a:t>7/3/2013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8AA53-FA71-448F-9D9C-2E84D45835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230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Tomorrow we are going to read a book called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Burro’s Tortillas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Terri Fields. 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students questions that help them describe the cover and make predictions about the story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.]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book has many words in Spanish.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We’re going to talk about the meanings of these words, and then you can help me find them when we read the book tomorrow.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507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amigos”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(Friends)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Amigos”</a:t>
            </a:r>
            <a:r>
              <a:rPr lang="en-US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Spanish word for “friends,” just like the children in this picture. Let’s all say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amigos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times.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 “amigos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 do you like your best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amigo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9191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means?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 type of food, like bread) </a:t>
            </a:r>
          </a:p>
          <a:p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like very thin pieces of bread. Show me how thin you think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are.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the action by placing your forefinger and thumb very close together.]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let’s say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three times.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Raise your hand if you think you’d like to eat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9191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metate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means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(Grinding stone)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about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(Dough)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tortillera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means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(It’s used to flatten dough for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burro in the story really wants to eat some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But he will have to make them first. We need three things to make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First, we need a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metate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Let’s say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 a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metate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make flour out of corn for the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Next, we mix the corn flour with water and it makes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Now let’s say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ma-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Remember how thin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are? Show me.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the action by placing your forefinger and thumb very close together.]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Finally, we make them that thin with a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tortillera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Let’s all say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three times.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tortillera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presses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or smashes, the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flat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Everyone clap their hands together three times to show how the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pressed flat. 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Lead the students in three horizontal claps to mimic pressing a tortilla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the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flat, we cook it and eat yummy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tortillas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9191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some other Spanish words in this book, like 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aquí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.”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Does anyone know what 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aquí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(Come here!)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aquí</a:t>
            </a:r>
            <a:r>
              <a:rPr lang="en-US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 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“come here.” Someone told these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dogs, 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aquí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,” and here they come! Let’s say 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ven-gan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quí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three times.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would you do if I said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Vengan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aquí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”?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(We would come to you.) </a:t>
            </a:r>
          </a:p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5330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¡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!” </a:t>
            </a:r>
            <a:r>
              <a:rPr lang="en-US" sz="1200" b="1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eans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(Not me)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little girl doesn’t want to do something. She says, </a:t>
            </a: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“¡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no!”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 “not me!” Let’s say “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¡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no!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three times.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repeat.]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  <a:sym typeface="Webding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 your partner something you don’t like doing.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5330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muy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delicioso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means?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(Very delicious)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ice cream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muy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delicioso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 is very good to eat. Let’s say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muy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cio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-so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three times.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ebdings"/>
              </a:rPr>
              <a:t>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 Talk</a:t>
            </a: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 your partner a food that you think is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muy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delicioso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that you understand these Spanish words, we are ready to start reading the book!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8AA53-FA71-448F-9D9C-2E84D45835B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533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7239000" cy="1523999"/>
          </a:xfrm>
        </p:spPr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ndale Sans for VS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609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>
                <a:latin typeface="Andale Sans for VS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979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small" baseline="0"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760" y="533400"/>
            <a:ext cx="202184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502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310" b="45036"/>
          <a:stretch/>
        </p:blipFill>
        <p:spPr bwMode="auto">
          <a:xfrm>
            <a:off x="0" y="6202180"/>
            <a:ext cx="9144000" cy="6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549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ndale Sans for VS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Font typeface="Wingdings" pitchFamily="2" charset="2"/>
              <a:buChar char="v"/>
              <a:defRPr sz="2400">
                <a:latin typeface="Andale Sans for VST" pitchFamily="34" charset="0"/>
              </a:defRPr>
            </a:lvl1pPr>
            <a:lvl2pPr marL="742950" indent="-285750">
              <a:buFont typeface="Wingdings" pitchFamily="2" charset="2"/>
              <a:buChar char="v"/>
              <a:defRPr sz="2000">
                <a:latin typeface="Andale Sans for VST" pitchFamily="34" charset="0"/>
              </a:defRPr>
            </a:lvl2pPr>
            <a:lvl3pPr marL="1143000" indent="-228600">
              <a:buFont typeface="Wingdings" pitchFamily="2" charset="2"/>
              <a:buChar char="v"/>
              <a:defRPr sz="1800">
                <a:latin typeface="Andale Sans for VST" pitchFamily="34" charset="0"/>
              </a:defRPr>
            </a:lvl3pPr>
            <a:lvl4pPr marL="16002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4pPr>
            <a:lvl5pPr marL="2057400" indent="-228600">
              <a:buFont typeface="Wingdings" pitchFamily="2" charset="2"/>
              <a:buChar char="v"/>
              <a:defRPr sz="1600">
                <a:latin typeface="Andale Sans for VST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310" b="45036"/>
          <a:stretch/>
        </p:blipFill>
        <p:spPr bwMode="auto">
          <a:xfrm>
            <a:off x="0" y="6202180"/>
            <a:ext cx="9144000" cy="6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058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dale Sans for VS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308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5304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ndale Sans for VS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ndale Sans for VST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ndale Sans for VST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4352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3004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0737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241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ndale Sans for VS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v"/>
        <a:defRPr sz="32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4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v"/>
        <a:defRPr sz="2000" kern="1200">
          <a:solidFill>
            <a:schemeClr val="tx1"/>
          </a:solidFill>
          <a:latin typeface="Andale Sans for VS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495800"/>
            <a:ext cx="7239000" cy="1523999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latin typeface="Myriad Pro" pitchFamily="34" charset="0"/>
              </a:rPr>
              <a:t>Burro’s Tortillas</a:t>
            </a:r>
            <a:endParaRPr lang="en-US" sz="4000" b="1" i="1" dirty="0">
              <a:latin typeface="Myriad Pro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5626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By Terri Fields, 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Illustrated by Sherry Rogers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50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lbreiseth\Desktop\Lesson Plans\Grade 1\BurrosTortillas_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04800"/>
            <a:ext cx="3886200" cy="45293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81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0" y="5562600"/>
            <a:ext cx="21336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amigos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THEHAY~1\AppData\Local\Temp\skd278405sd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85878"/>
            <a:ext cx="6781800" cy="45243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8286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81400" y="5715000"/>
            <a:ext cx="2362200" cy="60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tortillas</a:t>
            </a: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4" name="Picture 2" descr="C:\Users\THEHAY~1\AppData\Local\Temp\1027324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42707"/>
            <a:ext cx="7162800" cy="4762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6199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400800" y="5410200"/>
            <a:ext cx="22860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tortillera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4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81400" y="5410200"/>
            <a:ext cx="1904999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la </a:t>
            </a: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masa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4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1" y="5410200"/>
            <a:ext cx="1904999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32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8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v"/>
              <a:defRPr sz="2000" kern="1200">
                <a:solidFill>
                  <a:schemeClr val="tx1"/>
                </a:solidFill>
                <a:latin typeface="Andale Sans for VS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metate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4000" dirty="0"/>
          </a:p>
        </p:txBody>
      </p:sp>
      <p:pic>
        <p:nvPicPr>
          <p:cNvPr id="8" name="il_fi" descr="Description: Description: http://www.nps.gov/band/historyculture/images/manometate6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2743200" cy="362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1447800"/>
            <a:ext cx="28575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THEHAY~1\AppData\Local\Temp\9082931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29" r="14170" b="12057"/>
          <a:stretch/>
        </p:blipFill>
        <p:spPr bwMode="auto">
          <a:xfrm>
            <a:off x="3276600" y="1447800"/>
            <a:ext cx="2454992" cy="3581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906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971800" y="5867400"/>
            <a:ext cx="38100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V</a:t>
            </a: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engan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 </a:t>
            </a: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aquí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.</a:t>
            </a:r>
            <a:endParaRPr lang="en-US" sz="4000" b="1" dirty="0" smtClean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4098" name="Picture 2" descr="C:\Users\THEHAY~1\AppData\Local\Temp\86545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58632"/>
            <a:ext cx="7315200" cy="4880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675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352800" y="5867400"/>
            <a:ext cx="2819400" cy="68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¡</a:t>
            </a: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Yo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 no!</a:t>
            </a:r>
          </a:p>
        </p:txBody>
      </p:sp>
      <p:pic>
        <p:nvPicPr>
          <p:cNvPr id="5122" name="Picture 2" descr="C:\Users\THEHAY~1\AppData\Local\Temp\8653839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1389"/>
          <a:stretch/>
        </p:blipFill>
        <p:spPr bwMode="auto">
          <a:xfrm>
            <a:off x="2286000" y="511029"/>
            <a:ext cx="4572000" cy="52039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6270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667000" y="5791200"/>
            <a:ext cx="4191000" cy="76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muy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 </a:t>
            </a:r>
            <a:r>
              <a:rPr lang="en-US" sz="4000" b="1" dirty="0" err="1" smtClean="0">
                <a:solidFill>
                  <a:schemeClr val="accent1">
                    <a:lumMod val="75000"/>
                  </a:schemeClr>
                </a:solidFill>
                <a:latin typeface="Myriad Pro" pitchFamily="34" charset="0"/>
              </a:rPr>
              <a:t>delicioso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Myriad Pro" pitchFamily="34" charset="0"/>
            </a:endParaRPr>
          </a:p>
        </p:txBody>
      </p:sp>
      <p:pic>
        <p:nvPicPr>
          <p:cNvPr id="6146" name="Picture 2" descr="C:\Users\THEHAY~1\AppData\Local\Temp\868034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42" y="442407"/>
            <a:ext cx="3364984" cy="50439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8636963"/>
      </p:ext>
    </p:extLst>
  </p:cSld>
  <p:clrMapOvr>
    <a:masterClrMapping/>
  </p:clrMapOvr>
</p:sld>
</file>

<file path=ppt/theme/theme1.xml><?xml version="1.0" encoding="utf-8"?>
<a:theme xmlns:a="http://schemas.openxmlformats.org/drawingml/2006/main" name="SouthwestStyl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SouthwestStyle</Template>
  <TotalTime>1814</TotalTime>
  <Words>394</Words>
  <Application>Microsoft Office PowerPoint</Application>
  <PresentationFormat>On-screen Show (4:3)</PresentationFormat>
  <Paragraphs>87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SouthwestStyle</vt:lpstr>
      <vt:lpstr>Burro’s Tortillas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Burro’s Tortillas</dc:title>
  <dc:creator>Erin Haynes</dc:creator>
  <cp:lastModifiedBy>Lydia Breiseth</cp:lastModifiedBy>
  <cp:revision>94</cp:revision>
  <dcterms:created xsi:type="dcterms:W3CDTF">2012-04-02T18:45:48Z</dcterms:created>
  <dcterms:modified xsi:type="dcterms:W3CDTF">2013-07-03T19:15:52Z</dcterms:modified>
</cp:coreProperties>
</file>