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commentAuthors.xml" ContentType="application/vnd.openxmlformats-officedocument.presentationml.commentAuthors+xml"/>
  <Override PartName="/ppt/notesSlides/notesSlide6.xml" ContentType="application/vnd.openxmlformats-officedocument.presentationml.notesSlide+xml"/>
  <Override PartName="/ppt/notesSlides/notesSlide7.xml" ContentType="application/vnd.openxmlformats-officedocument.presentationml.notesSlide+xml"/>
  <Override PartName="/ppt/slides/slide7.xml" ContentType="application/vnd.openxmlformats-officedocument.presentationml.slide+xml"/>
  <Override PartName="/ppt/viewProps.xml" ContentType="application/vnd.openxmlformats-officedocument.presentationml.viewProps+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9"/>
  </p:notesMasterIdLst>
  <p:sldIdLst>
    <p:sldId id="320" r:id="rId2"/>
    <p:sldId id="311" r:id="rId3"/>
    <p:sldId id="313" r:id="rId4"/>
    <p:sldId id="314" r:id="rId5"/>
    <p:sldId id="315" r:id="rId6"/>
    <p:sldId id="317" r:id="rId7"/>
    <p:sldId id="318" r:id="rId8"/>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Diane August" initials="DA" lastIdx="4"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FCC66"/>
  </p:clrMru>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70433" autoAdjust="0"/>
  </p:normalViewPr>
  <p:slideViewPr>
    <p:cSldViewPr>
      <p:cViewPr varScale="1">
        <p:scale>
          <a:sx n="83" d="100"/>
          <a:sy n="83" d="100"/>
        </p:scale>
        <p:origin x="-774" y="-90"/>
      </p:cViewPr>
      <p:guideLst>
        <p:guide orient="horz" pos="2160"/>
        <p:guide pos="2880"/>
      </p:guideLst>
    </p:cSldViewPr>
  </p:slideViewPr>
  <p:notesTextViewPr>
    <p:cViewPr>
      <p:scale>
        <a:sx n="1" d="1"/>
        <a:sy n="1" d="1"/>
      </p:scale>
      <p:origin x="0" y="0"/>
    </p:cViewPr>
  </p:notesTextViewPr>
  <p:notesViewPr>
    <p:cSldViewPr>
      <p:cViewPr varScale="1">
        <p:scale>
          <a:sx n="89" d="100"/>
          <a:sy n="89" d="100"/>
        </p:scale>
        <p:origin x="-1836" y="-108"/>
      </p:cViewPr>
      <p:guideLst>
        <p:guide orient="horz" pos="2928"/>
        <p:guide pos="2208"/>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commentAuthors" Target="commentAuthors.xml"/><Relationship Id="rId4" Type="http://schemas.openxmlformats.org/officeDocument/2006/relationships/slide" Target="slides/slide3.xml"/><Relationship Id="rId9" Type="http://schemas.openxmlformats.org/officeDocument/2006/relationships/notesMaster" Target="notesMasters/notesMaster1.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2517A498-7266-4DD4-AFC2-0145D0CA1DA6}" type="datetimeFigureOut">
              <a:rPr lang="en-US" smtClean="0"/>
              <a:pPr/>
              <a:t>7/3/2013</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5F68AA53-FA71-448F-9D9C-2E84D45835B4}" type="slidenum">
              <a:rPr lang="en-US" smtClean="0"/>
              <a:pPr/>
              <a:t>‹#›</a:t>
            </a:fld>
            <a:endParaRPr lang="en-US"/>
          </a:p>
        </p:txBody>
      </p:sp>
    </p:spTree>
    <p:extLst>
      <p:ext uri="{BB962C8B-B14F-4D97-AF65-F5344CB8AC3E}">
        <p14:creationId xmlns="" xmlns:p14="http://schemas.microsoft.com/office/powerpoint/2010/main" val="316230610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smtClean="0">
                <a:solidFill>
                  <a:schemeClr val="tx1"/>
                </a:solidFill>
                <a:latin typeface="+mn-lt"/>
                <a:ea typeface="+mn-ea"/>
                <a:cs typeface="+mn-cs"/>
              </a:rPr>
              <a:t>Today we are going to read a book called </a:t>
            </a:r>
            <a:r>
              <a:rPr lang="en-US" sz="1200" b="1" i="1" kern="1200" dirty="0" smtClean="0">
                <a:solidFill>
                  <a:schemeClr val="tx1"/>
                </a:solidFill>
                <a:latin typeface="+mn-lt"/>
                <a:ea typeface="+mn-ea"/>
                <a:cs typeface="+mn-cs"/>
              </a:rPr>
              <a:t>Burro’s Tortillas</a:t>
            </a:r>
            <a:r>
              <a:rPr lang="en-US" sz="1200" b="1" kern="1200" dirty="0" smtClean="0">
                <a:solidFill>
                  <a:schemeClr val="tx1"/>
                </a:solidFill>
                <a:latin typeface="+mn-lt"/>
                <a:ea typeface="+mn-ea"/>
                <a:cs typeface="+mn-cs"/>
              </a:rPr>
              <a:t>  by Terri Fields. What does the cover show? What do you think the book is about by looking at the cover? Does the title tell you what the book will be about?</a:t>
            </a:r>
            <a:r>
              <a:rPr lang="en-US" sz="1200" kern="1200" dirty="0" smtClean="0">
                <a:solidFill>
                  <a:schemeClr val="tx1"/>
                </a:solidFill>
                <a:latin typeface="+mn-lt"/>
                <a:ea typeface="+mn-ea"/>
                <a:cs typeface="+mn-cs"/>
              </a:rPr>
              <a:t> [</a:t>
            </a:r>
            <a:r>
              <a:rPr lang="en-US" sz="1200" i="1" kern="1200" dirty="0" smtClean="0">
                <a:solidFill>
                  <a:schemeClr val="tx1"/>
                </a:solidFill>
                <a:latin typeface="+mn-lt"/>
                <a:ea typeface="+mn-ea"/>
                <a:cs typeface="+mn-cs"/>
              </a:rPr>
              <a:t>Call on a few students and accept all answers</a:t>
            </a:r>
            <a:r>
              <a:rPr lang="en-US" sz="1200" kern="1200" dirty="0" smtClean="0">
                <a:solidFill>
                  <a:schemeClr val="tx1"/>
                </a:solidFill>
                <a:latin typeface="+mn-lt"/>
                <a:ea typeface="+mn-ea"/>
                <a:cs typeface="+mn-cs"/>
              </a:rPr>
              <a:t>]</a:t>
            </a:r>
          </a:p>
          <a:p>
            <a:endParaRPr lang="en-US" sz="1200" b="1" kern="1200" dirty="0" smtClean="0">
              <a:solidFill>
                <a:schemeClr val="tx1"/>
              </a:solidFill>
              <a:latin typeface="+mn-lt"/>
              <a:ea typeface="+mn-ea"/>
              <a:cs typeface="+mn-cs"/>
            </a:endParaRPr>
          </a:p>
          <a:p>
            <a:r>
              <a:rPr lang="en-US" sz="1200" b="1" kern="1200" dirty="0" smtClean="0">
                <a:solidFill>
                  <a:schemeClr val="tx1"/>
                </a:solidFill>
                <a:latin typeface="+mn-lt"/>
                <a:ea typeface="+mn-ea"/>
                <a:cs typeface="+mn-cs"/>
              </a:rPr>
              <a:t>This is the Burro</a:t>
            </a:r>
            <a:r>
              <a:rPr lang="en-US" sz="1200" kern="1200" dirty="0" smtClean="0">
                <a:solidFill>
                  <a:schemeClr val="tx1"/>
                </a:solidFill>
                <a:latin typeface="+mn-lt"/>
                <a:ea typeface="+mn-ea"/>
                <a:cs typeface="+mn-cs"/>
              </a:rPr>
              <a:t> [</a:t>
            </a:r>
            <a:r>
              <a:rPr lang="en-US" sz="1200" i="1" kern="1200" dirty="0" smtClean="0">
                <a:solidFill>
                  <a:schemeClr val="tx1"/>
                </a:solidFill>
                <a:latin typeface="+mn-lt"/>
                <a:ea typeface="+mn-ea"/>
                <a:cs typeface="+mn-cs"/>
              </a:rPr>
              <a:t>point to the Burro</a:t>
            </a:r>
            <a:r>
              <a:rPr lang="en-US" sz="1200" kern="1200" dirty="0" smtClean="0">
                <a:solidFill>
                  <a:schemeClr val="tx1"/>
                </a:solidFill>
                <a:latin typeface="+mn-lt"/>
                <a:ea typeface="+mn-ea"/>
                <a:cs typeface="+mn-cs"/>
              </a:rPr>
              <a:t>], </a:t>
            </a:r>
            <a:r>
              <a:rPr lang="en-US" sz="1200" b="1" kern="1200" dirty="0" smtClean="0">
                <a:solidFill>
                  <a:schemeClr val="tx1"/>
                </a:solidFill>
                <a:latin typeface="+mn-lt"/>
                <a:ea typeface="+mn-ea"/>
                <a:cs typeface="+mn-cs"/>
              </a:rPr>
              <a:t>and these are his tortillas</a:t>
            </a:r>
            <a:r>
              <a:rPr lang="en-US" sz="1200" kern="1200" dirty="0" smtClean="0">
                <a:solidFill>
                  <a:schemeClr val="tx1"/>
                </a:solidFill>
                <a:latin typeface="+mn-lt"/>
                <a:ea typeface="+mn-ea"/>
                <a:cs typeface="+mn-cs"/>
              </a:rPr>
              <a:t> [</a:t>
            </a:r>
            <a:r>
              <a:rPr lang="en-US" sz="1200" i="1" kern="1200" dirty="0" smtClean="0">
                <a:solidFill>
                  <a:schemeClr val="tx1"/>
                </a:solidFill>
                <a:latin typeface="+mn-lt"/>
                <a:ea typeface="+mn-ea"/>
                <a:cs typeface="+mn-cs"/>
              </a:rPr>
              <a:t>point to the tortillas</a:t>
            </a:r>
            <a:r>
              <a:rPr lang="en-US" sz="1200" kern="1200" dirty="0" smtClean="0">
                <a:solidFill>
                  <a:schemeClr val="tx1"/>
                </a:solidFill>
                <a:latin typeface="+mn-lt"/>
                <a:ea typeface="+mn-ea"/>
                <a:cs typeface="+mn-cs"/>
              </a:rPr>
              <a:t>]. </a:t>
            </a:r>
            <a:r>
              <a:rPr lang="en-US" sz="1200" b="1" kern="1200" dirty="0" smtClean="0">
                <a:solidFill>
                  <a:schemeClr val="tx1"/>
                </a:solidFill>
                <a:latin typeface="+mn-lt"/>
                <a:ea typeface="+mn-ea"/>
                <a:cs typeface="+mn-cs"/>
              </a:rPr>
              <a:t>Who remembers what a tortilla is? </a:t>
            </a:r>
            <a:r>
              <a:rPr lang="en-US" sz="1200" kern="1200" dirty="0" smtClean="0">
                <a:solidFill>
                  <a:schemeClr val="tx1"/>
                </a:solidFill>
                <a:latin typeface="+mn-lt"/>
                <a:ea typeface="+mn-ea"/>
                <a:cs typeface="+mn-cs"/>
              </a:rPr>
              <a:t>(A</a:t>
            </a:r>
            <a:r>
              <a:rPr lang="en-US" sz="1200" i="1" kern="1200" dirty="0" smtClean="0">
                <a:solidFill>
                  <a:schemeClr val="tx1"/>
                </a:solidFill>
                <a:latin typeface="+mn-lt"/>
                <a:ea typeface="+mn-ea"/>
                <a:cs typeface="+mn-cs"/>
              </a:rPr>
              <a:t> </a:t>
            </a:r>
            <a:r>
              <a:rPr lang="en-US" sz="1200" kern="1200" dirty="0" smtClean="0">
                <a:solidFill>
                  <a:schemeClr val="tx1"/>
                </a:solidFill>
                <a:latin typeface="+mn-lt"/>
                <a:ea typeface="+mn-ea"/>
                <a:cs typeface="+mn-cs"/>
              </a:rPr>
              <a:t>tortilla is a type of flat bread.)</a:t>
            </a:r>
          </a:p>
          <a:p>
            <a:endParaRPr lang="en-US" sz="1200" b="1" kern="1200" dirty="0" smtClean="0">
              <a:solidFill>
                <a:schemeClr val="tx1"/>
              </a:solidFill>
              <a:latin typeface="+mn-lt"/>
              <a:ea typeface="+mn-ea"/>
              <a:cs typeface="+mn-cs"/>
            </a:endParaRPr>
          </a:p>
          <a:p>
            <a:r>
              <a:rPr lang="en-US" sz="1200" b="1" kern="1200" dirty="0" smtClean="0">
                <a:solidFill>
                  <a:schemeClr val="tx1"/>
                </a:solidFill>
                <a:latin typeface="+mn-lt"/>
                <a:ea typeface="+mn-ea"/>
                <a:cs typeface="+mn-cs"/>
              </a:rPr>
              <a:t>We’re going to read this book today, but first we’re going to learn some new words. </a:t>
            </a:r>
            <a:endParaRPr lang="en-US" sz="12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5F68AA53-FA71-448F-9D9C-2E84D45835B4}" type="slidenum">
              <a:rPr lang="en-US" smtClean="0"/>
              <a:pPr/>
              <a:t>1</a:t>
            </a:fld>
            <a:endParaRPr lang="en-US"/>
          </a:p>
        </p:txBody>
      </p:sp>
    </p:spTree>
    <p:extLst>
      <p:ext uri="{BB962C8B-B14F-4D97-AF65-F5344CB8AC3E}">
        <p14:creationId xmlns:p14="http://schemas.microsoft.com/office/powerpoint/2010/main" xmlns="" val="73507180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smtClean="0">
                <a:solidFill>
                  <a:schemeClr val="tx1"/>
                </a:solidFill>
                <a:latin typeface="+mn-lt"/>
                <a:ea typeface="+mn-ea"/>
                <a:cs typeface="+mn-cs"/>
              </a:rPr>
              <a:t>“Wonderful” means something that is really great</a:t>
            </a:r>
            <a:r>
              <a:rPr lang="en-US" sz="1200" b="1" i="1" kern="1200" dirty="0" smtClean="0">
                <a:solidFill>
                  <a:schemeClr val="tx1"/>
                </a:solidFill>
                <a:latin typeface="+mn-lt"/>
                <a:ea typeface="+mn-ea"/>
                <a:cs typeface="+mn-cs"/>
              </a:rPr>
              <a:t>. </a:t>
            </a:r>
            <a:r>
              <a:rPr lang="en-US" sz="1200" b="1" kern="1200" dirty="0" smtClean="0">
                <a:solidFill>
                  <a:schemeClr val="tx1"/>
                </a:solidFill>
                <a:latin typeface="+mn-lt"/>
                <a:ea typeface="+mn-ea"/>
                <a:cs typeface="+mn-cs"/>
              </a:rPr>
              <a:t>The girl has a wonderful apple. It is beautiful, round, and red. In the book we are going to read there is “wonderful corn” which will be used to make tortillas.</a:t>
            </a:r>
            <a:r>
              <a:rPr lang="en-US" sz="1200" b="1" i="1" kern="1200" dirty="0" smtClean="0">
                <a:solidFill>
                  <a:schemeClr val="tx1"/>
                </a:solidFill>
                <a:latin typeface="+mn-lt"/>
                <a:ea typeface="+mn-ea"/>
                <a:cs typeface="+mn-cs"/>
              </a:rPr>
              <a:t> </a:t>
            </a:r>
            <a:endParaRPr lang="en-US" sz="1200" kern="1200" dirty="0" smtClean="0">
              <a:solidFill>
                <a:schemeClr val="tx1"/>
              </a:solidFill>
              <a:latin typeface="+mn-lt"/>
              <a:ea typeface="+mn-ea"/>
              <a:cs typeface="+mn-cs"/>
            </a:endParaRPr>
          </a:p>
          <a:p>
            <a:endParaRPr lang="en-US" sz="1200" b="1" kern="1200" dirty="0" smtClean="0">
              <a:solidFill>
                <a:schemeClr val="tx1"/>
              </a:solidFill>
              <a:latin typeface="+mn-lt"/>
              <a:ea typeface="+mn-ea"/>
              <a:cs typeface="+mn-cs"/>
            </a:endParaRPr>
          </a:p>
          <a:p>
            <a:r>
              <a:rPr lang="en-US" sz="1200" b="1" kern="1200" dirty="0" smtClean="0">
                <a:solidFill>
                  <a:schemeClr val="tx1"/>
                </a:solidFill>
                <a:latin typeface="+mn-lt"/>
                <a:ea typeface="+mn-ea"/>
                <a:cs typeface="+mn-cs"/>
              </a:rPr>
              <a:t>Wonderful in Spanish is </a:t>
            </a:r>
            <a:r>
              <a:rPr lang="en-US" sz="1200" b="1" i="1" kern="1200" dirty="0" err="1" smtClean="0">
                <a:solidFill>
                  <a:schemeClr val="tx1"/>
                </a:solidFill>
                <a:latin typeface="+mn-lt"/>
                <a:ea typeface="+mn-ea"/>
                <a:cs typeface="+mn-cs"/>
              </a:rPr>
              <a:t>maravilloso</a:t>
            </a:r>
            <a:r>
              <a:rPr lang="en-US" sz="1200" b="1" kern="1200" dirty="0" smtClean="0">
                <a:solidFill>
                  <a:schemeClr val="tx1"/>
                </a:solidFill>
                <a:latin typeface="+mn-lt"/>
                <a:ea typeface="+mn-ea"/>
                <a:cs typeface="+mn-cs"/>
              </a:rPr>
              <a:t>. </a:t>
            </a:r>
            <a:endParaRPr lang="en-US" sz="1200" kern="1200" dirty="0" smtClean="0">
              <a:solidFill>
                <a:schemeClr val="tx1"/>
              </a:solidFill>
              <a:latin typeface="+mn-lt"/>
              <a:ea typeface="+mn-ea"/>
              <a:cs typeface="+mn-cs"/>
            </a:endParaRPr>
          </a:p>
          <a:p>
            <a:endParaRPr lang="en-US" sz="1200" b="1" kern="1200" dirty="0" smtClean="0">
              <a:solidFill>
                <a:schemeClr val="tx1"/>
              </a:solidFill>
              <a:latin typeface="+mn-lt"/>
              <a:ea typeface="+mn-ea"/>
              <a:cs typeface="+mn-cs"/>
            </a:endParaRPr>
          </a:p>
          <a:p>
            <a:r>
              <a:rPr lang="en-US" sz="1200" b="1" kern="1200" dirty="0" smtClean="0">
                <a:solidFill>
                  <a:schemeClr val="tx1"/>
                </a:solidFill>
                <a:latin typeface="+mn-lt"/>
                <a:ea typeface="+mn-ea"/>
                <a:cs typeface="+mn-cs"/>
              </a:rPr>
              <a:t>Let’s all say won-</a:t>
            </a:r>
            <a:r>
              <a:rPr lang="en-US" sz="1200" b="1" kern="1200" dirty="0" err="1" smtClean="0">
                <a:solidFill>
                  <a:schemeClr val="tx1"/>
                </a:solidFill>
                <a:latin typeface="+mn-lt"/>
                <a:ea typeface="+mn-ea"/>
                <a:cs typeface="+mn-cs"/>
              </a:rPr>
              <a:t>der</a:t>
            </a:r>
            <a:r>
              <a:rPr lang="en-US" sz="1200" b="1" kern="1200" dirty="0" smtClean="0">
                <a:solidFill>
                  <a:schemeClr val="tx1"/>
                </a:solidFill>
                <a:latin typeface="+mn-lt"/>
                <a:ea typeface="+mn-ea"/>
                <a:cs typeface="+mn-cs"/>
              </a:rPr>
              <a:t>-</a:t>
            </a:r>
            <a:r>
              <a:rPr lang="en-US" sz="1200" b="1" kern="1200" dirty="0" err="1" smtClean="0">
                <a:solidFill>
                  <a:schemeClr val="tx1"/>
                </a:solidFill>
                <a:latin typeface="+mn-lt"/>
                <a:ea typeface="+mn-ea"/>
                <a:cs typeface="+mn-cs"/>
              </a:rPr>
              <a:t>ful</a:t>
            </a:r>
            <a:r>
              <a:rPr lang="en-US" sz="1200" b="1" kern="1200" dirty="0" smtClean="0">
                <a:solidFill>
                  <a:schemeClr val="tx1"/>
                </a:solidFill>
                <a:latin typeface="+mn-lt"/>
                <a:ea typeface="+mn-ea"/>
                <a:cs typeface="+mn-cs"/>
              </a:rPr>
              <a:t> three times.</a:t>
            </a:r>
            <a:r>
              <a:rPr lang="en-US" sz="1200" kern="1200" dirty="0" smtClean="0">
                <a:solidFill>
                  <a:schemeClr val="tx1"/>
                </a:solidFill>
                <a:latin typeface="+mn-lt"/>
                <a:ea typeface="+mn-ea"/>
                <a:cs typeface="+mn-cs"/>
              </a:rPr>
              <a:t> [</a:t>
            </a:r>
            <a:r>
              <a:rPr lang="en-US" sz="1200" i="1" kern="1200" dirty="0" smtClean="0">
                <a:solidFill>
                  <a:schemeClr val="tx1"/>
                </a:solidFill>
                <a:latin typeface="+mn-lt"/>
                <a:ea typeface="+mn-ea"/>
                <a:cs typeface="+mn-cs"/>
              </a:rPr>
              <a:t>The students should repeat the word three times.</a:t>
            </a:r>
            <a:r>
              <a:rPr lang="en-US" sz="1200" kern="1200" dirty="0" smtClean="0">
                <a:solidFill>
                  <a:schemeClr val="tx1"/>
                </a:solidFill>
                <a:latin typeface="+mn-lt"/>
                <a:ea typeface="+mn-ea"/>
                <a:cs typeface="+mn-cs"/>
              </a:rPr>
              <a:t>]</a:t>
            </a:r>
          </a:p>
          <a:p>
            <a:endParaRPr lang="en-US" sz="1200" kern="1200" dirty="0" smtClean="0">
              <a:solidFill>
                <a:schemeClr val="tx1"/>
              </a:solidFill>
              <a:latin typeface="+mn-lt"/>
              <a:ea typeface="+mn-ea"/>
              <a:cs typeface="+mn-cs"/>
            </a:endParaRPr>
          </a:p>
          <a:p>
            <a:r>
              <a:rPr lang="en-US" sz="1200" b="1" kern="1200" dirty="0" smtClean="0">
                <a:solidFill>
                  <a:schemeClr val="tx1"/>
                </a:solidFill>
                <a:latin typeface="+mn-lt"/>
                <a:ea typeface="+mn-ea"/>
                <a:cs typeface="+mn-cs"/>
                <a:sym typeface="Webdings"/>
              </a:rPr>
              <a:t></a:t>
            </a:r>
            <a:r>
              <a:rPr lang="en-US" sz="1200" b="1" kern="1200" dirty="0" smtClean="0">
                <a:solidFill>
                  <a:schemeClr val="tx1"/>
                </a:solidFill>
                <a:latin typeface="+mn-lt"/>
                <a:ea typeface="+mn-ea"/>
                <a:cs typeface="+mn-cs"/>
              </a:rPr>
              <a:t> </a:t>
            </a:r>
            <a:r>
              <a:rPr lang="en-US" sz="1200" b="0" kern="1200" dirty="0" smtClean="0">
                <a:solidFill>
                  <a:schemeClr val="tx1"/>
                </a:solidFill>
                <a:latin typeface="+mn-lt"/>
                <a:ea typeface="+mn-ea"/>
                <a:cs typeface="+mn-cs"/>
              </a:rPr>
              <a:t>Partner Talk</a:t>
            </a:r>
          </a:p>
          <a:p>
            <a:endParaRPr lang="en-US" sz="1200" b="1" kern="1200" dirty="0" smtClean="0">
              <a:solidFill>
                <a:schemeClr val="tx1"/>
              </a:solidFill>
              <a:latin typeface="+mn-lt"/>
              <a:ea typeface="+mn-ea"/>
              <a:cs typeface="+mn-cs"/>
            </a:endParaRPr>
          </a:p>
          <a:p>
            <a:r>
              <a:rPr lang="en-US" sz="1200" b="1" kern="1200" dirty="0" smtClean="0">
                <a:solidFill>
                  <a:schemeClr val="tx1"/>
                </a:solidFill>
                <a:latin typeface="+mn-lt"/>
                <a:ea typeface="+mn-ea"/>
                <a:cs typeface="+mn-cs"/>
              </a:rPr>
              <a:t>Name something wonderful and say why it is wonderful. Start your answer with: “A ... is wonderful because ...” </a:t>
            </a:r>
            <a:endParaRPr lang="en-US" sz="1200" kern="1200" dirty="0" smtClean="0">
              <a:solidFill>
                <a:schemeClr val="tx1"/>
              </a:solidFill>
              <a:latin typeface="+mn-lt"/>
              <a:ea typeface="+mn-ea"/>
              <a:cs typeface="+mn-cs"/>
            </a:endParaRPr>
          </a:p>
          <a:p>
            <a:r>
              <a:rPr lang="en-US" sz="1200" b="1" kern="1200" dirty="0" smtClean="0">
                <a:solidFill>
                  <a:schemeClr val="tx1"/>
                </a:solidFill>
                <a:latin typeface="+mn-lt"/>
                <a:ea typeface="+mn-ea"/>
                <a:cs typeface="+mn-cs"/>
              </a:rPr>
              <a:t> </a:t>
            </a:r>
            <a:endParaRPr lang="en-US" sz="1200" kern="1200" dirty="0" smtClean="0">
              <a:solidFill>
                <a:schemeClr val="tx1"/>
              </a:solidFill>
              <a:latin typeface="+mn-lt"/>
              <a:ea typeface="+mn-ea"/>
              <a:cs typeface="+mn-cs"/>
            </a:endParaRPr>
          </a:p>
          <a:p>
            <a:r>
              <a:rPr lang="en-US" sz="1200" b="0" kern="1200" dirty="0" smtClean="0">
                <a:solidFill>
                  <a:schemeClr val="tx1"/>
                </a:solidFill>
                <a:latin typeface="+mn-lt"/>
                <a:ea typeface="+mn-ea"/>
                <a:cs typeface="+mn-cs"/>
              </a:rPr>
              <a:t>Spelling Practice</a:t>
            </a:r>
          </a:p>
          <a:p>
            <a:endParaRPr lang="en-US" sz="1200" b="1" kern="1200" dirty="0" smtClean="0">
              <a:solidFill>
                <a:schemeClr val="tx1"/>
              </a:solidFill>
              <a:latin typeface="+mn-lt"/>
              <a:ea typeface="+mn-ea"/>
              <a:cs typeface="+mn-cs"/>
            </a:endParaRPr>
          </a:p>
          <a:p>
            <a:r>
              <a:rPr lang="en-US" sz="1200" b="1" kern="1200" dirty="0" smtClean="0">
                <a:solidFill>
                  <a:schemeClr val="tx1"/>
                </a:solidFill>
                <a:latin typeface="+mn-lt"/>
                <a:ea typeface="+mn-ea"/>
                <a:cs typeface="+mn-cs"/>
              </a:rPr>
              <a:t>Let’s all name each letter of the word wonderful.</a:t>
            </a:r>
            <a:r>
              <a:rPr lang="en-US" sz="1200" kern="1200" dirty="0" smtClean="0">
                <a:solidFill>
                  <a:schemeClr val="tx1"/>
                </a:solidFill>
                <a:latin typeface="+mn-lt"/>
                <a:ea typeface="+mn-ea"/>
                <a:cs typeface="+mn-cs"/>
              </a:rPr>
              <a:t> (Group response: w, o, n, d, e, r, f, u, l)</a:t>
            </a:r>
          </a:p>
          <a:p>
            <a:endParaRPr lang="en-US" sz="1200" b="1" kern="1200" dirty="0" smtClean="0">
              <a:solidFill>
                <a:schemeClr val="tx1"/>
              </a:solidFill>
              <a:latin typeface="+mn-lt"/>
              <a:ea typeface="+mn-ea"/>
              <a:cs typeface="+mn-cs"/>
            </a:endParaRPr>
          </a:p>
          <a:p>
            <a:r>
              <a:rPr lang="en-US" sz="1200" b="1" kern="1200" dirty="0" smtClean="0">
                <a:solidFill>
                  <a:schemeClr val="tx1"/>
                </a:solidFill>
                <a:latin typeface="+mn-lt"/>
                <a:ea typeface="+mn-ea"/>
                <a:cs typeface="+mn-cs"/>
              </a:rPr>
              <a:t>What do these letters spell?</a:t>
            </a:r>
            <a:r>
              <a:rPr lang="en-US" sz="1200" kern="1200" dirty="0" smtClean="0">
                <a:solidFill>
                  <a:schemeClr val="tx1"/>
                </a:solidFill>
                <a:latin typeface="+mn-lt"/>
                <a:ea typeface="+mn-ea"/>
                <a:cs typeface="+mn-cs"/>
              </a:rPr>
              <a:t> (Group response: wonderful)</a:t>
            </a:r>
          </a:p>
          <a:p>
            <a:endParaRPr lang="en-US" sz="1200" b="1" kern="1200" dirty="0" smtClean="0">
              <a:solidFill>
                <a:schemeClr val="tx1"/>
              </a:solidFill>
              <a:latin typeface="+mn-lt"/>
              <a:ea typeface="+mn-ea"/>
              <a:cs typeface="+mn-cs"/>
            </a:endParaRPr>
          </a:p>
          <a:p>
            <a:r>
              <a:rPr lang="en-US" sz="1200" b="1" kern="1200" dirty="0" smtClean="0">
                <a:solidFill>
                  <a:schemeClr val="tx1"/>
                </a:solidFill>
                <a:latin typeface="+mn-lt"/>
                <a:ea typeface="+mn-ea"/>
                <a:cs typeface="+mn-cs"/>
              </a:rPr>
              <a:t>As we read, I want you to listen for the word wonderful. If you hear it, give a thumbs up!</a:t>
            </a:r>
            <a:r>
              <a:rPr lang="en-US" sz="1200" kern="1200" dirty="0" smtClean="0">
                <a:solidFill>
                  <a:schemeClr val="tx1"/>
                </a:solidFill>
                <a:latin typeface="+mn-lt"/>
                <a:ea typeface="+mn-ea"/>
                <a:cs typeface="+mn-cs"/>
              </a:rPr>
              <a:t> [</a:t>
            </a:r>
            <a:r>
              <a:rPr lang="en-US" sz="1200" i="1" kern="1200" dirty="0" smtClean="0">
                <a:solidFill>
                  <a:schemeClr val="tx1"/>
                </a:solidFill>
                <a:latin typeface="+mn-lt"/>
                <a:ea typeface="+mn-ea"/>
                <a:cs typeface="+mn-cs"/>
              </a:rPr>
              <a:t>Model the thumbs up motion.</a:t>
            </a:r>
            <a:r>
              <a:rPr lang="en-US" sz="1200" kern="1200" dirty="0" smtClean="0">
                <a:solidFill>
                  <a:schemeClr val="tx1"/>
                </a:solidFill>
                <a:latin typeface="+mn-lt"/>
                <a:ea typeface="+mn-ea"/>
                <a:cs typeface="+mn-cs"/>
              </a:rPr>
              <a:t>] </a:t>
            </a:r>
          </a:p>
          <a:p>
            <a:endParaRPr lang="en-US" b="1" dirty="0"/>
          </a:p>
        </p:txBody>
      </p:sp>
      <p:sp>
        <p:nvSpPr>
          <p:cNvPr id="4" name="Slide Number Placeholder 3"/>
          <p:cNvSpPr>
            <a:spLocks noGrp="1"/>
          </p:cNvSpPr>
          <p:nvPr>
            <p:ph type="sldNum" sz="quarter" idx="10"/>
          </p:nvPr>
        </p:nvSpPr>
        <p:spPr/>
        <p:txBody>
          <a:bodyPr/>
          <a:lstStyle/>
          <a:p>
            <a:fld id="{5F68AA53-FA71-448F-9D9C-2E84D45835B4}" type="slidenum">
              <a:rPr lang="en-US" smtClean="0"/>
              <a:pPr/>
              <a:t>2</a:t>
            </a:fld>
            <a:endParaRPr lang="en-US"/>
          </a:p>
        </p:txBody>
      </p:sp>
    </p:spTree>
    <p:extLst>
      <p:ext uri="{BB962C8B-B14F-4D97-AF65-F5344CB8AC3E}">
        <p14:creationId xmlns="" xmlns:p14="http://schemas.microsoft.com/office/powerpoint/2010/main" val="88533047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smtClean="0">
                <a:solidFill>
                  <a:schemeClr val="tx1"/>
                </a:solidFill>
                <a:latin typeface="+mn-lt"/>
                <a:ea typeface="+mn-ea"/>
                <a:cs typeface="+mn-cs"/>
              </a:rPr>
              <a:t>Now let’s talk about the word “again.” If you do something again, you do it one more time</a:t>
            </a:r>
            <a:r>
              <a:rPr lang="en-US" sz="1200" b="1" i="1" kern="1200" dirty="0" smtClean="0">
                <a:solidFill>
                  <a:schemeClr val="tx1"/>
                </a:solidFill>
                <a:latin typeface="+mn-lt"/>
                <a:ea typeface="+mn-ea"/>
                <a:cs typeface="+mn-cs"/>
              </a:rPr>
              <a:t>. </a:t>
            </a:r>
            <a:r>
              <a:rPr lang="en-US" sz="1200" b="1" kern="1200" dirty="0" smtClean="0">
                <a:solidFill>
                  <a:schemeClr val="tx1"/>
                </a:solidFill>
                <a:latin typeface="+mn-lt"/>
                <a:ea typeface="+mn-ea"/>
                <a:cs typeface="+mn-cs"/>
              </a:rPr>
              <a:t>The boy had so much fun on the park ride, he came back again with his friends. He will do the ride one more time. In the book we will read, the Burro will talk to his friends again.</a:t>
            </a:r>
            <a:r>
              <a:rPr lang="en-US" sz="1200" b="1" i="1" kern="1200" dirty="0" smtClean="0">
                <a:solidFill>
                  <a:schemeClr val="tx1"/>
                </a:solidFill>
                <a:latin typeface="+mn-lt"/>
                <a:ea typeface="+mn-ea"/>
                <a:cs typeface="+mn-cs"/>
              </a:rPr>
              <a:t> </a:t>
            </a:r>
            <a:endParaRPr lang="en-US" sz="1200" kern="1200" dirty="0" smtClean="0">
              <a:solidFill>
                <a:schemeClr val="tx1"/>
              </a:solidFill>
              <a:latin typeface="+mn-lt"/>
              <a:ea typeface="+mn-ea"/>
              <a:cs typeface="+mn-cs"/>
            </a:endParaRPr>
          </a:p>
          <a:p>
            <a:endParaRPr lang="en-US" sz="1200" b="1" kern="1200" dirty="0" smtClean="0">
              <a:solidFill>
                <a:schemeClr val="tx1"/>
              </a:solidFill>
              <a:latin typeface="+mn-lt"/>
              <a:ea typeface="+mn-ea"/>
              <a:cs typeface="+mn-cs"/>
            </a:endParaRPr>
          </a:p>
          <a:p>
            <a:r>
              <a:rPr lang="en-US" sz="1200" b="1" kern="1200" dirty="0" smtClean="0">
                <a:solidFill>
                  <a:schemeClr val="tx1"/>
                </a:solidFill>
                <a:latin typeface="+mn-lt"/>
                <a:ea typeface="+mn-ea"/>
                <a:cs typeface="+mn-cs"/>
              </a:rPr>
              <a:t>“Again” in Spanish is</a:t>
            </a:r>
            <a:r>
              <a:rPr lang="en-US" sz="1200" b="1" i="1" kern="1200" dirty="0" smtClean="0">
                <a:solidFill>
                  <a:schemeClr val="tx1"/>
                </a:solidFill>
                <a:latin typeface="+mn-lt"/>
                <a:ea typeface="+mn-ea"/>
                <a:cs typeface="+mn-cs"/>
              </a:rPr>
              <a:t> “</a:t>
            </a:r>
            <a:r>
              <a:rPr lang="en-US" sz="1200" b="1" i="1" kern="1200" dirty="0" err="1" smtClean="0">
                <a:solidFill>
                  <a:schemeClr val="tx1"/>
                </a:solidFill>
                <a:latin typeface="+mn-lt"/>
                <a:ea typeface="+mn-ea"/>
                <a:cs typeface="+mn-cs"/>
              </a:rPr>
              <a:t>otra</a:t>
            </a:r>
            <a:r>
              <a:rPr lang="en-US" sz="1200" b="1" i="1" kern="1200" dirty="0" smtClean="0">
                <a:solidFill>
                  <a:schemeClr val="tx1"/>
                </a:solidFill>
                <a:latin typeface="+mn-lt"/>
                <a:ea typeface="+mn-ea"/>
                <a:cs typeface="+mn-cs"/>
              </a:rPr>
              <a:t> </a:t>
            </a:r>
            <a:r>
              <a:rPr lang="en-US" sz="1200" b="1" i="1" kern="1200" dirty="0" err="1" smtClean="0">
                <a:solidFill>
                  <a:schemeClr val="tx1"/>
                </a:solidFill>
                <a:latin typeface="+mn-lt"/>
                <a:ea typeface="+mn-ea"/>
                <a:cs typeface="+mn-cs"/>
              </a:rPr>
              <a:t>vez</a:t>
            </a:r>
            <a:r>
              <a:rPr lang="en-US" sz="1200" b="1" i="0" kern="1200" dirty="0" smtClean="0">
                <a:solidFill>
                  <a:schemeClr val="tx1"/>
                </a:solidFill>
                <a:latin typeface="+mn-lt"/>
                <a:ea typeface="+mn-ea"/>
                <a:cs typeface="+mn-cs"/>
              </a:rPr>
              <a:t>”.</a:t>
            </a:r>
            <a:r>
              <a:rPr lang="en-US" sz="1200" b="1" kern="1200" dirty="0" smtClean="0">
                <a:solidFill>
                  <a:schemeClr val="tx1"/>
                </a:solidFill>
                <a:latin typeface="+mn-lt"/>
                <a:ea typeface="+mn-ea"/>
                <a:cs typeface="+mn-cs"/>
              </a:rPr>
              <a:t> Let’s all say “again” three times.</a:t>
            </a:r>
            <a:r>
              <a:rPr lang="en-US" sz="1200" kern="1200" dirty="0" smtClean="0">
                <a:solidFill>
                  <a:schemeClr val="tx1"/>
                </a:solidFill>
                <a:latin typeface="+mn-lt"/>
                <a:ea typeface="+mn-ea"/>
                <a:cs typeface="+mn-cs"/>
              </a:rPr>
              <a:t> [</a:t>
            </a:r>
            <a:r>
              <a:rPr lang="en-US" sz="1200" i="1" kern="1200" dirty="0" smtClean="0">
                <a:solidFill>
                  <a:schemeClr val="tx1"/>
                </a:solidFill>
                <a:latin typeface="+mn-lt"/>
                <a:ea typeface="+mn-ea"/>
                <a:cs typeface="+mn-cs"/>
              </a:rPr>
              <a:t>Students repeat.</a:t>
            </a:r>
            <a:r>
              <a:rPr lang="en-US" sz="1200" kern="1200" dirty="0" smtClean="0">
                <a:solidFill>
                  <a:schemeClr val="tx1"/>
                </a:solidFill>
                <a:latin typeface="+mn-lt"/>
                <a:ea typeface="+mn-ea"/>
                <a:cs typeface="+mn-cs"/>
              </a:rPr>
              <a:t>]</a:t>
            </a:r>
          </a:p>
          <a:p>
            <a:endParaRPr lang="en-US" sz="1200" kern="1200" dirty="0" smtClean="0">
              <a:solidFill>
                <a:schemeClr val="tx1"/>
              </a:solidFill>
              <a:latin typeface="+mn-lt"/>
              <a:ea typeface="+mn-ea"/>
              <a:cs typeface="+mn-cs"/>
            </a:endParaRPr>
          </a:p>
          <a:p>
            <a:r>
              <a:rPr lang="en-US" sz="1200" b="1" kern="1200" dirty="0" smtClean="0">
                <a:solidFill>
                  <a:schemeClr val="tx1"/>
                </a:solidFill>
                <a:latin typeface="+mn-lt"/>
                <a:ea typeface="+mn-ea"/>
                <a:cs typeface="+mn-cs"/>
                <a:sym typeface="Webdings"/>
              </a:rPr>
              <a:t></a:t>
            </a:r>
            <a:r>
              <a:rPr lang="en-US" sz="1200" b="1" kern="1200" dirty="0" smtClean="0">
                <a:solidFill>
                  <a:schemeClr val="tx1"/>
                </a:solidFill>
                <a:latin typeface="+mn-lt"/>
                <a:ea typeface="+mn-ea"/>
                <a:cs typeface="+mn-cs"/>
              </a:rPr>
              <a:t> </a:t>
            </a:r>
            <a:r>
              <a:rPr lang="en-US" sz="1200" b="0" kern="1200" dirty="0" smtClean="0">
                <a:solidFill>
                  <a:schemeClr val="tx1"/>
                </a:solidFill>
                <a:latin typeface="+mn-lt"/>
                <a:ea typeface="+mn-ea"/>
                <a:cs typeface="+mn-cs"/>
              </a:rPr>
              <a:t>Partner Talk</a:t>
            </a:r>
          </a:p>
          <a:p>
            <a:endParaRPr lang="en-US" sz="1200" b="1" kern="1200" dirty="0" smtClean="0">
              <a:solidFill>
                <a:schemeClr val="tx1"/>
              </a:solidFill>
              <a:latin typeface="+mn-lt"/>
              <a:ea typeface="+mn-ea"/>
              <a:cs typeface="+mn-cs"/>
            </a:endParaRPr>
          </a:p>
          <a:p>
            <a:r>
              <a:rPr lang="en-US" sz="1200" b="1" kern="1200" dirty="0" smtClean="0">
                <a:solidFill>
                  <a:schemeClr val="tx1"/>
                </a:solidFill>
                <a:latin typeface="+mn-lt"/>
                <a:ea typeface="+mn-ea"/>
                <a:cs typeface="+mn-cs"/>
              </a:rPr>
              <a:t>Name something that you want to do again and say why you want to do it again. Start your answer with: “I want to ... again because...” </a:t>
            </a:r>
            <a:endParaRPr lang="en-US" sz="1200" kern="1200" dirty="0" smtClean="0">
              <a:solidFill>
                <a:schemeClr val="tx1"/>
              </a:solidFill>
              <a:latin typeface="+mn-lt"/>
              <a:ea typeface="+mn-ea"/>
              <a:cs typeface="+mn-cs"/>
            </a:endParaRPr>
          </a:p>
          <a:p>
            <a:endParaRPr lang="en-US" sz="1200" b="1" kern="1200" dirty="0" smtClean="0">
              <a:solidFill>
                <a:schemeClr val="tx1"/>
              </a:solidFill>
              <a:latin typeface="+mn-lt"/>
              <a:ea typeface="+mn-ea"/>
              <a:cs typeface="+mn-cs"/>
            </a:endParaRPr>
          </a:p>
          <a:p>
            <a:r>
              <a:rPr lang="en-US" sz="1200" b="0" kern="1200" dirty="0" smtClean="0">
                <a:solidFill>
                  <a:schemeClr val="tx1"/>
                </a:solidFill>
                <a:latin typeface="+mn-lt"/>
                <a:ea typeface="+mn-ea"/>
                <a:cs typeface="+mn-cs"/>
              </a:rPr>
              <a:t>Spelling Practice</a:t>
            </a:r>
          </a:p>
          <a:p>
            <a:endParaRPr lang="en-US" sz="1200" b="1" kern="1200" dirty="0" smtClean="0">
              <a:solidFill>
                <a:schemeClr val="tx1"/>
              </a:solidFill>
              <a:latin typeface="+mn-lt"/>
              <a:ea typeface="+mn-ea"/>
              <a:cs typeface="+mn-cs"/>
            </a:endParaRPr>
          </a:p>
          <a:p>
            <a:r>
              <a:rPr lang="en-US" sz="1200" b="1" kern="1200" dirty="0" smtClean="0">
                <a:solidFill>
                  <a:schemeClr val="tx1"/>
                </a:solidFill>
                <a:latin typeface="+mn-lt"/>
                <a:ea typeface="+mn-ea"/>
                <a:cs typeface="+mn-cs"/>
              </a:rPr>
              <a:t>Let’s all name each letter of the word again. </a:t>
            </a:r>
            <a:r>
              <a:rPr lang="en-US" sz="1200" kern="1200" dirty="0" smtClean="0">
                <a:solidFill>
                  <a:schemeClr val="tx1"/>
                </a:solidFill>
                <a:latin typeface="+mn-lt"/>
                <a:ea typeface="+mn-ea"/>
                <a:cs typeface="+mn-cs"/>
              </a:rPr>
              <a:t>(Group response: </a:t>
            </a:r>
            <a:r>
              <a:rPr lang="en-US" sz="1200" kern="1200" dirty="0" err="1" smtClean="0">
                <a:solidFill>
                  <a:schemeClr val="tx1"/>
                </a:solidFill>
                <a:latin typeface="+mn-lt"/>
                <a:ea typeface="+mn-ea"/>
                <a:cs typeface="+mn-cs"/>
              </a:rPr>
              <a:t>a,g,a,i,n</a:t>
            </a:r>
            <a:r>
              <a:rPr lang="en-US" sz="1200" kern="1200" dirty="0" smtClean="0">
                <a:solidFill>
                  <a:schemeClr val="tx1"/>
                </a:solidFill>
                <a:latin typeface="+mn-lt"/>
                <a:ea typeface="+mn-ea"/>
                <a:cs typeface="+mn-cs"/>
              </a:rPr>
              <a:t>)</a:t>
            </a:r>
          </a:p>
          <a:p>
            <a:endParaRPr lang="en-US" sz="1200" b="1" kern="1200" dirty="0" smtClean="0">
              <a:solidFill>
                <a:schemeClr val="tx1"/>
              </a:solidFill>
              <a:latin typeface="+mn-lt"/>
              <a:ea typeface="+mn-ea"/>
              <a:cs typeface="+mn-cs"/>
            </a:endParaRPr>
          </a:p>
          <a:p>
            <a:r>
              <a:rPr lang="en-US" sz="1200" b="1" kern="1200" dirty="0" smtClean="0">
                <a:solidFill>
                  <a:schemeClr val="tx1"/>
                </a:solidFill>
                <a:latin typeface="+mn-lt"/>
                <a:ea typeface="+mn-ea"/>
                <a:cs typeface="+mn-cs"/>
              </a:rPr>
              <a:t>What do these letters spell?</a:t>
            </a:r>
            <a:r>
              <a:rPr lang="en-US" sz="1200" kern="1200" dirty="0" smtClean="0">
                <a:solidFill>
                  <a:schemeClr val="tx1"/>
                </a:solidFill>
                <a:latin typeface="+mn-lt"/>
                <a:ea typeface="+mn-ea"/>
                <a:cs typeface="+mn-cs"/>
              </a:rPr>
              <a:t> (Group response: again)</a:t>
            </a:r>
          </a:p>
          <a:p>
            <a:endParaRPr lang="en-US" sz="1200" b="1" kern="1200" dirty="0" smtClean="0">
              <a:solidFill>
                <a:schemeClr val="tx1"/>
              </a:solidFill>
              <a:latin typeface="+mn-lt"/>
              <a:ea typeface="+mn-ea"/>
              <a:cs typeface="+mn-cs"/>
            </a:endParaRPr>
          </a:p>
          <a:p>
            <a:r>
              <a:rPr lang="en-US" sz="1200" b="1" kern="1200" dirty="0" smtClean="0">
                <a:solidFill>
                  <a:schemeClr val="tx1"/>
                </a:solidFill>
                <a:latin typeface="+mn-lt"/>
                <a:ea typeface="+mn-ea"/>
                <a:cs typeface="+mn-cs"/>
              </a:rPr>
              <a:t>As we read, I want you to listen for the word again. If you hear it, give a thumbs up! </a:t>
            </a:r>
            <a:r>
              <a:rPr lang="en-US" sz="1200" kern="1200" dirty="0" smtClean="0">
                <a:solidFill>
                  <a:schemeClr val="tx1"/>
                </a:solidFill>
                <a:latin typeface="+mn-lt"/>
                <a:ea typeface="+mn-ea"/>
                <a:cs typeface="+mn-cs"/>
              </a:rPr>
              <a:t>[</a:t>
            </a:r>
            <a:r>
              <a:rPr lang="en-US" sz="1200" i="1" kern="1200" dirty="0" smtClean="0">
                <a:solidFill>
                  <a:schemeClr val="tx1"/>
                </a:solidFill>
                <a:latin typeface="+mn-lt"/>
                <a:ea typeface="+mn-ea"/>
                <a:cs typeface="+mn-cs"/>
              </a:rPr>
              <a:t>Model the thumbs up motion.</a:t>
            </a:r>
            <a:r>
              <a:rPr lang="en-US" sz="1200" kern="1200" dirty="0" smtClean="0">
                <a:solidFill>
                  <a:schemeClr val="tx1"/>
                </a:solidFill>
                <a:latin typeface="+mn-lt"/>
                <a:ea typeface="+mn-ea"/>
                <a:cs typeface="+mn-cs"/>
              </a:rPr>
              <a:t>] </a:t>
            </a:r>
          </a:p>
          <a:p>
            <a:endParaRPr lang="en-US" b="1" dirty="0"/>
          </a:p>
        </p:txBody>
      </p:sp>
      <p:sp>
        <p:nvSpPr>
          <p:cNvPr id="4" name="Slide Number Placeholder 3"/>
          <p:cNvSpPr>
            <a:spLocks noGrp="1"/>
          </p:cNvSpPr>
          <p:nvPr>
            <p:ph type="sldNum" sz="quarter" idx="10"/>
          </p:nvPr>
        </p:nvSpPr>
        <p:spPr/>
        <p:txBody>
          <a:bodyPr/>
          <a:lstStyle/>
          <a:p>
            <a:fld id="{5F68AA53-FA71-448F-9D9C-2E84D45835B4}" type="slidenum">
              <a:rPr lang="en-US" smtClean="0"/>
              <a:pPr/>
              <a:t>3</a:t>
            </a:fld>
            <a:endParaRPr lang="en-US"/>
          </a:p>
        </p:txBody>
      </p:sp>
    </p:spTree>
    <p:extLst>
      <p:ext uri="{BB962C8B-B14F-4D97-AF65-F5344CB8AC3E}">
        <p14:creationId xmlns="" xmlns:p14="http://schemas.microsoft.com/office/powerpoint/2010/main" val="88533047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smtClean="0">
                <a:solidFill>
                  <a:schemeClr val="tx1"/>
                </a:solidFill>
                <a:latin typeface="+mn-lt"/>
                <a:ea typeface="+mn-ea"/>
                <a:cs typeface="+mn-cs"/>
              </a:rPr>
              <a:t>A job is some work that you have to do</a:t>
            </a:r>
            <a:r>
              <a:rPr lang="en-US" sz="1200" b="1" i="1" kern="1200" dirty="0" smtClean="0">
                <a:solidFill>
                  <a:schemeClr val="tx1"/>
                </a:solidFill>
                <a:latin typeface="+mn-lt"/>
                <a:ea typeface="+mn-ea"/>
                <a:cs typeface="+mn-cs"/>
              </a:rPr>
              <a:t>. </a:t>
            </a:r>
            <a:r>
              <a:rPr lang="en-US" sz="1200" b="1" kern="1200" dirty="0" smtClean="0">
                <a:solidFill>
                  <a:schemeClr val="tx1"/>
                </a:solidFill>
                <a:latin typeface="+mn-lt"/>
                <a:ea typeface="+mn-ea"/>
                <a:cs typeface="+mn-cs"/>
              </a:rPr>
              <a:t>The children in these pictures are doing jobs around the house to help their parents. </a:t>
            </a:r>
          </a:p>
          <a:p>
            <a:endParaRPr lang="en-US" sz="1200" b="1" kern="1200" dirty="0" smtClean="0">
              <a:solidFill>
                <a:schemeClr val="tx1"/>
              </a:solidFill>
              <a:latin typeface="+mn-lt"/>
              <a:ea typeface="+mn-ea"/>
              <a:cs typeface="+mn-cs"/>
            </a:endParaRPr>
          </a:p>
          <a:p>
            <a:r>
              <a:rPr lang="en-US" sz="1200" b="1" kern="1200" dirty="0" smtClean="0">
                <a:solidFill>
                  <a:schemeClr val="tx1"/>
                </a:solidFill>
                <a:latin typeface="+mn-lt"/>
                <a:ea typeface="+mn-ea"/>
                <a:cs typeface="+mn-cs"/>
              </a:rPr>
              <a:t>They are doing work. Getting corn ready to make tortillas is a job, too.</a:t>
            </a:r>
            <a:endParaRPr lang="en-US" sz="1200" kern="1200" dirty="0" smtClean="0">
              <a:solidFill>
                <a:schemeClr val="tx1"/>
              </a:solidFill>
              <a:latin typeface="+mn-lt"/>
              <a:ea typeface="+mn-ea"/>
              <a:cs typeface="+mn-cs"/>
            </a:endParaRPr>
          </a:p>
          <a:p>
            <a:endParaRPr lang="en-US" sz="1200" b="1" kern="1200" dirty="0" smtClean="0">
              <a:solidFill>
                <a:schemeClr val="tx1"/>
              </a:solidFill>
              <a:latin typeface="+mn-lt"/>
              <a:ea typeface="+mn-ea"/>
              <a:cs typeface="+mn-cs"/>
            </a:endParaRPr>
          </a:p>
          <a:p>
            <a:r>
              <a:rPr lang="en-US" sz="1200" b="1" kern="1200" dirty="0" smtClean="0">
                <a:solidFill>
                  <a:schemeClr val="tx1"/>
                </a:solidFill>
                <a:latin typeface="+mn-lt"/>
                <a:ea typeface="+mn-ea"/>
                <a:cs typeface="+mn-cs"/>
              </a:rPr>
              <a:t>Can you name the jobs that these children are doing?</a:t>
            </a:r>
            <a:r>
              <a:rPr lang="en-US" sz="1200" kern="1200" dirty="0" smtClean="0">
                <a:solidFill>
                  <a:schemeClr val="tx1"/>
                </a:solidFill>
                <a:latin typeface="+mn-lt"/>
                <a:ea typeface="+mn-ea"/>
                <a:cs typeface="+mn-cs"/>
              </a:rPr>
              <a:t> (Yard work, dishes, laundry, taking out garbage)</a:t>
            </a:r>
          </a:p>
          <a:p>
            <a:endParaRPr lang="en-US" sz="1200" b="1" kern="1200" dirty="0" smtClean="0">
              <a:solidFill>
                <a:schemeClr val="tx1"/>
              </a:solidFill>
              <a:latin typeface="+mn-lt"/>
              <a:ea typeface="+mn-ea"/>
              <a:cs typeface="+mn-cs"/>
            </a:endParaRPr>
          </a:p>
          <a:p>
            <a:r>
              <a:rPr lang="en-US" sz="1200" b="1" kern="1200" dirty="0" smtClean="0">
                <a:solidFill>
                  <a:schemeClr val="tx1"/>
                </a:solidFill>
                <a:latin typeface="+mn-lt"/>
                <a:ea typeface="+mn-ea"/>
                <a:cs typeface="+mn-cs"/>
              </a:rPr>
              <a:t>“Job” in Spanish is</a:t>
            </a:r>
            <a:r>
              <a:rPr lang="en-US" sz="1200" b="1" i="1" kern="1200" dirty="0" smtClean="0">
                <a:solidFill>
                  <a:schemeClr val="tx1"/>
                </a:solidFill>
                <a:latin typeface="+mn-lt"/>
                <a:ea typeface="+mn-ea"/>
                <a:cs typeface="+mn-cs"/>
              </a:rPr>
              <a:t> “</a:t>
            </a:r>
            <a:r>
              <a:rPr lang="en-US" sz="1200" b="1" i="1" kern="1200" dirty="0" err="1" smtClean="0">
                <a:solidFill>
                  <a:schemeClr val="tx1"/>
                </a:solidFill>
                <a:latin typeface="+mn-lt"/>
                <a:ea typeface="+mn-ea"/>
                <a:cs typeface="+mn-cs"/>
              </a:rPr>
              <a:t>tarea</a:t>
            </a:r>
            <a:r>
              <a:rPr lang="en-US" sz="1200" b="1" kern="1200" dirty="0" smtClean="0">
                <a:solidFill>
                  <a:schemeClr val="tx1"/>
                </a:solidFill>
                <a:latin typeface="+mn-lt"/>
                <a:ea typeface="+mn-ea"/>
                <a:cs typeface="+mn-cs"/>
              </a:rPr>
              <a:t>.” </a:t>
            </a:r>
            <a:endParaRPr lang="en-US" sz="1200" kern="1200" dirty="0" smtClean="0">
              <a:solidFill>
                <a:schemeClr val="tx1"/>
              </a:solidFill>
              <a:latin typeface="+mn-lt"/>
              <a:ea typeface="+mn-ea"/>
              <a:cs typeface="+mn-cs"/>
            </a:endParaRPr>
          </a:p>
          <a:p>
            <a:endParaRPr lang="en-US" sz="1200" b="1" kern="1200" dirty="0" smtClean="0">
              <a:solidFill>
                <a:schemeClr val="tx1"/>
              </a:solidFill>
              <a:latin typeface="+mn-lt"/>
              <a:ea typeface="+mn-ea"/>
              <a:cs typeface="+mn-cs"/>
            </a:endParaRPr>
          </a:p>
          <a:p>
            <a:r>
              <a:rPr lang="en-US" sz="1200" b="1" kern="1200" dirty="0" smtClean="0">
                <a:solidFill>
                  <a:schemeClr val="tx1"/>
                </a:solidFill>
                <a:latin typeface="+mn-lt"/>
                <a:ea typeface="+mn-ea"/>
                <a:cs typeface="+mn-cs"/>
              </a:rPr>
              <a:t>Let’s all say “job” three times.</a:t>
            </a:r>
            <a:r>
              <a:rPr lang="en-US" sz="1200" kern="1200" dirty="0" smtClean="0">
                <a:solidFill>
                  <a:schemeClr val="tx1"/>
                </a:solidFill>
                <a:latin typeface="+mn-lt"/>
                <a:ea typeface="+mn-ea"/>
                <a:cs typeface="+mn-cs"/>
              </a:rPr>
              <a:t> [</a:t>
            </a:r>
            <a:r>
              <a:rPr lang="en-US" sz="1200" i="1" kern="1200" dirty="0" smtClean="0">
                <a:solidFill>
                  <a:schemeClr val="tx1"/>
                </a:solidFill>
                <a:latin typeface="+mn-lt"/>
                <a:ea typeface="+mn-ea"/>
                <a:cs typeface="+mn-cs"/>
              </a:rPr>
              <a:t>Students repeat.</a:t>
            </a:r>
            <a:r>
              <a:rPr lang="en-US" sz="1200" kern="1200" dirty="0" smtClean="0">
                <a:solidFill>
                  <a:schemeClr val="tx1"/>
                </a:solidFill>
                <a:latin typeface="+mn-lt"/>
                <a:ea typeface="+mn-ea"/>
                <a:cs typeface="+mn-cs"/>
              </a:rPr>
              <a:t>]</a:t>
            </a:r>
          </a:p>
          <a:p>
            <a:endParaRPr lang="en-US" sz="1200" b="1" kern="1200" dirty="0" smtClean="0">
              <a:solidFill>
                <a:schemeClr val="tx1"/>
              </a:solidFill>
              <a:latin typeface="+mn-lt"/>
              <a:ea typeface="+mn-ea"/>
              <a:cs typeface="+mn-cs"/>
              <a:sym typeface="Webdings"/>
            </a:endParaRPr>
          </a:p>
          <a:p>
            <a:r>
              <a:rPr lang="en-US" sz="1200" b="1" kern="1200" dirty="0" smtClean="0">
                <a:solidFill>
                  <a:schemeClr val="tx1"/>
                </a:solidFill>
                <a:latin typeface="+mn-lt"/>
                <a:ea typeface="+mn-ea"/>
                <a:cs typeface="+mn-cs"/>
                <a:sym typeface="Webdings"/>
              </a:rPr>
              <a:t></a:t>
            </a:r>
            <a:r>
              <a:rPr lang="en-US" sz="1200" b="1" kern="1200" dirty="0" smtClean="0">
                <a:solidFill>
                  <a:schemeClr val="tx1"/>
                </a:solidFill>
                <a:latin typeface="+mn-lt"/>
                <a:ea typeface="+mn-ea"/>
                <a:cs typeface="+mn-cs"/>
              </a:rPr>
              <a:t> </a:t>
            </a:r>
            <a:r>
              <a:rPr lang="en-US" sz="1200" b="0" kern="1200" dirty="0" smtClean="0">
                <a:solidFill>
                  <a:schemeClr val="tx1"/>
                </a:solidFill>
                <a:latin typeface="+mn-lt"/>
                <a:ea typeface="+mn-ea"/>
                <a:cs typeface="+mn-cs"/>
              </a:rPr>
              <a:t>Partner Talk</a:t>
            </a:r>
          </a:p>
          <a:p>
            <a:endParaRPr lang="en-US" sz="1200" b="1" kern="1200" dirty="0" smtClean="0">
              <a:solidFill>
                <a:schemeClr val="tx1"/>
              </a:solidFill>
              <a:latin typeface="+mn-lt"/>
              <a:ea typeface="+mn-ea"/>
              <a:cs typeface="+mn-cs"/>
            </a:endParaRPr>
          </a:p>
          <a:p>
            <a:r>
              <a:rPr lang="en-US" sz="1200" b="1" kern="1200" dirty="0" smtClean="0">
                <a:solidFill>
                  <a:schemeClr val="tx1"/>
                </a:solidFill>
                <a:latin typeface="+mn-lt"/>
                <a:ea typeface="+mn-ea"/>
                <a:cs typeface="+mn-cs"/>
              </a:rPr>
              <a:t>Name a job that you do. Start your answer with: “A job that I do is...” </a:t>
            </a:r>
          </a:p>
          <a:p>
            <a:endParaRPr lang="en-US" sz="1200" b="1" kern="1200" dirty="0" smtClean="0">
              <a:solidFill>
                <a:schemeClr val="tx1"/>
              </a:solidFill>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b="0" kern="1200" dirty="0" smtClean="0">
                <a:solidFill>
                  <a:schemeClr val="tx1"/>
                </a:solidFill>
                <a:latin typeface="+mn-lt"/>
                <a:ea typeface="+mn-ea"/>
                <a:cs typeface="+mn-cs"/>
              </a:rPr>
              <a:t>Spelling Practice</a:t>
            </a:r>
          </a:p>
          <a:p>
            <a:endParaRPr lang="en-US" sz="1200" b="1" kern="1200" dirty="0" smtClean="0">
              <a:solidFill>
                <a:schemeClr val="tx1"/>
              </a:solidFill>
              <a:latin typeface="+mn-lt"/>
              <a:ea typeface="+mn-ea"/>
              <a:cs typeface="+mn-cs"/>
            </a:endParaRPr>
          </a:p>
          <a:p>
            <a:r>
              <a:rPr lang="en-US" sz="1200" b="1" kern="1200" dirty="0" smtClean="0">
                <a:solidFill>
                  <a:schemeClr val="tx1"/>
                </a:solidFill>
                <a:latin typeface="+mn-lt"/>
                <a:ea typeface="+mn-ea"/>
                <a:cs typeface="+mn-cs"/>
              </a:rPr>
              <a:t>Let’s all name each letter of the word job. </a:t>
            </a:r>
            <a:r>
              <a:rPr lang="en-US" sz="1200" kern="1200" dirty="0" smtClean="0">
                <a:solidFill>
                  <a:schemeClr val="tx1"/>
                </a:solidFill>
                <a:latin typeface="+mn-lt"/>
                <a:ea typeface="+mn-ea"/>
                <a:cs typeface="+mn-cs"/>
              </a:rPr>
              <a:t>(Group response: </a:t>
            </a:r>
            <a:r>
              <a:rPr lang="en-US" sz="1200" kern="1200" dirty="0" err="1" smtClean="0">
                <a:solidFill>
                  <a:schemeClr val="tx1"/>
                </a:solidFill>
                <a:latin typeface="+mn-lt"/>
                <a:ea typeface="+mn-ea"/>
                <a:cs typeface="+mn-cs"/>
              </a:rPr>
              <a:t>j,o,b</a:t>
            </a:r>
            <a:r>
              <a:rPr lang="en-US" sz="1200" kern="1200" dirty="0" smtClean="0">
                <a:solidFill>
                  <a:schemeClr val="tx1"/>
                </a:solidFill>
                <a:latin typeface="+mn-lt"/>
                <a:ea typeface="+mn-ea"/>
                <a:cs typeface="+mn-cs"/>
              </a:rPr>
              <a:t>)</a:t>
            </a:r>
          </a:p>
          <a:p>
            <a:endParaRPr lang="en-US" sz="1200" b="1" kern="1200" dirty="0" smtClean="0">
              <a:solidFill>
                <a:schemeClr val="tx1"/>
              </a:solidFill>
              <a:latin typeface="+mn-lt"/>
              <a:ea typeface="+mn-ea"/>
              <a:cs typeface="+mn-cs"/>
            </a:endParaRPr>
          </a:p>
          <a:p>
            <a:r>
              <a:rPr lang="en-US" sz="1200" b="1" kern="1200" dirty="0" smtClean="0">
                <a:solidFill>
                  <a:schemeClr val="tx1"/>
                </a:solidFill>
                <a:latin typeface="+mn-lt"/>
                <a:ea typeface="+mn-ea"/>
                <a:cs typeface="+mn-cs"/>
              </a:rPr>
              <a:t>What do these letters spell? </a:t>
            </a:r>
            <a:r>
              <a:rPr lang="en-US" sz="1200" kern="1200" dirty="0" smtClean="0">
                <a:solidFill>
                  <a:schemeClr val="tx1"/>
                </a:solidFill>
                <a:latin typeface="+mn-lt"/>
                <a:ea typeface="+mn-ea"/>
                <a:cs typeface="+mn-cs"/>
              </a:rPr>
              <a:t>(Group response: job)</a:t>
            </a:r>
          </a:p>
          <a:p>
            <a:endParaRPr lang="en-US" sz="1200" b="1" kern="1200" dirty="0" smtClean="0">
              <a:solidFill>
                <a:schemeClr val="tx1"/>
              </a:solidFill>
              <a:latin typeface="+mn-lt"/>
              <a:ea typeface="+mn-ea"/>
              <a:cs typeface="+mn-cs"/>
            </a:endParaRPr>
          </a:p>
          <a:p>
            <a:r>
              <a:rPr lang="en-US" sz="1200" b="1" kern="1200" dirty="0" smtClean="0">
                <a:solidFill>
                  <a:schemeClr val="tx1"/>
                </a:solidFill>
                <a:latin typeface="+mn-lt"/>
                <a:ea typeface="+mn-ea"/>
                <a:cs typeface="+mn-cs"/>
              </a:rPr>
              <a:t>As we read, I want you to listen for the word job. If you hear it, give a thumbs up! </a:t>
            </a:r>
            <a:r>
              <a:rPr lang="en-US" sz="1200" kern="1200" dirty="0" smtClean="0">
                <a:solidFill>
                  <a:schemeClr val="tx1"/>
                </a:solidFill>
                <a:latin typeface="+mn-lt"/>
                <a:ea typeface="+mn-ea"/>
                <a:cs typeface="+mn-cs"/>
              </a:rPr>
              <a:t>[</a:t>
            </a:r>
            <a:r>
              <a:rPr lang="en-US" sz="1200" i="1" kern="1200" dirty="0" smtClean="0">
                <a:solidFill>
                  <a:schemeClr val="tx1"/>
                </a:solidFill>
                <a:latin typeface="+mn-lt"/>
                <a:ea typeface="+mn-ea"/>
                <a:cs typeface="+mn-cs"/>
              </a:rPr>
              <a:t>Model the thumbs up motion.</a:t>
            </a:r>
            <a:r>
              <a:rPr lang="en-US" sz="1200" kern="1200" dirty="0" smtClean="0">
                <a:solidFill>
                  <a:schemeClr val="tx1"/>
                </a:solidFill>
                <a:latin typeface="+mn-lt"/>
                <a:ea typeface="+mn-ea"/>
                <a:cs typeface="+mn-cs"/>
              </a:rPr>
              <a:t>]</a:t>
            </a:r>
          </a:p>
          <a:p>
            <a:endParaRPr lang="en-US" b="1" dirty="0"/>
          </a:p>
        </p:txBody>
      </p:sp>
      <p:sp>
        <p:nvSpPr>
          <p:cNvPr id="4" name="Slide Number Placeholder 3"/>
          <p:cNvSpPr>
            <a:spLocks noGrp="1"/>
          </p:cNvSpPr>
          <p:nvPr>
            <p:ph type="sldNum" sz="quarter" idx="10"/>
          </p:nvPr>
        </p:nvSpPr>
        <p:spPr/>
        <p:txBody>
          <a:bodyPr/>
          <a:lstStyle/>
          <a:p>
            <a:fld id="{5F68AA53-FA71-448F-9D9C-2E84D45835B4}" type="slidenum">
              <a:rPr lang="en-US" smtClean="0"/>
              <a:pPr/>
              <a:t>4</a:t>
            </a:fld>
            <a:endParaRPr lang="en-US"/>
          </a:p>
        </p:txBody>
      </p:sp>
    </p:spTree>
    <p:extLst>
      <p:ext uri="{BB962C8B-B14F-4D97-AF65-F5344CB8AC3E}">
        <p14:creationId xmlns="" xmlns:p14="http://schemas.microsoft.com/office/powerpoint/2010/main" val="88533047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Now we are ready to read </a:t>
            </a:r>
            <a:r>
              <a:rPr lang="en-US" b="1" i="1" baseline="0" dirty="0" smtClean="0"/>
              <a:t>Burro’s Tortillas.</a:t>
            </a:r>
          </a:p>
          <a:p>
            <a:endParaRPr lang="en-US" b="0" i="1" baseline="0" dirty="0" smtClean="0"/>
          </a:p>
          <a:p>
            <a:r>
              <a:rPr lang="en-US" b="0" i="1" baseline="0" dirty="0" smtClean="0"/>
              <a:t>USE THE TEACHER NOTES FOR LESSON #1 WITH STUDENTS  FOR INTERACTIVE READING.</a:t>
            </a:r>
            <a:endParaRPr lang="en-US" b="0" i="0" baseline="0" dirty="0" smtClean="0"/>
          </a:p>
          <a:p>
            <a:endParaRPr lang="en-US" b="0" i="0" baseline="0" dirty="0" smtClean="0"/>
          </a:p>
        </p:txBody>
      </p:sp>
      <p:sp>
        <p:nvSpPr>
          <p:cNvPr id="4" name="Slide Number Placeholder 3"/>
          <p:cNvSpPr>
            <a:spLocks noGrp="1"/>
          </p:cNvSpPr>
          <p:nvPr>
            <p:ph type="sldNum" sz="quarter" idx="10"/>
          </p:nvPr>
        </p:nvSpPr>
        <p:spPr/>
        <p:txBody>
          <a:bodyPr/>
          <a:lstStyle/>
          <a:p>
            <a:fld id="{5F68AA53-FA71-448F-9D9C-2E84D45835B4}" type="slidenum">
              <a:rPr lang="en-US" smtClean="0"/>
              <a:pPr/>
              <a:t>5</a:t>
            </a:fld>
            <a:endParaRPr lang="en-US"/>
          </a:p>
        </p:txBody>
      </p:sp>
    </p:spTree>
    <p:extLst>
      <p:ext uri="{BB962C8B-B14F-4D97-AF65-F5344CB8AC3E}">
        <p14:creationId xmlns="" xmlns:p14="http://schemas.microsoft.com/office/powerpoint/2010/main" val="73507180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REVIEW</a:t>
            </a:r>
          </a:p>
          <a:p>
            <a:r>
              <a:rPr lang="en-US" sz="1200" kern="1200" dirty="0" smtClean="0">
                <a:solidFill>
                  <a:schemeClr val="tx1"/>
                </a:solidFill>
                <a:latin typeface="+mn-lt"/>
                <a:ea typeface="+mn-ea"/>
                <a:cs typeface="+mn-cs"/>
              </a:rPr>
              <a:t> </a:t>
            </a:r>
          </a:p>
          <a:p>
            <a:r>
              <a:rPr lang="en-US" sz="1200" b="1" kern="1200" dirty="0" smtClean="0">
                <a:solidFill>
                  <a:schemeClr val="tx1"/>
                </a:solidFill>
                <a:latin typeface="+mn-lt"/>
                <a:ea typeface="+mn-ea"/>
                <a:cs typeface="+mn-cs"/>
              </a:rPr>
              <a:t>Today we met Burro, who wants to make tortillas with all of that wonderful corn. What do we know about Burro?</a:t>
            </a:r>
            <a:r>
              <a:rPr lang="en-US" sz="1200" kern="1200" dirty="0" smtClean="0">
                <a:solidFill>
                  <a:schemeClr val="tx1"/>
                </a:solidFill>
                <a:latin typeface="+mn-lt"/>
                <a:ea typeface="+mn-ea"/>
                <a:cs typeface="+mn-cs"/>
              </a:rPr>
              <a:t> [</a:t>
            </a:r>
            <a:r>
              <a:rPr lang="en-US" sz="1200" i="1" kern="1200" dirty="0" smtClean="0">
                <a:solidFill>
                  <a:schemeClr val="tx1"/>
                </a:solidFill>
                <a:latin typeface="+mn-lt"/>
                <a:ea typeface="+mn-ea"/>
                <a:cs typeface="+mn-cs"/>
              </a:rPr>
              <a:t>Anticipated responses: he likes tortillas, he wants his friends to help him, he works hard, etc.</a:t>
            </a:r>
            <a:r>
              <a:rPr lang="en-US" sz="1200" kern="1200" dirty="0" smtClean="0">
                <a:solidFill>
                  <a:schemeClr val="tx1"/>
                </a:solidFill>
                <a:latin typeface="+mn-lt"/>
                <a:ea typeface="+mn-ea"/>
                <a:cs typeface="+mn-cs"/>
              </a:rPr>
              <a:t>]</a:t>
            </a:r>
          </a:p>
          <a:p>
            <a:endParaRPr lang="en-US" sz="1200" b="1" kern="1200" dirty="0" smtClean="0">
              <a:solidFill>
                <a:schemeClr val="tx1"/>
              </a:solidFill>
              <a:latin typeface="+mn-lt"/>
              <a:ea typeface="+mn-ea"/>
              <a:cs typeface="+mn-cs"/>
            </a:endParaRPr>
          </a:p>
          <a:p>
            <a:r>
              <a:rPr lang="en-US" sz="1200" b="1" kern="1200" dirty="0" smtClean="0">
                <a:solidFill>
                  <a:schemeClr val="tx1"/>
                </a:solidFill>
                <a:latin typeface="+mn-lt"/>
                <a:ea typeface="+mn-ea"/>
                <a:cs typeface="+mn-cs"/>
              </a:rPr>
              <a:t>Burro’s friends are Bobcat, Coyote, and Jackrabbit. What do we know about his friends? </a:t>
            </a:r>
            <a:r>
              <a:rPr lang="en-US" sz="1200" kern="1200" dirty="0" smtClean="0">
                <a:solidFill>
                  <a:schemeClr val="tx1"/>
                </a:solidFill>
                <a:latin typeface="+mn-lt"/>
                <a:ea typeface="+mn-ea"/>
                <a:cs typeface="+mn-cs"/>
              </a:rPr>
              <a:t>[</a:t>
            </a:r>
            <a:r>
              <a:rPr lang="en-US" sz="1200" i="1" kern="1200" dirty="0" smtClean="0">
                <a:solidFill>
                  <a:schemeClr val="tx1"/>
                </a:solidFill>
                <a:latin typeface="+mn-lt"/>
                <a:ea typeface="+mn-ea"/>
                <a:cs typeface="+mn-cs"/>
              </a:rPr>
              <a:t>Anticipated response: They don’t want to help Burro</a:t>
            </a:r>
            <a:r>
              <a:rPr lang="en-US" sz="1200" kern="1200" dirty="0" smtClean="0">
                <a:solidFill>
                  <a:schemeClr val="tx1"/>
                </a:solidFill>
                <a:latin typeface="+mn-lt"/>
                <a:ea typeface="+mn-ea"/>
                <a:cs typeface="+mn-cs"/>
              </a:rPr>
              <a:t>]</a:t>
            </a:r>
          </a:p>
          <a:p>
            <a:r>
              <a:rPr lang="en-US" sz="1200" kern="1200" dirty="0" smtClean="0">
                <a:solidFill>
                  <a:schemeClr val="tx1"/>
                </a:solidFill>
                <a:latin typeface="+mn-lt"/>
                <a:ea typeface="+mn-ea"/>
                <a:cs typeface="+mn-cs"/>
              </a:rPr>
              <a:t> </a:t>
            </a:r>
          </a:p>
          <a:p>
            <a:r>
              <a:rPr lang="en-US" sz="1200" b="1" kern="1200" dirty="0" smtClean="0">
                <a:solidFill>
                  <a:schemeClr val="tx1"/>
                </a:solidFill>
                <a:latin typeface="+mn-lt"/>
                <a:ea typeface="+mn-ea"/>
                <a:cs typeface="+mn-cs"/>
                <a:sym typeface="Webdings"/>
              </a:rPr>
              <a:t></a:t>
            </a:r>
            <a:r>
              <a:rPr lang="en-US" sz="1200" b="1" kern="1200" dirty="0" smtClean="0">
                <a:solidFill>
                  <a:schemeClr val="tx1"/>
                </a:solidFill>
                <a:latin typeface="+mn-lt"/>
                <a:ea typeface="+mn-ea"/>
                <a:cs typeface="+mn-cs"/>
              </a:rPr>
              <a:t> </a:t>
            </a:r>
            <a:r>
              <a:rPr lang="en-US" sz="1200" b="0" kern="1200" dirty="0" smtClean="0">
                <a:solidFill>
                  <a:schemeClr val="tx1"/>
                </a:solidFill>
                <a:latin typeface="+mn-lt"/>
                <a:ea typeface="+mn-ea"/>
                <a:cs typeface="+mn-cs"/>
              </a:rPr>
              <a:t>Partner Talk</a:t>
            </a:r>
          </a:p>
          <a:p>
            <a:endParaRPr lang="en-US" sz="1200" b="1" kern="1200" dirty="0" smtClean="0">
              <a:solidFill>
                <a:schemeClr val="tx1"/>
              </a:solidFill>
              <a:latin typeface="+mn-lt"/>
              <a:ea typeface="+mn-ea"/>
              <a:cs typeface="+mn-cs"/>
            </a:endParaRPr>
          </a:p>
          <a:p>
            <a:r>
              <a:rPr lang="en-US" sz="1200" b="1" kern="1200" dirty="0" smtClean="0">
                <a:solidFill>
                  <a:schemeClr val="tx1"/>
                </a:solidFill>
                <a:latin typeface="+mn-lt"/>
                <a:ea typeface="+mn-ea"/>
                <a:cs typeface="+mn-cs"/>
              </a:rPr>
              <a:t>Can you remember a time when you wanted your friends to help you and they wouldn’t? What did that feel like?</a:t>
            </a:r>
            <a:endParaRPr lang="en-US" sz="1200" kern="1200" dirty="0" smtClean="0">
              <a:solidFill>
                <a:schemeClr val="tx1"/>
              </a:solidFill>
              <a:latin typeface="+mn-lt"/>
              <a:ea typeface="+mn-ea"/>
              <a:cs typeface="+mn-cs"/>
            </a:endParaRPr>
          </a:p>
          <a:p>
            <a:endParaRPr lang="en-US" b="1" i="0" baseline="0" dirty="0" smtClean="0"/>
          </a:p>
        </p:txBody>
      </p:sp>
      <p:sp>
        <p:nvSpPr>
          <p:cNvPr id="4" name="Slide Number Placeholder 3"/>
          <p:cNvSpPr>
            <a:spLocks noGrp="1"/>
          </p:cNvSpPr>
          <p:nvPr>
            <p:ph type="sldNum" sz="quarter" idx="10"/>
          </p:nvPr>
        </p:nvSpPr>
        <p:spPr/>
        <p:txBody>
          <a:bodyPr/>
          <a:lstStyle/>
          <a:p>
            <a:fld id="{5F68AA53-FA71-448F-9D9C-2E84D45835B4}" type="slidenum">
              <a:rPr lang="en-US" smtClean="0"/>
              <a:pPr/>
              <a:t>6</a:t>
            </a:fld>
            <a:endParaRPr lang="en-US"/>
          </a:p>
        </p:txBody>
      </p:sp>
    </p:spTree>
    <p:extLst>
      <p:ext uri="{BB962C8B-B14F-4D97-AF65-F5344CB8AC3E}">
        <p14:creationId xmlns="" xmlns:p14="http://schemas.microsoft.com/office/powerpoint/2010/main" val="169742248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Chant</a:t>
            </a:r>
          </a:p>
          <a:p>
            <a:pPr marL="174708" indent="-174708">
              <a:buFont typeface="Arial" pitchFamily="34" charset="0"/>
              <a:buChar char="•"/>
            </a:pPr>
            <a:r>
              <a:rPr lang="en-US" i="1" dirty="0" smtClean="0"/>
              <a:t>Lead students in the chant (phrases fly in when clicked)</a:t>
            </a:r>
          </a:p>
        </p:txBody>
      </p:sp>
      <p:sp>
        <p:nvSpPr>
          <p:cNvPr id="4" name="Slide Number Placeholder 3"/>
          <p:cNvSpPr>
            <a:spLocks noGrp="1"/>
          </p:cNvSpPr>
          <p:nvPr>
            <p:ph type="sldNum" sz="quarter" idx="10"/>
          </p:nvPr>
        </p:nvSpPr>
        <p:spPr/>
        <p:txBody>
          <a:bodyPr/>
          <a:lstStyle/>
          <a:p>
            <a:fld id="{5F68AA53-FA71-448F-9D9C-2E84D45835B4}" type="slidenum">
              <a:rPr lang="en-US" smtClean="0"/>
              <a:pPr/>
              <a:t>7</a:t>
            </a:fld>
            <a:endParaRPr lang="en-US"/>
          </a:p>
        </p:txBody>
      </p:sp>
    </p:spTree>
    <p:extLst>
      <p:ext uri="{BB962C8B-B14F-4D97-AF65-F5344CB8AC3E}">
        <p14:creationId xmlns="" xmlns:p14="http://schemas.microsoft.com/office/powerpoint/2010/main" val="58207271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676400" y="1447800"/>
            <a:ext cx="7239000" cy="1523999"/>
          </a:xfrm>
        </p:spPr>
        <p:txBody>
          <a:bodyPr/>
          <a:lstStyle>
            <a:lvl1pPr>
              <a:defRPr>
                <a:latin typeface="Andale Sans for VST" pitchFamily="34" charset="0"/>
              </a:defRPr>
            </a:lvl1pPr>
          </a:lstStyle>
          <a:p>
            <a:r>
              <a:rPr lang="en-US" smtClean="0"/>
              <a:t>Click to edit Master title style</a:t>
            </a:r>
            <a:endParaRPr lang="en-US" dirty="0"/>
          </a:p>
        </p:txBody>
      </p:sp>
      <p:sp>
        <p:nvSpPr>
          <p:cNvPr id="3" name="Subtitle 2"/>
          <p:cNvSpPr>
            <a:spLocks noGrp="1"/>
          </p:cNvSpPr>
          <p:nvPr>
            <p:ph type="subTitle" idx="1"/>
          </p:nvPr>
        </p:nvSpPr>
        <p:spPr>
          <a:xfrm>
            <a:off x="2209800" y="3124200"/>
            <a:ext cx="6400800" cy="1752600"/>
          </a:xfrm>
        </p:spPr>
        <p:txBody>
          <a:bodyPr/>
          <a:lstStyle>
            <a:lvl1pPr marL="0" indent="0" algn="ctr">
              <a:buNone/>
              <a:defRPr>
                <a:solidFill>
                  <a:schemeClr val="tx1">
                    <a:tint val="75000"/>
                  </a:schemeClr>
                </a:solidFill>
                <a:latin typeface="Andale Sans for VST"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Tree>
    <p:extLst>
      <p:ext uri="{BB962C8B-B14F-4D97-AF65-F5344CB8AC3E}">
        <p14:creationId xmlns="" xmlns:p14="http://schemas.microsoft.com/office/powerpoint/2010/main" val="389609907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Andale Sans for VST" pitchFamily="34" charset="0"/>
              </a:defRPr>
            </a:lvl1pPr>
          </a:lstStyle>
          <a:p>
            <a:r>
              <a:rPr lang="en-US" smtClean="0"/>
              <a:t>Click to edit Master title style</a:t>
            </a:r>
            <a:endParaRPr lang="en-US" dirty="0"/>
          </a:p>
        </p:txBody>
      </p:sp>
      <p:sp>
        <p:nvSpPr>
          <p:cNvPr id="3" name="Content Placeholder 2"/>
          <p:cNvSpPr>
            <a:spLocks noGrp="1"/>
          </p:cNvSpPr>
          <p:nvPr>
            <p:ph idx="1"/>
          </p:nvPr>
        </p:nvSpPr>
        <p:spPr>
          <a:xfrm>
            <a:off x="457200" y="1600201"/>
            <a:ext cx="8229600" cy="4191000"/>
          </a:xfrm>
        </p:spPr>
        <p:txBody>
          <a:bodyPr/>
          <a:lstStyle>
            <a:lvl1pPr marL="342900" indent="-342900">
              <a:buFont typeface="Wingdings" pitchFamily="2" charset="2"/>
              <a:buChar char="v"/>
              <a:defRPr>
                <a:latin typeface="Andale Sans for VST" pitchFamily="34" charset="0"/>
              </a:defRPr>
            </a:lvl1pPr>
            <a:lvl2pPr marL="742950" indent="-285750">
              <a:buFont typeface="Wingdings" pitchFamily="2" charset="2"/>
              <a:buChar char="v"/>
              <a:defRPr>
                <a:latin typeface="Andale Sans for VST" pitchFamily="34" charset="0"/>
              </a:defRPr>
            </a:lvl2pPr>
            <a:lvl3pPr marL="1143000" indent="-228600">
              <a:buFont typeface="Wingdings" pitchFamily="2" charset="2"/>
              <a:buChar char="v"/>
              <a:defRPr>
                <a:latin typeface="Andale Sans for VST" pitchFamily="34" charset="0"/>
              </a:defRPr>
            </a:lvl3pPr>
            <a:lvl4pPr marL="1600200" indent="-228600">
              <a:buFont typeface="Wingdings" pitchFamily="2" charset="2"/>
              <a:buChar char="v"/>
              <a:defRPr>
                <a:latin typeface="Andale Sans for VST" pitchFamily="34" charset="0"/>
              </a:defRPr>
            </a:lvl4pPr>
            <a:lvl5pPr marL="2057400" indent="-228600">
              <a:buFont typeface="Wingdings" pitchFamily="2" charset="2"/>
              <a:buChar char="v"/>
              <a:defRPr>
                <a:latin typeface="Andale Sans for VST" pitchFamily="34"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7" name="Picture 6"/>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0" y="5791200"/>
            <a:ext cx="1300480" cy="10668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pic>
        <p:nvPicPr>
          <p:cNvPr id="9" name="Picture 8"/>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flipH="1">
            <a:off x="7843520" y="5791200"/>
            <a:ext cx="1300480" cy="10668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extLst>
      <p:ext uri="{BB962C8B-B14F-4D97-AF65-F5344CB8AC3E}">
        <p14:creationId xmlns="" xmlns:p14="http://schemas.microsoft.com/office/powerpoint/2010/main" val="329979555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ctr">
              <a:defRPr sz="4000" b="1" cap="small" baseline="0">
                <a:latin typeface="Andale Sans for VST" pitchFamily="34" charset="0"/>
              </a:defRPr>
            </a:lvl1pPr>
          </a:lstStyle>
          <a:p>
            <a:r>
              <a:rPr lang="en-US" smtClean="0"/>
              <a:t>Click to edit Master title style</a:t>
            </a:r>
            <a:endParaRPr lang="en-US" dirty="0"/>
          </a:p>
        </p:txBody>
      </p:sp>
      <p:pic>
        <p:nvPicPr>
          <p:cNvPr id="7" name="Picture 6"/>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3540760" y="533400"/>
            <a:ext cx="2021840" cy="17526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extLst>
      <p:ext uri="{BB962C8B-B14F-4D97-AF65-F5344CB8AC3E}">
        <p14:creationId xmlns="" xmlns:p14="http://schemas.microsoft.com/office/powerpoint/2010/main" val="179502961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Andale Sans for VST" pitchFamily="34" charset="0"/>
              </a:defRPr>
            </a:lvl1p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atin typeface="Andale Sans for VST" pitchFamily="34" charset="0"/>
              </a:defRPr>
            </a:lvl1pPr>
            <a:lvl2pPr marL="742950" indent="-285750">
              <a:buFont typeface="Wingdings" pitchFamily="2" charset="2"/>
              <a:buChar char="v"/>
              <a:defRPr sz="2400">
                <a:latin typeface="Andale Sans for VST" pitchFamily="34" charset="0"/>
              </a:defRPr>
            </a:lvl2pPr>
            <a:lvl3pPr marL="1143000" indent="-228600">
              <a:buFont typeface="Wingdings" pitchFamily="2" charset="2"/>
              <a:buChar char="v"/>
              <a:defRPr sz="2000">
                <a:latin typeface="Andale Sans for VST" pitchFamily="34" charset="0"/>
              </a:defRPr>
            </a:lvl3pPr>
            <a:lvl4pPr marL="1600200" indent="-228600">
              <a:buFont typeface="Wingdings" pitchFamily="2" charset="2"/>
              <a:buChar char="v"/>
              <a:defRPr sz="1800">
                <a:latin typeface="Andale Sans for VST" pitchFamily="34" charset="0"/>
              </a:defRPr>
            </a:lvl4pPr>
            <a:lvl5pPr marL="2057400" indent="-228600">
              <a:buFont typeface="Wingdings" pitchFamily="2" charset="2"/>
              <a:buChar char="v"/>
              <a:defRPr sz="1800">
                <a:latin typeface="Andale Sans for VST" pitchFamily="34" charset="0"/>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600200"/>
            <a:ext cx="4038600" cy="4525963"/>
          </a:xfrm>
        </p:spPr>
        <p:txBody>
          <a:bodyPr/>
          <a:lstStyle>
            <a:lvl1pPr>
              <a:defRPr sz="2800">
                <a:latin typeface="Andale Sans for VST" pitchFamily="34" charset="0"/>
              </a:defRPr>
            </a:lvl1pPr>
            <a:lvl2pPr marL="742950" indent="-285750">
              <a:buFont typeface="Wingdings" pitchFamily="2" charset="2"/>
              <a:buChar char="v"/>
              <a:defRPr sz="2400">
                <a:latin typeface="Andale Sans for VST" pitchFamily="34" charset="0"/>
              </a:defRPr>
            </a:lvl2pPr>
            <a:lvl3pPr marL="1143000" indent="-228600">
              <a:buFont typeface="Wingdings" pitchFamily="2" charset="2"/>
              <a:buChar char="v"/>
              <a:defRPr sz="2000">
                <a:latin typeface="Andale Sans for VST" pitchFamily="34" charset="0"/>
              </a:defRPr>
            </a:lvl3pPr>
            <a:lvl4pPr marL="1600200" indent="-228600">
              <a:buFont typeface="Wingdings" pitchFamily="2" charset="2"/>
              <a:buChar char="v"/>
              <a:defRPr sz="1800">
                <a:latin typeface="Andale Sans for VST" pitchFamily="34" charset="0"/>
              </a:defRPr>
            </a:lvl4pPr>
            <a:lvl5pPr marL="2057400" indent="-228600">
              <a:buFont typeface="Wingdings" pitchFamily="2" charset="2"/>
              <a:buChar char="v"/>
              <a:defRPr sz="1800">
                <a:latin typeface="Andale Sans for VST" pitchFamily="34" charset="0"/>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1026" name="Picture 2"/>
          <p:cNvPicPr>
            <a:picLocks noChangeAspect="1" noChangeArrowheads="1"/>
          </p:cNvPicPr>
          <p:nvPr userDrawn="1"/>
        </p:nvPicPr>
        <p:blipFill>
          <a:blip r:embed="rId2" cstate="print"/>
          <a:srcRect/>
          <a:stretch>
            <a:fillRect/>
          </a:stretch>
        </p:blipFill>
        <p:spPr bwMode="auto">
          <a:xfrm>
            <a:off x="-1" y="6400801"/>
            <a:ext cx="9188983" cy="457200"/>
          </a:xfrm>
          <a:prstGeom prst="rect">
            <a:avLst/>
          </a:prstGeom>
          <a:noFill/>
          <a:ln w="9525">
            <a:noFill/>
            <a:miter lim="800000"/>
            <a:headEnd/>
            <a:tailEnd/>
          </a:ln>
        </p:spPr>
      </p:pic>
    </p:spTree>
    <p:extLst>
      <p:ext uri="{BB962C8B-B14F-4D97-AF65-F5344CB8AC3E}">
        <p14:creationId xmlns="" xmlns:p14="http://schemas.microsoft.com/office/powerpoint/2010/main" val="58549875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Andale Sans for VST" pitchFamily="34" charset="0"/>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atin typeface="Andale Sans for VST"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marL="342900" indent="-342900">
              <a:buFont typeface="Wingdings" pitchFamily="2" charset="2"/>
              <a:buChar char="v"/>
              <a:defRPr sz="2400">
                <a:latin typeface="Andale Sans for VST" pitchFamily="34" charset="0"/>
              </a:defRPr>
            </a:lvl1pPr>
            <a:lvl2pPr marL="742950" indent="-285750">
              <a:buFont typeface="Wingdings" pitchFamily="2" charset="2"/>
              <a:buChar char="v"/>
              <a:defRPr sz="2000">
                <a:latin typeface="Andale Sans for VST" pitchFamily="34" charset="0"/>
              </a:defRPr>
            </a:lvl2pPr>
            <a:lvl3pPr marL="1143000" indent="-228600">
              <a:buFont typeface="Wingdings" pitchFamily="2" charset="2"/>
              <a:buChar char="v"/>
              <a:defRPr sz="1800">
                <a:latin typeface="Andale Sans for VST" pitchFamily="34" charset="0"/>
              </a:defRPr>
            </a:lvl3pPr>
            <a:lvl4pPr marL="1600200" indent="-228600">
              <a:buFont typeface="Wingdings" pitchFamily="2" charset="2"/>
              <a:buChar char="v"/>
              <a:defRPr sz="1600">
                <a:latin typeface="Andale Sans for VST" pitchFamily="34" charset="0"/>
              </a:defRPr>
            </a:lvl4pPr>
            <a:lvl5pPr marL="2057400" indent="-228600">
              <a:buFont typeface="Wingdings" pitchFamily="2" charset="2"/>
              <a:buChar char="v"/>
              <a:defRPr sz="1600">
                <a:latin typeface="Andale Sans for VST" pitchFamily="34" charset="0"/>
              </a:defRPr>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atin typeface="Andale Sans for VST"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marL="342900" indent="-342900">
              <a:buFont typeface="Wingdings" pitchFamily="2" charset="2"/>
              <a:buChar char="v"/>
              <a:defRPr sz="2400">
                <a:latin typeface="Andale Sans for VST" pitchFamily="34" charset="0"/>
              </a:defRPr>
            </a:lvl1pPr>
            <a:lvl2pPr marL="742950" indent="-285750">
              <a:buFont typeface="Wingdings" pitchFamily="2" charset="2"/>
              <a:buChar char="v"/>
              <a:defRPr sz="2000">
                <a:latin typeface="Andale Sans for VST" pitchFamily="34" charset="0"/>
              </a:defRPr>
            </a:lvl2pPr>
            <a:lvl3pPr marL="1143000" indent="-228600">
              <a:buFont typeface="Wingdings" pitchFamily="2" charset="2"/>
              <a:buChar char="v"/>
              <a:defRPr sz="1800">
                <a:latin typeface="Andale Sans for VST" pitchFamily="34" charset="0"/>
              </a:defRPr>
            </a:lvl3pPr>
            <a:lvl4pPr marL="1600200" indent="-228600">
              <a:buFont typeface="Wingdings" pitchFamily="2" charset="2"/>
              <a:buChar char="v"/>
              <a:defRPr sz="1600">
                <a:latin typeface="Andale Sans for VST" pitchFamily="34" charset="0"/>
              </a:defRPr>
            </a:lvl4pPr>
            <a:lvl5pPr marL="2057400" indent="-228600">
              <a:buFont typeface="Wingdings" pitchFamily="2" charset="2"/>
              <a:buChar char="v"/>
              <a:defRPr sz="1600">
                <a:latin typeface="Andale Sans for VST" pitchFamily="34" charset="0"/>
              </a:defRPr>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1026" name="Picture 2"/>
          <p:cNvPicPr>
            <a:picLocks noChangeAspect="1" noChangeArrowheads="1"/>
          </p:cNvPicPr>
          <p:nvPr/>
        </p:nvPicPr>
        <p:blipFill rotWithShape="1">
          <a:blip r:embed="rId2" cstate="print">
            <a:extLst>
              <a:ext uri="{28A0092B-C50C-407E-A947-70E740481C1C}">
                <a14:useLocalDpi xmlns="" xmlns:a14="http://schemas.microsoft.com/office/drawing/2010/main" val="0"/>
              </a:ext>
            </a:extLst>
          </a:blip>
          <a:srcRect t="44310" b="45036"/>
          <a:stretch/>
        </p:blipFill>
        <p:spPr bwMode="auto">
          <a:xfrm>
            <a:off x="0" y="6202180"/>
            <a:ext cx="9144000" cy="65582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extLst>
      <p:ext uri="{BB962C8B-B14F-4D97-AF65-F5344CB8AC3E}">
        <p14:creationId xmlns="" xmlns:p14="http://schemas.microsoft.com/office/powerpoint/2010/main" val="335058653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Andale Sans for VST" pitchFamily="34" charset="0"/>
              </a:defRPr>
            </a:lvl1pPr>
          </a:lstStyle>
          <a:p>
            <a:r>
              <a:rPr lang="en-US" smtClean="0"/>
              <a:t>Click to edit Master title style</a:t>
            </a:r>
            <a:endParaRPr lang="en-US" dirty="0"/>
          </a:p>
        </p:txBody>
      </p:sp>
      <p:pic>
        <p:nvPicPr>
          <p:cNvPr id="6" name="Picture 5"/>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0" y="5791200"/>
            <a:ext cx="1300480" cy="10668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pic>
        <p:nvPicPr>
          <p:cNvPr id="7" name="Picture 6"/>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flipH="1">
            <a:off x="7843520" y="5791200"/>
            <a:ext cx="1300480" cy="10668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extLst>
      <p:ext uri="{BB962C8B-B14F-4D97-AF65-F5344CB8AC3E}">
        <p14:creationId xmlns="" xmlns:p14="http://schemas.microsoft.com/office/powerpoint/2010/main" val="16330866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 xmlns:p14="http://schemas.microsoft.com/office/powerpoint/2010/main" val="355304889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atin typeface="Andale Sans for VST" pitchFamily="34" charset="0"/>
              </a:defRPr>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atin typeface="Andale Sans for VST"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atin typeface="Andale Sans for VST"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pic>
        <p:nvPicPr>
          <p:cNvPr id="8" name="Picture 7"/>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flipH="1">
            <a:off x="7843520" y="5791200"/>
            <a:ext cx="1300480" cy="10668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pic>
        <p:nvPicPr>
          <p:cNvPr id="9" name="Picture 8"/>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0" y="5791200"/>
            <a:ext cx="1300480" cy="10668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extLst>
      <p:ext uri="{BB962C8B-B14F-4D97-AF65-F5344CB8AC3E}">
        <p14:creationId xmlns="" xmlns:p14="http://schemas.microsoft.com/office/powerpoint/2010/main" val="90737078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 xmlns:p14="http://schemas.microsoft.com/office/powerpoint/2010/main" val="213241913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Lst>
  <p:txStyles>
    <p:titleStyle>
      <a:lvl1pPr algn="ctr" defTabSz="914400" rtl="0" eaLnBrk="1" latinLnBrk="0" hangingPunct="1">
        <a:spcBef>
          <a:spcPct val="0"/>
        </a:spcBef>
        <a:buNone/>
        <a:defRPr sz="4400" kern="1200">
          <a:solidFill>
            <a:schemeClr val="tx1"/>
          </a:solidFill>
          <a:latin typeface="Andale Sans for VST" pitchFamily="34" charset="0"/>
          <a:ea typeface="+mj-ea"/>
          <a:cs typeface="+mj-cs"/>
        </a:defRPr>
      </a:lvl1pPr>
    </p:titleStyle>
    <p:bodyStyle>
      <a:lvl1pPr marL="342900" indent="-342900" algn="l" defTabSz="914400" rtl="0" eaLnBrk="1" latinLnBrk="0" hangingPunct="1">
        <a:spcBef>
          <a:spcPct val="20000"/>
        </a:spcBef>
        <a:buFont typeface="Wingdings" pitchFamily="2" charset="2"/>
        <a:buChar char="v"/>
        <a:defRPr sz="3200" kern="1200">
          <a:solidFill>
            <a:schemeClr val="tx1"/>
          </a:solidFill>
          <a:latin typeface="Andale Sans for VST" pitchFamily="34" charset="0"/>
          <a:ea typeface="+mn-ea"/>
          <a:cs typeface="+mn-cs"/>
        </a:defRPr>
      </a:lvl1pPr>
      <a:lvl2pPr marL="742950" indent="-285750" algn="l" defTabSz="914400" rtl="0" eaLnBrk="1" latinLnBrk="0" hangingPunct="1">
        <a:spcBef>
          <a:spcPct val="20000"/>
        </a:spcBef>
        <a:buFont typeface="Wingdings" pitchFamily="2" charset="2"/>
        <a:buChar char="v"/>
        <a:defRPr sz="2800" kern="1200">
          <a:solidFill>
            <a:schemeClr val="tx1"/>
          </a:solidFill>
          <a:latin typeface="Andale Sans for VST" pitchFamily="34" charset="0"/>
          <a:ea typeface="+mn-ea"/>
          <a:cs typeface="+mn-cs"/>
        </a:defRPr>
      </a:lvl2pPr>
      <a:lvl3pPr marL="1143000" indent="-228600" algn="l" defTabSz="914400" rtl="0" eaLnBrk="1" latinLnBrk="0" hangingPunct="1">
        <a:spcBef>
          <a:spcPct val="20000"/>
        </a:spcBef>
        <a:buFont typeface="Wingdings" pitchFamily="2" charset="2"/>
        <a:buChar char="v"/>
        <a:defRPr sz="2400" kern="1200">
          <a:solidFill>
            <a:schemeClr val="tx1"/>
          </a:solidFill>
          <a:latin typeface="Andale Sans for VST" pitchFamily="34" charset="0"/>
          <a:ea typeface="+mn-ea"/>
          <a:cs typeface="+mn-cs"/>
        </a:defRPr>
      </a:lvl3pPr>
      <a:lvl4pPr marL="1600200" indent="-228600" algn="l" defTabSz="914400" rtl="0" eaLnBrk="1" latinLnBrk="0" hangingPunct="1">
        <a:spcBef>
          <a:spcPct val="20000"/>
        </a:spcBef>
        <a:buFont typeface="Wingdings" pitchFamily="2" charset="2"/>
        <a:buChar char="v"/>
        <a:defRPr sz="2000" kern="1200">
          <a:solidFill>
            <a:schemeClr val="tx1"/>
          </a:solidFill>
          <a:latin typeface="Andale Sans for VST" pitchFamily="34" charset="0"/>
          <a:ea typeface="+mn-ea"/>
          <a:cs typeface="+mn-cs"/>
        </a:defRPr>
      </a:lvl4pPr>
      <a:lvl5pPr marL="2057400" indent="-228600" algn="l" defTabSz="914400" rtl="0" eaLnBrk="1" latinLnBrk="0" hangingPunct="1">
        <a:spcBef>
          <a:spcPct val="20000"/>
        </a:spcBef>
        <a:buFont typeface="Wingdings" pitchFamily="2" charset="2"/>
        <a:buChar char="v"/>
        <a:defRPr sz="2000" kern="1200">
          <a:solidFill>
            <a:schemeClr val="tx1"/>
          </a:solidFill>
          <a:latin typeface="Andale Sans for VST" pitchFamily="34"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6.jpeg"/></Relationships>
</file>

<file path=ppt/slides/_rels/slide2.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xml"/><Relationship Id="rId1" Type="http://schemas.openxmlformats.org/officeDocument/2006/relationships/slideLayout" Target="../slideLayouts/slideLayout7.xml"/><Relationship Id="rId4" Type="http://schemas.openxmlformats.org/officeDocument/2006/relationships/image" Target="../media/image9.png"/></Relationships>
</file>

<file path=ppt/slides/_rels/slide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4.xml"/><Relationship Id="rId1" Type="http://schemas.openxmlformats.org/officeDocument/2006/relationships/slideLayout" Target="../slideLayouts/slideLayout7.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png"/></Relationships>
</file>

<file path=ppt/slides/_rels/slide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6.xml"/><Relationship Id="rId1" Type="http://schemas.openxmlformats.org/officeDocument/2006/relationships/slideLayout" Target="../slideLayouts/slideLayout7.xml"/><Relationship Id="rId4" Type="http://schemas.openxmlformats.org/officeDocument/2006/relationships/image" Target="../media/image16.png"/></Relationships>
</file>

<file path=ppt/slides/_rels/slide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600200" y="4495800"/>
            <a:ext cx="7239000" cy="1523999"/>
          </a:xfrm>
        </p:spPr>
        <p:txBody>
          <a:bodyPr>
            <a:normAutofit/>
          </a:bodyPr>
          <a:lstStyle/>
          <a:p>
            <a:r>
              <a:rPr lang="en-US" sz="4000" b="1" i="1" dirty="0" smtClean="0">
                <a:latin typeface="Myriad Pro" pitchFamily="34" charset="0"/>
              </a:rPr>
              <a:t>Burro’s Tortillas</a:t>
            </a:r>
            <a:endParaRPr lang="en-US" sz="4000" b="1" i="1" dirty="0">
              <a:latin typeface="Myriad Pro" pitchFamily="34" charset="0"/>
            </a:endParaRPr>
          </a:p>
        </p:txBody>
      </p:sp>
      <p:sp>
        <p:nvSpPr>
          <p:cNvPr id="3" name="Subtitle 2"/>
          <p:cNvSpPr>
            <a:spLocks noGrp="1"/>
          </p:cNvSpPr>
          <p:nvPr>
            <p:ph type="subTitle" idx="1"/>
          </p:nvPr>
        </p:nvSpPr>
        <p:spPr>
          <a:xfrm>
            <a:off x="2209800" y="5562600"/>
            <a:ext cx="6400800" cy="1752600"/>
          </a:xfrm>
        </p:spPr>
        <p:txBody>
          <a:bodyPr>
            <a:normAutofit/>
          </a:bodyPr>
          <a:lstStyle/>
          <a:p>
            <a:r>
              <a:rPr lang="en-US" sz="3600" b="1" dirty="0" smtClean="0">
                <a:solidFill>
                  <a:schemeClr val="accent1">
                    <a:lumMod val="75000"/>
                  </a:schemeClr>
                </a:solidFill>
                <a:latin typeface="Myriad Pro" pitchFamily="34" charset="0"/>
              </a:rPr>
              <a:t>By Terri Fields, </a:t>
            </a:r>
          </a:p>
          <a:p>
            <a:r>
              <a:rPr lang="en-US" sz="3600" b="1" dirty="0" smtClean="0">
                <a:solidFill>
                  <a:schemeClr val="accent1">
                    <a:lumMod val="75000"/>
                  </a:schemeClr>
                </a:solidFill>
                <a:latin typeface="Myriad Pro" pitchFamily="34" charset="0"/>
              </a:rPr>
              <a:t>Illustrated by Sherry Rogers</a:t>
            </a:r>
            <a:endParaRPr lang="en-US" sz="3600" b="1" dirty="0">
              <a:solidFill>
                <a:schemeClr val="accent1">
                  <a:lumMod val="75000"/>
                </a:schemeClr>
              </a:solidFill>
              <a:latin typeface="Myriad Pro" pitchFamily="34" charset="0"/>
            </a:endParaRPr>
          </a:p>
        </p:txBody>
      </p:sp>
      <p:pic>
        <p:nvPicPr>
          <p:cNvPr id="1026" name="Picture 2"/>
          <p:cNvPicPr>
            <a:picLocks noChangeAspect="1" noChangeArrowheads="1"/>
          </p:cNvPicPr>
          <p:nvPr/>
        </p:nvPicPr>
        <p:blipFill>
          <a:blip r:embed="rId3" cstate="print"/>
          <a:srcRect/>
          <a:stretch>
            <a:fillRect/>
          </a:stretch>
        </p:blipFill>
        <p:spPr bwMode="auto">
          <a:xfrm>
            <a:off x="0" y="0"/>
            <a:ext cx="1650916" cy="6858000"/>
          </a:xfrm>
          <a:prstGeom prst="rect">
            <a:avLst/>
          </a:prstGeom>
          <a:noFill/>
          <a:ln w="9525">
            <a:noFill/>
            <a:miter lim="800000"/>
            <a:headEnd/>
            <a:tailEnd/>
          </a:ln>
        </p:spPr>
      </p:pic>
      <p:pic>
        <p:nvPicPr>
          <p:cNvPr id="1027" name="Picture 3" descr="C:\Users\lbreiseth\Desktop\Lesson Plans\Grade 1\BurrosTortillas_cover.jpg"/>
          <p:cNvPicPr>
            <a:picLocks noChangeAspect="1" noChangeArrowheads="1"/>
          </p:cNvPicPr>
          <p:nvPr/>
        </p:nvPicPr>
        <p:blipFill>
          <a:blip r:embed="rId4" cstate="print"/>
          <a:srcRect/>
          <a:stretch>
            <a:fillRect/>
          </a:stretch>
        </p:blipFill>
        <p:spPr bwMode="auto">
          <a:xfrm>
            <a:off x="3200400" y="304800"/>
            <a:ext cx="3886200" cy="4529371"/>
          </a:xfrm>
          <a:prstGeom prst="rect">
            <a:avLst/>
          </a:prstGeom>
          <a:noFill/>
        </p:spPr>
      </p:pic>
    </p:spTree>
    <p:extLst>
      <p:ext uri="{BB962C8B-B14F-4D97-AF65-F5344CB8AC3E}">
        <p14:creationId xmlns:p14="http://schemas.microsoft.com/office/powerpoint/2010/main" xmlns="" val="225810160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533400" y="457200"/>
            <a:ext cx="3200400" cy="762000"/>
          </a:xfrm>
        </p:spPr>
        <p:txBody>
          <a:bodyPr>
            <a:noAutofit/>
          </a:bodyPr>
          <a:lstStyle/>
          <a:p>
            <a:pPr marL="0" indent="0">
              <a:buNone/>
            </a:pPr>
            <a:r>
              <a:rPr lang="en-US" sz="4000" b="1" dirty="0" smtClean="0">
                <a:solidFill>
                  <a:schemeClr val="accent1">
                    <a:lumMod val="75000"/>
                  </a:schemeClr>
                </a:solidFill>
                <a:latin typeface="Myriad Pro" pitchFamily="34" charset="0"/>
              </a:rPr>
              <a:t>wonderful</a:t>
            </a:r>
            <a:endParaRPr lang="en-US" sz="4000" b="1" dirty="0">
              <a:solidFill>
                <a:schemeClr val="accent1">
                  <a:lumMod val="75000"/>
                </a:schemeClr>
              </a:solidFill>
              <a:latin typeface="Myriad Pro" pitchFamily="34" charset="0"/>
            </a:endParaRPr>
          </a:p>
        </p:txBody>
      </p:sp>
      <p:sp>
        <p:nvSpPr>
          <p:cNvPr id="4" name="Content Placeholder 2"/>
          <p:cNvSpPr txBox="1">
            <a:spLocks/>
          </p:cNvSpPr>
          <p:nvPr/>
        </p:nvSpPr>
        <p:spPr>
          <a:xfrm>
            <a:off x="5257800" y="5791200"/>
            <a:ext cx="3200400" cy="762000"/>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Wingdings" pitchFamily="2" charset="2"/>
              <a:buChar char="v"/>
              <a:defRPr sz="3200" kern="1200">
                <a:solidFill>
                  <a:schemeClr val="tx1"/>
                </a:solidFill>
                <a:latin typeface="Andale Sans for VST" pitchFamily="34" charset="0"/>
                <a:ea typeface="+mn-ea"/>
                <a:cs typeface="+mn-cs"/>
              </a:defRPr>
            </a:lvl1pPr>
            <a:lvl2pPr marL="742950" indent="-285750" algn="l" defTabSz="914400" rtl="0" eaLnBrk="1" latinLnBrk="0" hangingPunct="1">
              <a:spcBef>
                <a:spcPct val="20000"/>
              </a:spcBef>
              <a:buFont typeface="Wingdings" pitchFamily="2" charset="2"/>
              <a:buChar char="v"/>
              <a:defRPr sz="2800" kern="1200">
                <a:solidFill>
                  <a:schemeClr val="tx1"/>
                </a:solidFill>
                <a:latin typeface="Andale Sans for VST" pitchFamily="34" charset="0"/>
                <a:ea typeface="+mn-ea"/>
                <a:cs typeface="+mn-cs"/>
              </a:defRPr>
            </a:lvl2pPr>
            <a:lvl3pPr marL="1143000" indent="-228600" algn="l" defTabSz="914400" rtl="0" eaLnBrk="1" latinLnBrk="0" hangingPunct="1">
              <a:spcBef>
                <a:spcPct val="20000"/>
              </a:spcBef>
              <a:buFont typeface="Wingdings" pitchFamily="2" charset="2"/>
              <a:buChar char="v"/>
              <a:defRPr sz="2400" kern="1200">
                <a:solidFill>
                  <a:schemeClr val="tx1"/>
                </a:solidFill>
                <a:latin typeface="Andale Sans for VST" pitchFamily="34" charset="0"/>
                <a:ea typeface="+mn-ea"/>
                <a:cs typeface="+mn-cs"/>
              </a:defRPr>
            </a:lvl3pPr>
            <a:lvl4pPr marL="1600200" indent="-228600" algn="l" defTabSz="914400" rtl="0" eaLnBrk="1" latinLnBrk="0" hangingPunct="1">
              <a:spcBef>
                <a:spcPct val="20000"/>
              </a:spcBef>
              <a:buFont typeface="Wingdings" pitchFamily="2" charset="2"/>
              <a:buChar char="v"/>
              <a:defRPr sz="2000" kern="1200">
                <a:solidFill>
                  <a:schemeClr val="tx1"/>
                </a:solidFill>
                <a:latin typeface="Andale Sans for VST" pitchFamily="34" charset="0"/>
                <a:ea typeface="+mn-ea"/>
                <a:cs typeface="+mn-cs"/>
              </a:defRPr>
            </a:lvl4pPr>
            <a:lvl5pPr marL="2057400" indent="-228600" algn="l" defTabSz="914400" rtl="0" eaLnBrk="1" latinLnBrk="0" hangingPunct="1">
              <a:spcBef>
                <a:spcPct val="20000"/>
              </a:spcBef>
              <a:buFont typeface="Wingdings" pitchFamily="2" charset="2"/>
              <a:buChar char="v"/>
              <a:defRPr sz="2000" kern="1200">
                <a:solidFill>
                  <a:schemeClr val="tx1"/>
                </a:solidFill>
                <a:latin typeface="Andale Sans for VST" pitchFamily="34"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US" sz="4000" b="1" i="1" dirty="0" err="1">
                <a:solidFill>
                  <a:schemeClr val="accent1">
                    <a:lumMod val="75000"/>
                  </a:schemeClr>
                </a:solidFill>
                <a:latin typeface="Myriad Pro" pitchFamily="34" charset="0"/>
              </a:rPr>
              <a:t>maravilloso</a:t>
            </a:r>
            <a:endParaRPr lang="en-US" sz="4000" b="1" i="1" dirty="0">
              <a:solidFill>
                <a:schemeClr val="accent1">
                  <a:lumMod val="75000"/>
                </a:schemeClr>
              </a:solidFill>
              <a:latin typeface="Myriad Pro" pitchFamily="34" charset="0"/>
            </a:endParaRPr>
          </a:p>
        </p:txBody>
      </p:sp>
      <p:pic>
        <p:nvPicPr>
          <p:cNvPr id="1026" name="Picture 2" descr="C:\Users\THEHAY~1\AppData\Local\Temp\142285198.jpg"/>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2171700" y="1257300"/>
            <a:ext cx="4457700" cy="4457700"/>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30828816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533400" y="457200"/>
            <a:ext cx="3200400" cy="762000"/>
          </a:xfrm>
        </p:spPr>
        <p:txBody>
          <a:bodyPr>
            <a:noAutofit/>
          </a:bodyPr>
          <a:lstStyle/>
          <a:p>
            <a:pPr marL="0" indent="0">
              <a:buNone/>
            </a:pPr>
            <a:r>
              <a:rPr lang="en-US" sz="4000" b="1" dirty="0" smtClean="0">
                <a:solidFill>
                  <a:schemeClr val="accent1">
                    <a:lumMod val="75000"/>
                  </a:schemeClr>
                </a:solidFill>
                <a:latin typeface="Myriad Pro" pitchFamily="34" charset="0"/>
              </a:rPr>
              <a:t>again</a:t>
            </a:r>
            <a:endParaRPr lang="en-US" sz="4000" b="1" dirty="0">
              <a:solidFill>
                <a:schemeClr val="accent1">
                  <a:lumMod val="75000"/>
                </a:schemeClr>
              </a:solidFill>
              <a:latin typeface="Myriad Pro" pitchFamily="34" charset="0"/>
            </a:endParaRPr>
          </a:p>
        </p:txBody>
      </p:sp>
      <p:sp>
        <p:nvSpPr>
          <p:cNvPr id="4" name="Content Placeholder 2"/>
          <p:cNvSpPr txBox="1">
            <a:spLocks/>
          </p:cNvSpPr>
          <p:nvPr/>
        </p:nvSpPr>
        <p:spPr>
          <a:xfrm>
            <a:off x="5105400" y="5867400"/>
            <a:ext cx="3200400" cy="762000"/>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Wingdings" pitchFamily="2" charset="2"/>
              <a:buChar char="v"/>
              <a:defRPr sz="3200" kern="1200">
                <a:solidFill>
                  <a:schemeClr val="tx1"/>
                </a:solidFill>
                <a:latin typeface="Andale Sans for VST" pitchFamily="34" charset="0"/>
                <a:ea typeface="+mn-ea"/>
                <a:cs typeface="+mn-cs"/>
              </a:defRPr>
            </a:lvl1pPr>
            <a:lvl2pPr marL="742950" indent="-285750" algn="l" defTabSz="914400" rtl="0" eaLnBrk="1" latinLnBrk="0" hangingPunct="1">
              <a:spcBef>
                <a:spcPct val="20000"/>
              </a:spcBef>
              <a:buFont typeface="Wingdings" pitchFamily="2" charset="2"/>
              <a:buChar char="v"/>
              <a:defRPr sz="2800" kern="1200">
                <a:solidFill>
                  <a:schemeClr val="tx1"/>
                </a:solidFill>
                <a:latin typeface="Andale Sans for VST" pitchFamily="34" charset="0"/>
                <a:ea typeface="+mn-ea"/>
                <a:cs typeface="+mn-cs"/>
              </a:defRPr>
            </a:lvl2pPr>
            <a:lvl3pPr marL="1143000" indent="-228600" algn="l" defTabSz="914400" rtl="0" eaLnBrk="1" latinLnBrk="0" hangingPunct="1">
              <a:spcBef>
                <a:spcPct val="20000"/>
              </a:spcBef>
              <a:buFont typeface="Wingdings" pitchFamily="2" charset="2"/>
              <a:buChar char="v"/>
              <a:defRPr sz="2400" kern="1200">
                <a:solidFill>
                  <a:schemeClr val="tx1"/>
                </a:solidFill>
                <a:latin typeface="Andale Sans for VST" pitchFamily="34" charset="0"/>
                <a:ea typeface="+mn-ea"/>
                <a:cs typeface="+mn-cs"/>
              </a:defRPr>
            </a:lvl3pPr>
            <a:lvl4pPr marL="1600200" indent="-228600" algn="l" defTabSz="914400" rtl="0" eaLnBrk="1" latinLnBrk="0" hangingPunct="1">
              <a:spcBef>
                <a:spcPct val="20000"/>
              </a:spcBef>
              <a:buFont typeface="Wingdings" pitchFamily="2" charset="2"/>
              <a:buChar char="v"/>
              <a:defRPr sz="2000" kern="1200">
                <a:solidFill>
                  <a:schemeClr val="tx1"/>
                </a:solidFill>
                <a:latin typeface="Andale Sans for VST" pitchFamily="34" charset="0"/>
                <a:ea typeface="+mn-ea"/>
                <a:cs typeface="+mn-cs"/>
              </a:defRPr>
            </a:lvl4pPr>
            <a:lvl5pPr marL="2057400" indent="-228600" algn="l" defTabSz="914400" rtl="0" eaLnBrk="1" latinLnBrk="0" hangingPunct="1">
              <a:spcBef>
                <a:spcPct val="20000"/>
              </a:spcBef>
              <a:buFont typeface="Wingdings" pitchFamily="2" charset="2"/>
              <a:buChar char="v"/>
              <a:defRPr sz="2000" kern="1200">
                <a:solidFill>
                  <a:schemeClr val="tx1"/>
                </a:solidFill>
                <a:latin typeface="Andale Sans for VST" pitchFamily="34"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US" sz="4000" b="1" i="1" dirty="0" err="1" smtClean="0">
                <a:solidFill>
                  <a:schemeClr val="accent1">
                    <a:lumMod val="75000"/>
                  </a:schemeClr>
                </a:solidFill>
                <a:latin typeface="Myriad Pro" pitchFamily="34" charset="0"/>
              </a:rPr>
              <a:t>otra</a:t>
            </a:r>
            <a:r>
              <a:rPr lang="en-US" sz="4000" b="1" i="1" dirty="0" smtClean="0">
                <a:solidFill>
                  <a:schemeClr val="accent1">
                    <a:lumMod val="75000"/>
                  </a:schemeClr>
                </a:solidFill>
                <a:latin typeface="Myriad Pro" pitchFamily="34" charset="0"/>
              </a:rPr>
              <a:t> </a:t>
            </a:r>
            <a:r>
              <a:rPr lang="en-US" sz="4000" b="1" i="1" dirty="0" err="1" smtClean="0">
                <a:solidFill>
                  <a:schemeClr val="accent1">
                    <a:lumMod val="75000"/>
                  </a:schemeClr>
                </a:solidFill>
                <a:latin typeface="Myriad Pro" pitchFamily="34" charset="0"/>
              </a:rPr>
              <a:t>vez</a:t>
            </a:r>
            <a:endParaRPr lang="en-US" sz="4000" b="1" i="1" dirty="0">
              <a:solidFill>
                <a:schemeClr val="accent1">
                  <a:lumMod val="75000"/>
                </a:schemeClr>
              </a:solidFill>
              <a:latin typeface="Myriad Pro" pitchFamily="34" charset="0"/>
            </a:endParaRPr>
          </a:p>
        </p:txBody>
      </p:sp>
      <p:pic>
        <p:nvPicPr>
          <p:cNvPr id="2" name="Picture 3"/>
          <p:cNvPicPr>
            <a:picLocks noChangeAspect="1" noChangeArrowheads="1"/>
          </p:cNvPicPr>
          <p:nvPr/>
        </p:nvPicPr>
        <p:blipFill rotWithShape="1">
          <a:blip r:embed="rId3" cstate="print">
            <a:extLst>
              <a:ext uri="{28A0092B-C50C-407E-A947-70E740481C1C}">
                <a14:useLocalDpi xmlns="" xmlns:a14="http://schemas.microsoft.com/office/drawing/2010/main" val="0"/>
              </a:ext>
            </a:extLst>
          </a:blip>
          <a:srcRect t="16864"/>
          <a:stretch/>
        </p:blipFill>
        <p:spPr bwMode="auto">
          <a:xfrm>
            <a:off x="914400" y="1409208"/>
            <a:ext cx="2940859" cy="3667373"/>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pic>
        <p:nvPicPr>
          <p:cNvPr id="5" name="Picture 4"/>
          <p:cNvPicPr>
            <a:picLocks noChangeAspect="1" noChangeArrowheads="1"/>
          </p:cNvPicPr>
          <p:nvPr/>
        </p:nvPicPr>
        <p:blipFill rotWithShape="1">
          <a:blip r:embed="rId4" cstate="print">
            <a:extLst>
              <a:ext uri="{28A0092B-C50C-407E-A947-70E740481C1C}">
                <a14:useLocalDpi xmlns="" xmlns:a14="http://schemas.microsoft.com/office/drawing/2010/main" val="0"/>
              </a:ext>
            </a:extLst>
          </a:blip>
          <a:srcRect l="22247"/>
          <a:stretch/>
        </p:blipFill>
        <p:spPr bwMode="auto">
          <a:xfrm>
            <a:off x="4419600" y="1371600"/>
            <a:ext cx="4321072" cy="3704981"/>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Tree>
    <p:extLst>
      <p:ext uri="{BB962C8B-B14F-4D97-AF65-F5344CB8AC3E}">
        <p14:creationId xmlns="" xmlns:p14="http://schemas.microsoft.com/office/powerpoint/2010/main" val="196670580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533400" y="457200"/>
            <a:ext cx="3200400" cy="762000"/>
          </a:xfrm>
        </p:spPr>
        <p:txBody>
          <a:bodyPr>
            <a:noAutofit/>
          </a:bodyPr>
          <a:lstStyle/>
          <a:p>
            <a:pPr marL="0" indent="0">
              <a:buNone/>
            </a:pPr>
            <a:r>
              <a:rPr lang="en-US" sz="4000" b="1" dirty="0" smtClean="0">
                <a:solidFill>
                  <a:schemeClr val="accent1">
                    <a:lumMod val="75000"/>
                  </a:schemeClr>
                </a:solidFill>
                <a:latin typeface="Myriad Pro" pitchFamily="34" charset="0"/>
              </a:rPr>
              <a:t>job</a:t>
            </a:r>
            <a:endParaRPr lang="en-US" sz="4000" b="1" dirty="0">
              <a:solidFill>
                <a:schemeClr val="accent1">
                  <a:lumMod val="75000"/>
                </a:schemeClr>
              </a:solidFill>
              <a:latin typeface="Myriad Pro" pitchFamily="34" charset="0"/>
            </a:endParaRPr>
          </a:p>
        </p:txBody>
      </p:sp>
      <p:sp>
        <p:nvSpPr>
          <p:cNvPr id="4" name="Content Placeholder 2"/>
          <p:cNvSpPr txBox="1">
            <a:spLocks/>
          </p:cNvSpPr>
          <p:nvPr/>
        </p:nvSpPr>
        <p:spPr>
          <a:xfrm>
            <a:off x="6477000" y="5943600"/>
            <a:ext cx="3200400" cy="762000"/>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Wingdings" pitchFamily="2" charset="2"/>
              <a:buChar char="v"/>
              <a:defRPr sz="3200" kern="1200">
                <a:solidFill>
                  <a:schemeClr val="tx1"/>
                </a:solidFill>
                <a:latin typeface="Andale Sans for VST" pitchFamily="34" charset="0"/>
                <a:ea typeface="+mn-ea"/>
                <a:cs typeface="+mn-cs"/>
              </a:defRPr>
            </a:lvl1pPr>
            <a:lvl2pPr marL="742950" indent="-285750" algn="l" defTabSz="914400" rtl="0" eaLnBrk="1" latinLnBrk="0" hangingPunct="1">
              <a:spcBef>
                <a:spcPct val="20000"/>
              </a:spcBef>
              <a:buFont typeface="Wingdings" pitchFamily="2" charset="2"/>
              <a:buChar char="v"/>
              <a:defRPr sz="2800" kern="1200">
                <a:solidFill>
                  <a:schemeClr val="tx1"/>
                </a:solidFill>
                <a:latin typeface="Andale Sans for VST" pitchFamily="34" charset="0"/>
                <a:ea typeface="+mn-ea"/>
                <a:cs typeface="+mn-cs"/>
              </a:defRPr>
            </a:lvl2pPr>
            <a:lvl3pPr marL="1143000" indent="-228600" algn="l" defTabSz="914400" rtl="0" eaLnBrk="1" latinLnBrk="0" hangingPunct="1">
              <a:spcBef>
                <a:spcPct val="20000"/>
              </a:spcBef>
              <a:buFont typeface="Wingdings" pitchFamily="2" charset="2"/>
              <a:buChar char="v"/>
              <a:defRPr sz="2400" kern="1200">
                <a:solidFill>
                  <a:schemeClr val="tx1"/>
                </a:solidFill>
                <a:latin typeface="Andale Sans for VST" pitchFamily="34" charset="0"/>
                <a:ea typeface="+mn-ea"/>
                <a:cs typeface="+mn-cs"/>
              </a:defRPr>
            </a:lvl3pPr>
            <a:lvl4pPr marL="1600200" indent="-228600" algn="l" defTabSz="914400" rtl="0" eaLnBrk="1" latinLnBrk="0" hangingPunct="1">
              <a:spcBef>
                <a:spcPct val="20000"/>
              </a:spcBef>
              <a:buFont typeface="Wingdings" pitchFamily="2" charset="2"/>
              <a:buChar char="v"/>
              <a:defRPr sz="2000" kern="1200">
                <a:solidFill>
                  <a:schemeClr val="tx1"/>
                </a:solidFill>
                <a:latin typeface="Andale Sans for VST" pitchFamily="34" charset="0"/>
                <a:ea typeface="+mn-ea"/>
                <a:cs typeface="+mn-cs"/>
              </a:defRPr>
            </a:lvl4pPr>
            <a:lvl5pPr marL="2057400" indent="-228600" algn="l" defTabSz="914400" rtl="0" eaLnBrk="1" latinLnBrk="0" hangingPunct="1">
              <a:spcBef>
                <a:spcPct val="20000"/>
              </a:spcBef>
              <a:buFont typeface="Wingdings" pitchFamily="2" charset="2"/>
              <a:buChar char="v"/>
              <a:defRPr sz="2000" kern="1200">
                <a:solidFill>
                  <a:schemeClr val="tx1"/>
                </a:solidFill>
                <a:latin typeface="Andale Sans for VST" pitchFamily="34"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US" sz="4000" b="1" i="1" dirty="0" err="1">
                <a:solidFill>
                  <a:schemeClr val="accent1">
                    <a:lumMod val="75000"/>
                  </a:schemeClr>
                </a:solidFill>
                <a:latin typeface="Myriad Pro" pitchFamily="34" charset="0"/>
              </a:rPr>
              <a:t>tarea</a:t>
            </a:r>
            <a:endParaRPr lang="en-US" sz="4000" b="1" i="1" dirty="0">
              <a:solidFill>
                <a:schemeClr val="accent1">
                  <a:lumMod val="75000"/>
                </a:schemeClr>
              </a:solidFill>
              <a:latin typeface="Myriad Pro" pitchFamily="34" charset="0"/>
            </a:endParaRPr>
          </a:p>
        </p:txBody>
      </p:sp>
      <p:pic>
        <p:nvPicPr>
          <p:cNvPr id="2050" name="Picture 2"/>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381000" y="1512333"/>
            <a:ext cx="2446178" cy="3669267"/>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pic>
        <p:nvPicPr>
          <p:cNvPr id="2051" name="Picture 3"/>
          <p:cNvPicPr>
            <a:picLocks noChangeAspect="1" noChangeArrowheads="1"/>
          </p:cNvPicPr>
          <p:nvPr/>
        </p:nvPicPr>
        <p:blipFill>
          <a:blip r:embed="rId4" cstate="print">
            <a:extLst>
              <a:ext uri="{28A0092B-C50C-407E-A947-70E740481C1C}">
                <a14:useLocalDpi xmlns="" xmlns:a14="http://schemas.microsoft.com/office/drawing/2010/main" val="0"/>
              </a:ext>
            </a:extLst>
          </a:blip>
          <a:srcRect/>
          <a:stretch>
            <a:fillRect/>
          </a:stretch>
        </p:blipFill>
        <p:spPr bwMode="auto">
          <a:xfrm>
            <a:off x="3219450" y="304800"/>
            <a:ext cx="2572416" cy="3441863"/>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pic>
        <p:nvPicPr>
          <p:cNvPr id="2052" name="Picture 4"/>
          <p:cNvPicPr>
            <a:picLocks noChangeAspect="1" noChangeArrowheads="1"/>
          </p:cNvPicPr>
          <p:nvPr/>
        </p:nvPicPr>
        <p:blipFill>
          <a:blip r:embed="rId5" cstate="print">
            <a:extLst>
              <a:ext uri="{28A0092B-C50C-407E-A947-70E740481C1C}">
                <a14:useLocalDpi xmlns="" xmlns:a14="http://schemas.microsoft.com/office/drawing/2010/main" val="0"/>
              </a:ext>
            </a:extLst>
          </a:blip>
          <a:srcRect/>
          <a:stretch>
            <a:fillRect/>
          </a:stretch>
        </p:blipFill>
        <p:spPr bwMode="auto">
          <a:xfrm>
            <a:off x="6248400" y="381000"/>
            <a:ext cx="2362200" cy="3546805"/>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pic>
        <p:nvPicPr>
          <p:cNvPr id="2053" name="Picture 5"/>
          <p:cNvPicPr>
            <a:picLocks noChangeAspect="1" noChangeArrowheads="1"/>
          </p:cNvPicPr>
          <p:nvPr/>
        </p:nvPicPr>
        <p:blipFill rotWithShape="1">
          <a:blip r:embed="rId6" cstate="print">
            <a:extLst>
              <a:ext uri="{28A0092B-C50C-407E-A947-70E740481C1C}">
                <a14:useLocalDpi xmlns="" xmlns:a14="http://schemas.microsoft.com/office/drawing/2010/main" val="0"/>
              </a:ext>
            </a:extLst>
          </a:blip>
          <a:srcRect t="15527"/>
          <a:stretch/>
        </p:blipFill>
        <p:spPr bwMode="auto">
          <a:xfrm>
            <a:off x="3048000" y="4114800"/>
            <a:ext cx="3200400" cy="1831377"/>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Tree>
    <p:extLst>
      <p:ext uri="{BB962C8B-B14F-4D97-AF65-F5344CB8AC3E}">
        <p14:creationId xmlns="" xmlns:p14="http://schemas.microsoft.com/office/powerpoint/2010/main" val="237805052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p:nvPr/>
        </p:nvPicPr>
        <p:blipFill>
          <a:blip r:embed="rId3" cstate="print"/>
          <a:srcRect/>
          <a:stretch>
            <a:fillRect/>
          </a:stretch>
        </p:blipFill>
        <p:spPr bwMode="auto">
          <a:xfrm>
            <a:off x="1600200" y="685800"/>
            <a:ext cx="5791200" cy="5410200"/>
          </a:xfrm>
          <a:prstGeom prst="rect">
            <a:avLst/>
          </a:prstGeom>
          <a:noFill/>
          <a:ln w="9525">
            <a:noFill/>
            <a:miter lim="800000"/>
            <a:headEnd/>
            <a:tailEnd/>
          </a:ln>
        </p:spPr>
      </p:pic>
    </p:spTree>
    <p:extLst>
      <p:ext uri="{BB962C8B-B14F-4D97-AF65-F5344CB8AC3E}">
        <p14:creationId xmlns="" xmlns:p14="http://schemas.microsoft.com/office/powerpoint/2010/main" val="142390338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 name="Group 12"/>
          <p:cNvGrpSpPr/>
          <p:nvPr/>
        </p:nvGrpSpPr>
        <p:grpSpPr>
          <a:xfrm>
            <a:off x="914400" y="1447800"/>
            <a:ext cx="7848600" cy="4549635"/>
            <a:chOff x="3810000" y="174765"/>
            <a:chExt cx="5050971" cy="2576423"/>
          </a:xfrm>
        </p:grpSpPr>
        <p:pic>
          <p:nvPicPr>
            <p:cNvPr id="3" name="Picture 2"/>
            <p:cNvPicPr>
              <a:picLocks noChangeAspect="1" noChangeArrowheads="1"/>
            </p:cNvPicPr>
            <p:nvPr/>
          </p:nvPicPr>
          <p:blipFill rotWithShape="1">
            <a:blip r:embed="rId3" cstate="print">
              <a:extLst>
                <a:ext uri="{28A0092B-C50C-407E-A947-70E740481C1C}">
                  <a14:useLocalDpi xmlns="" xmlns:a14="http://schemas.microsoft.com/office/drawing/2010/main" val="0"/>
                </a:ext>
              </a:extLst>
            </a:blip>
            <a:srcRect l="25939"/>
            <a:stretch/>
          </p:blipFill>
          <p:spPr bwMode="auto">
            <a:xfrm>
              <a:off x="3810000" y="174765"/>
              <a:ext cx="2438400" cy="257642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pic>
          <p:nvPicPr>
            <p:cNvPr id="4" name="Picture 2"/>
            <p:cNvPicPr>
              <a:picLocks noChangeAspect="1" noChangeArrowheads="1"/>
            </p:cNvPicPr>
            <p:nvPr/>
          </p:nvPicPr>
          <p:blipFill rotWithShape="1">
            <a:blip r:embed="rId4" cstate="print">
              <a:extLst>
                <a:ext uri="{28A0092B-C50C-407E-A947-70E740481C1C}">
                  <a14:useLocalDpi xmlns="" xmlns:a14="http://schemas.microsoft.com/office/drawing/2010/main" val="0"/>
                </a:ext>
              </a:extLst>
            </a:blip>
            <a:srcRect l="10256" t="15592"/>
            <a:stretch/>
          </p:blipFill>
          <p:spPr bwMode="auto">
            <a:xfrm>
              <a:off x="6248400" y="457200"/>
              <a:ext cx="2612571" cy="22860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grpSp>
    </p:spTree>
    <p:extLst>
      <p:ext uri="{BB962C8B-B14F-4D97-AF65-F5344CB8AC3E}">
        <p14:creationId xmlns="" xmlns:p14="http://schemas.microsoft.com/office/powerpoint/2010/main" val="130808897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Burro’s Tortilla Chant</a:t>
            </a:r>
            <a:endParaRPr lang="en-US" dirty="0"/>
          </a:p>
        </p:txBody>
      </p:sp>
      <p:sp>
        <p:nvSpPr>
          <p:cNvPr id="3" name="Content Placeholder 2"/>
          <p:cNvSpPr>
            <a:spLocks noGrp="1"/>
          </p:cNvSpPr>
          <p:nvPr>
            <p:ph sz="half" idx="1"/>
          </p:nvPr>
        </p:nvSpPr>
        <p:spPr>
          <a:xfrm>
            <a:off x="457200" y="1295400"/>
            <a:ext cx="3429000" cy="5029200"/>
          </a:xfrm>
        </p:spPr>
        <p:txBody>
          <a:bodyPr>
            <a:normAutofit/>
          </a:bodyPr>
          <a:lstStyle/>
          <a:p>
            <a:pPr marL="0" indent="0">
              <a:buNone/>
            </a:pPr>
            <a:r>
              <a:rPr lang="en-US" dirty="0" smtClean="0"/>
              <a:t>What comes first?</a:t>
            </a:r>
          </a:p>
          <a:p>
            <a:pPr marL="0" indent="0">
              <a:buNone/>
            </a:pPr>
            <a:r>
              <a:rPr lang="en-US" dirty="0"/>
              <a:t>What </a:t>
            </a:r>
            <a:r>
              <a:rPr lang="en-US" dirty="0" smtClean="0"/>
              <a:t>comes </a:t>
            </a:r>
            <a:r>
              <a:rPr lang="en-US" dirty="0"/>
              <a:t>n</a:t>
            </a:r>
            <a:r>
              <a:rPr lang="en-US" dirty="0" smtClean="0"/>
              <a:t>ext?</a:t>
            </a:r>
          </a:p>
          <a:p>
            <a:pPr marL="0" indent="0">
              <a:buNone/>
            </a:pPr>
            <a:endParaRPr lang="en-US" dirty="0" smtClean="0"/>
          </a:p>
          <a:p>
            <a:pPr marL="0" indent="0">
              <a:buNone/>
            </a:pPr>
            <a:endParaRPr lang="en-US" dirty="0"/>
          </a:p>
        </p:txBody>
      </p:sp>
      <p:sp>
        <p:nvSpPr>
          <p:cNvPr id="4" name="Content Placeholder 3"/>
          <p:cNvSpPr>
            <a:spLocks noGrp="1"/>
          </p:cNvSpPr>
          <p:nvPr>
            <p:ph sz="half" idx="2"/>
          </p:nvPr>
        </p:nvSpPr>
        <p:spPr>
          <a:xfrm>
            <a:off x="3581400" y="1295400"/>
            <a:ext cx="5562600" cy="2087563"/>
          </a:xfrm>
        </p:spPr>
        <p:txBody>
          <a:bodyPr>
            <a:normAutofit/>
          </a:bodyPr>
          <a:lstStyle/>
          <a:p>
            <a:pPr marL="0" indent="0">
              <a:buNone/>
            </a:pPr>
            <a:r>
              <a:rPr lang="en-US" sz="2700" dirty="0">
                <a:solidFill>
                  <a:schemeClr val="accent2">
                    <a:lumMod val="75000"/>
                  </a:schemeClr>
                </a:solidFill>
              </a:rPr>
              <a:t>Corn is </a:t>
            </a:r>
            <a:r>
              <a:rPr lang="en-US" sz="2700" dirty="0" smtClean="0">
                <a:solidFill>
                  <a:schemeClr val="accent2">
                    <a:lumMod val="75000"/>
                  </a:schemeClr>
                </a:solidFill>
              </a:rPr>
              <a:t>planted and </a:t>
            </a:r>
            <a:r>
              <a:rPr lang="en-US" sz="2700" dirty="0">
                <a:solidFill>
                  <a:schemeClr val="accent2">
                    <a:lumMod val="75000"/>
                  </a:schemeClr>
                </a:solidFill>
              </a:rPr>
              <a:t>it </a:t>
            </a:r>
            <a:r>
              <a:rPr lang="en-US" sz="2700" dirty="0" smtClean="0">
                <a:solidFill>
                  <a:schemeClr val="accent2">
                    <a:lumMod val="75000"/>
                  </a:schemeClr>
                </a:solidFill>
              </a:rPr>
              <a:t>grows.</a:t>
            </a:r>
          </a:p>
          <a:p>
            <a:pPr marL="0" indent="0">
              <a:buNone/>
            </a:pPr>
            <a:r>
              <a:rPr lang="en-US" sz="2700" dirty="0" smtClean="0">
                <a:solidFill>
                  <a:schemeClr val="accent2">
                    <a:lumMod val="75000"/>
                  </a:schemeClr>
                </a:solidFill>
              </a:rPr>
              <a:t>Pick the corn.</a:t>
            </a:r>
          </a:p>
        </p:txBody>
      </p:sp>
      <p:pic>
        <p:nvPicPr>
          <p:cNvPr id="7" name="Picture 2"/>
          <p:cNvPicPr>
            <a:picLocks noChangeAspect="1" noChangeArrowheads="1"/>
          </p:cNvPicPr>
          <p:nvPr/>
        </p:nvPicPr>
        <p:blipFill>
          <a:blip r:embed="rId3" cstate="print"/>
          <a:srcRect/>
          <a:stretch>
            <a:fillRect/>
          </a:stretch>
        </p:blipFill>
        <p:spPr bwMode="auto">
          <a:xfrm>
            <a:off x="2667000" y="2514600"/>
            <a:ext cx="4055166" cy="3657601"/>
          </a:xfrm>
          <a:prstGeom prst="rect">
            <a:avLst/>
          </a:prstGeom>
          <a:noFill/>
          <a:ln w="9525">
            <a:noFill/>
            <a:miter lim="800000"/>
            <a:headEnd/>
            <a:tailEnd/>
          </a:ln>
        </p:spPr>
      </p:pic>
    </p:spTree>
    <p:extLst>
      <p:ext uri="{BB962C8B-B14F-4D97-AF65-F5344CB8AC3E}">
        <p14:creationId xmlns="" xmlns:p14="http://schemas.microsoft.com/office/powerpoint/2010/main" val="5939797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4">
                                            <p:txEl>
                                              <p:pRg st="0" end="0"/>
                                            </p:txEl>
                                          </p:spTgt>
                                        </p:tgtEl>
                                        <p:attrNameLst>
                                          <p:attrName>style.visibility</p:attrName>
                                        </p:attrNameLst>
                                      </p:cBhvr>
                                      <p:to>
                                        <p:strVal val="visible"/>
                                      </p:to>
                                    </p:set>
                                    <p:anim calcmode="lin" valueType="num">
                                      <p:cBhvr additive="base">
                                        <p:cTn id="13"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 calcmode="lin" valueType="num">
                                      <p:cBhvr additive="base">
                                        <p:cTn id="19"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SouthwestStyle">
  <a:themeElements>
    <a:clrScheme name="Executive">
      <a:dk1>
        <a:sysClr val="windowText" lastClr="000000"/>
      </a:dk1>
      <a:lt1>
        <a:sysClr val="window" lastClr="FFFFFF"/>
      </a:lt1>
      <a:dk2>
        <a:srgbClr val="2F5897"/>
      </a:dk2>
      <a:lt2>
        <a:srgbClr val="E4E9EF"/>
      </a:lt2>
      <a:accent1>
        <a:srgbClr val="6076B4"/>
      </a:accent1>
      <a:accent2>
        <a:srgbClr val="9C5252"/>
      </a:accent2>
      <a:accent3>
        <a:srgbClr val="E68422"/>
      </a:accent3>
      <a:accent4>
        <a:srgbClr val="846648"/>
      </a:accent4>
      <a:accent5>
        <a:srgbClr val="63891F"/>
      </a:accent5>
      <a:accent6>
        <a:srgbClr val="758085"/>
      </a:accent6>
      <a:hlink>
        <a:srgbClr val="3399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SouthwestStyle</Template>
  <TotalTime>2064</TotalTime>
  <Words>726</Words>
  <Application>Microsoft Office PowerPoint</Application>
  <PresentationFormat>On-screen Show (4:3)</PresentationFormat>
  <Paragraphs>93</Paragraphs>
  <Slides>7</Slides>
  <Notes>7</Notes>
  <HiddenSlides>0</HiddenSlides>
  <MMClips>0</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SouthwestStyle</vt:lpstr>
      <vt:lpstr>Burro’s Tortillas</vt:lpstr>
      <vt:lpstr>Slide 2</vt:lpstr>
      <vt:lpstr>Slide 3</vt:lpstr>
      <vt:lpstr>Slide 4</vt:lpstr>
      <vt:lpstr>Slide 5</vt:lpstr>
      <vt:lpstr>Slide 6</vt:lpstr>
      <vt:lpstr>Burro’s Tortilla Chant</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Burro’s Tortillas</dc:title>
  <dc:creator>Erin Haynes</dc:creator>
  <cp:lastModifiedBy>Lydia Breiseth</cp:lastModifiedBy>
  <cp:revision>134</cp:revision>
  <dcterms:created xsi:type="dcterms:W3CDTF">2012-04-02T18:45:48Z</dcterms:created>
  <dcterms:modified xsi:type="dcterms:W3CDTF">2013-07-03T19:50:31Z</dcterms:modified>
</cp:coreProperties>
</file>