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commentAuthors.xml" ContentType="application/vnd.openxmlformats-officedocument.presentationml.commentAuthors+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318" r:id="rId2"/>
    <p:sldId id="313" r:id="rId3"/>
    <p:sldId id="315" r:id="rId4"/>
    <p:sldId id="319" r:id="rId5"/>
    <p:sldId id="314"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iane August" initials="DA"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C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957" autoAdjust="0"/>
  </p:normalViewPr>
  <p:slideViewPr>
    <p:cSldViewPr>
      <p:cViewPr varScale="1">
        <p:scale>
          <a:sx n="78" d="100"/>
          <a:sy n="78" d="100"/>
        </p:scale>
        <p:origin x="-924"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17A498-7266-4DD4-AFC2-0145D0CA1DA6}" type="datetimeFigureOut">
              <a:rPr lang="en-US" smtClean="0"/>
              <a:pPr/>
              <a:t>7/3/2013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68AA53-FA71-448F-9D9C-2E84D45835B4}" type="slidenum">
              <a:rPr lang="en-US" smtClean="0"/>
              <a:pPr/>
              <a:t>‹#›</a:t>
            </a:fld>
            <a:endParaRPr lang="en-US"/>
          </a:p>
        </p:txBody>
      </p:sp>
    </p:spTree>
    <p:extLst>
      <p:ext uri="{BB962C8B-B14F-4D97-AF65-F5344CB8AC3E}">
        <p14:creationId xmlns:p14="http://schemas.microsoft.com/office/powerpoint/2010/main" xmlns="" val="31623061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We are going to read the next part of this book today, but first we are going to learn a few new words.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F68AA53-FA71-448F-9D9C-2E84D45835B4}" type="slidenum">
              <a:rPr lang="en-US" smtClean="0"/>
              <a:pPr/>
              <a:t>1</a:t>
            </a:fld>
            <a:endParaRPr lang="en-US"/>
          </a:p>
        </p:txBody>
      </p:sp>
    </p:spTree>
    <p:extLst>
      <p:ext uri="{BB962C8B-B14F-4D97-AF65-F5344CB8AC3E}">
        <p14:creationId xmlns="" xmlns:p14="http://schemas.microsoft.com/office/powerpoint/2010/main" val="7350718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“Ready” </a:t>
            </a:r>
            <a:r>
              <a:rPr lang="en-US" sz="1200" b="1" kern="1200" dirty="0" smtClean="0">
                <a:solidFill>
                  <a:schemeClr val="tx1"/>
                </a:solidFill>
                <a:latin typeface="+mn-lt"/>
                <a:ea typeface="+mn-ea"/>
                <a:cs typeface="+mn-cs"/>
              </a:rPr>
              <a:t>means that something is done or that it can be used</a:t>
            </a:r>
            <a:r>
              <a:rPr lang="en-US" sz="1200" b="1" i="1" kern="1200" dirty="0" smtClean="0">
                <a:solidFill>
                  <a:schemeClr val="tx1"/>
                </a:solidFill>
                <a:latin typeface="+mn-lt"/>
                <a:ea typeface="+mn-ea"/>
                <a:cs typeface="+mn-cs"/>
              </a:rPr>
              <a:t>. </a:t>
            </a:r>
            <a:endParaRPr lang="en-US" sz="1200" b="1" i="1" kern="1200" dirty="0" smtClean="0">
              <a:solidFill>
                <a:schemeClr val="tx1"/>
              </a:solidFill>
              <a:latin typeface="+mn-lt"/>
              <a:ea typeface="+mn-ea"/>
              <a:cs typeface="+mn-cs"/>
            </a:endParaRPr>
          </a:p>
          <a:p>
            <a:endParaRPr lang="en-US" sz="1200" b="1" i="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Look </a:t>
            </a:r>
            <a:r>
              <a:rPr lang="en-US" sz="1200" b="1" kern="1200" dirty="0" smtClean="0">
                <a:solidFill>
                  <a:schemeClr val="tx1"/>
                </a:solidFill>
                <a:latin typeface="+mn-lt"/>
                <a:ea typeface="+mn-ea"/>
                <a:cs typeface="+mn-cs"/>
              </a:rPr>
              <a:t>at the picture. The cookies are ready or done cooking, and the girl is going to eat one. In the book, the </a:t>
            </a:r>
            <a:r>
              <a:rPr lang="en-US" sz="1200" b="1" kern="1200" dirty="0" smtClean="0">
                <a:solidFill>
                  <a:schemeClr val="tx1"/>
                </a:solidFill>
                <a:latin typeface="+mn-lt"/>
                <a:ea typeface="+mn-ea"/>
                <a:cs typeface="+mn-cs"/>
              </a:rPr>
              <a:t>Burro’s </a:t>
            </a:r>
            <a:r>
              <a:rPr lang="en-US" sz="1200" b="1" kern="1200" dirty="0" smtClean="0">
                <a:solidFill>
                  <a:schemeClr val="tx1"/>
                </a:solidFill>
                <a:latin typeface="+mn-lt"/>
                <a:ea typeface="+mn-ea"/>
                <a:cs typeface="+mn-cs"/>
              </a:rPr>
              <a:t>corn will be ready to grind into flour.</a:t>
            </a:r>
            <a:r>
              <a:rPr lang="en-US" sz="1200" b="1" i="1" kern="1200" dirty="0" smtClean="0">
                <a:solidFill>
                  <a:schemeClr val="tx1"/>
                </a:solidFill>
                <a:latin typeface="+mn-lt"/>
                <a:ea typeface="+mn-ea"/>
                <a:cs typeface="+mn-cs"/>
              </a:rPr>
              <a:t> </a:t>
            </a:r>
            <a:endParaRPr lang="en-US" sz="1200" b="0" i="0" kern="1200" dirty="0" smtClean="0">
              <a:solidFill>
                <a:schemeClr val="tx1"/>
              </a:solidFill>
              <a:latin typeface="+mn-lt"/>
              <a:ea typeface="+mn-ea"/>
              <a:cs typeface="+mn-cs"/>
            </a:endParaRPr>
          </a:p>
          <a:p>
            <a:endParaRPr lang="en-US" sz="1200" b="0" i="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“Ready” in </a:t>
            </a:r>
            <a:r>
              <a:rPr lang="en-US" sz="1200" b="1" kern="1200" dirty="0" smtClean="0">
                <a:solidFill>
                  <a:schemeClr val="tx1"/>
                </a:solidFill>
                <a:latin typeface="+mn-lt"/>
                <a:ea typeface="+mn-ea"/>
                <a:cs typeface="+mn-cs"/>
              </a:rPr>
              <a:t>Spanish is “</a:t>
            </a:r>
            <a:r>
              <a:rPr lang="en-US" sz="1200" b="1" i="1" kern="1200" dirty="0" err="1" smtClean="0">
                <a:solidFill>
                  <a:schemeClr val="tx1"/>
                </a:solidFill>
                <a:latin typeface="+mn-lt"/>
                <a:ea typeface="+mn-ea"/>
                <a:cs typeface="+mn-cs"/>
              </a:rPr>
              <a:t>listo</a:t>
            </a:r>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Let’s all say “</a:t>
            </a:r>
            <a:r>
              <a:rPr lang="en-US" sz="1200" b="1" kern="1200" dirty="0" err="1" smtClean="0">
                <a:solidFill>
                  <a:schemeClr val="tx1"/>
                </a:solidFill>
                <a:latin typeface="+mn-lt"/>
                <a:ea typeface="+mn-ea"/>
                <a:cs typeface="+mn-cs"/>
              </a:rPr>
              <a:t>rea-dy</a:t>
            </a:r>
            <a:r>
              <a:rPr lang="en-US" sz="1200" b="1" kern="1200" dirty="0" smtClean="0">
                <a:solidFill>
                  <a:schemeClr val="tx1"/>
                </a:solidFill>
                <a:latin typeface="+mn-lt"/>
                <a:ea typeface="+mn-ea"/>
                <a:cs typeface="+mn-cs"/>
              </a:rPr>
              <a:t>” three times. </a:t>
            </a:r>
            <a:r>
              <a:rPr lang="en-US" sz="1200" kern="12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The students should repeat the word three times</a:t>
            </a:r>
            <a:r>
              <a:rPr lang="en-US" sz="1200" kern="1200" dirty="0" smtClean="0">
                <a:solidFill>
                  <a:schemeClr val="tx1"/>
                </a:solidFill>
                <a:latin typeface="+mn-lt"/>
                <a:ea typeface="+mn-ea"/>
                <a:cs typeface="+mn-cs"/>
              </a:rPr>
              <a:t>] </a:t>
            </a:r>
          </a:p>
          <a:p>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sym typeface="Webdings"/>
              </a:rPr>
              <a:t></a:t>
            </a:r>
            <a:r>
              <a:rPr lang="en-US" sz="1200" b="1" kern="120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Partner Talk</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How</a:t>
            </a:r>
            <a:r>
              <a:rPr lang="en-US" sz="1200" b="1" kern="1200" baseline="0" dirty="0" smtClean="0">
                <a:solidFill>
                  <a:schemeClr val="tx1"/>
                </a:solidFill>
                <a:latin typeface="+mn-lt"/>
                <a:ea typeface="+mn-ea"/>
                <a:cs typeface="+mn-cs"/>
              </a:rPr>
              <a:t> do you </a:t>
            </a:r>
            <a:r>
              <a:rPr lang="en-US" sz="1200" b="1" kern="1200" dirty="0" smtClean="0">
                <a:solidFill>
                  <a:schemeClr val="tx1"/>
                </a:solidFill>
                <a:latin typeface="+mn-lt"/>
                <a:ea typeface="+mn-ea"/>
                <a:cs typeface="+mn-cs"/>
              </a:rPr>
              <a:t>know </a:t>
            </a:r>
            <a:r>
              <a:rPr lang="en-US" sz="1200" b="1" kern="1200" dirty="0" smtClean="0">
                <a:solidFill>
                  <a:schemeClr val="tx1"/>
                </a:solidFill>
                <a:latin typeface="+mn-lt"/>
                <a:ea typeface="+mn-ea"/>
                <a:cs typeface="+mn-cs"/>
              </a:rPr>
              <a:t>if something is ready to </a:t>
            </a:r>
            <a:r>
              <a:rPr lang="en-US" sz="1200" b="1" kern="1200" dirty="0" smtClean="0">
                <a:solidFill>
                  <a:schemeClr val="tx1"/>
                </a:solidFill>
                <a:latin typeface="+mn-lt"/>
                <a:ea typeface="+mn-ea"/>
                <a:cs typeface="+mn-cs"/>
              </a:rPr>
              <a:t>eat? </a:t>
            </a:r>
            <a:r>
              <a:rPr lang="en-US" sz="1200" b="1" kern="1200" dirty="0" smtClean="0">
                <a:solidFill>
                  <a:schemeClr val="tx1"/>
                </a:solidFill>
                <a:latin typeface="+mn-lt"/>
                <a:ea typeface="+mn-ea"/>
                <a:cs typeface="+mn-cs"/>
              </a:rPr>
              <a:t>Start your answer with: “I know ... is ready to eat when...”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Spelling Practice</a:t>
            </a:r>
          </a:p>
          <a:p>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Let’s all name each letter of the word ready.</a:t>
            </a:r>
            <a:r>
              <a:rPr lang="en-US" sz="1200" kern="1200" dirty="0" smtClean="0">
                <a:solidFill>
                  <a:schemeClr val="tx1"/>
                </a:solidFill>
                <a:latin typeface="+mn-lt"/>
                <a:ea typeface="+mn-ea"/>
                <a:cs typeface="+mn-cs"/>
              </a:rPr>
              <a:t> (Group response: </a:t>
            </a:r>
            <a:r>
              <a:rPr lang="en-US" sz="1200" kern="1200" dirty="0" err="1" smtClean="0">
                <a:solidFill>
                  <a:schemeClr val="tx1"/>
                </a:solidFill>
                <a:latin typeface="+mn-lt"/>
                <a:ea typeface="+mn-ea"/>
                <a:cs typeface="+mn-cs"/>
              </a:rPr>
              <a:t>r,e,a,d,y</a:t>
            </a:r>
            <a:r>
              <a:rPr lang="en-US" sz="1200" kern="1200" dirty="0" smtClean="0">
                <a:solidFill>
                  <a:schemeClr val="tx1"/>
                </a:solidFill>
                <a:latin typeface="+mn-lt"/>
                <a:ea typeface="+mn-ea"/>
                <a:cs typeface="+mn-cs"/>
              </a:rPr>
              <a:t>)</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What do these letters spell? </a:t>
            </a:r>
            <a:r>
              <a:rPr lang="en-US" sz="1200" kern="1200" dirty="0" smtClean="0">
                <a:solidFill>
                  <a:schemeClr val="tx1"/>
                </a:solidFill>
                <a:latin typeface="+mn-lt"/>
                <a:ea typeface="+mn-ea"/>
                <a:cs typeface="+mn-cs"/>
              </a:rPr>
              <a:t>(Group response: ready) </a:t>
            </a:r>
          </a:p>
          <a:p>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As we read, I want you to listen for the word ready. If you hear it, give a thumbs up!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Model the thumbs up motion.</a:t>
            </a:r>
            <a:r>
              <a:rPr lang="en-US" sz="1200" kern="1200" dirty="0" smtClean="0">
                <a:solidFill>
                  <a:schemeClr val="tx1"/>
                </a:solidFill>
                <a:latin typeface="+mn-lt"/>
                <a:ea typeface="+mn-ea"/>
                <a:cs typeface="+mn-cs"/>
              </a:rPr>
              <a:t>] </a:t>
            </a:r>
          </a:p>
          <a:p>
            <a:endParaRPr lang="en-US" b="1" dirty="0"/>
          </a:p>
        </p:txBody>
      </p:sp>
      <p:sp>
        <p:nvSpPr>
          <p:cNvPr id="4" name="Slide Number Placeholder 3"/>
          <p:cNvSpPr>
            <a:spLocks noGrp="1"/>
          </p:cNvSpPr>
          <p:nvPr>
            <p:ph type="sldNum" sz="quarter" idx="10"/>
          </p:nvPr>
        </p:nvSpPr>
        <p:spPr/>
        <p:txBody>
          <a:bodyPr/>
          <a:lstStyle/>
          <a:p>
            <a:fld id="{5F68AA53-FA71-448F-9D9C-2E84D45835B4}" type="slidenum">
              <a:rPr lang="en-US" smtClean="0"/>
              <a:pPr/>
              <a:t>2</a:t>
            </a:fld>
            <a:endParaRPr lang="en-US"/>
          </a:p>
        </p:txBody>
      </p:sp>
    </p:spTree>
    <p:extLst>
      <p:ext uri="{BB962C8B-B14F-4D97-AF65-F5344CB8AC3E}">
        <p14:creationId xmlns:p14="http://schemas.microsoft.com/office/powerpoint/2010/main" xmlns="" val="885330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When you gather something, you bring it all together. </a:t>
            </a:r>
            <a:r>
              <a:rPr lang="en-US" sz="1200" kern="12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Make the motion of gathering something to you with sweeping arms</a:t>
            </a:r>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Look at the illustration, or picture. This girl gathers shells on the beach. She picks them up and brings them together in her hands. In the book we are reading, the Burro gathers kernels of corn.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“Gather” </a:t>
            </a:r>
            <a:r>
              <a:rPr lang="en-US" sz="1200" b="1" kern="1200" dirty="0" smtClean="0">
                <a:solidFill>
                  <a:schemeClr val="tx1"/>
                </a:solidFill>
                <a:latin typeface="+mn-lt"/>
                <a:ea typeface="+mn-ea"/>
                <a:cs typeface="+mn-cs"/>
              </a:rPr>
              <a:t>in Spanish is “</a:t>
            </a:r>
            <a:r>
              <a:rPr lang="en-US" sz="1200" b="1" i="1" kern="1200" dirty="0" err="1" smtClean="0">
                <a:solidFill>
                  <a:schemeClr val="tx1"/>
                </a:solidFill>
                <a:latin typeface="+mn-lt"/>
                <a:ea typeface="+mn-ea"/>
                <a:cs typeface="+mn-cs"/>
              </a:rPr>
              <a:t>reunir</a:t>
            </a:r>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Let’s all say “</a:t>
            </a:r>
            <a:r>
              <a:rPr lang="en-US" sz="1200" b="1" kern="1200" dirty="0" err="1" smtClean="0">
                <a:solidFill>
                  <a:schemeClr val="tx1"/>
                </a:solidFill>
                <a:latin typeface="+mn-lt"/>
                <a:ea typeface="+mn-ea"/>
                <a:cs typeface="+mn-cs"/>
              </a:rPr>
              <a:t>ga-ther</a:t>
            </a:r>
            <a:r>
              <a:rPr lang="en-US" sz="1200" b="1" kern="1200" dirty="0" smtClean="0">
                <a:solidFill>
                  <a:schemeClr val="tx1"/>
                </a:solidFill>
                <a:latin typeface="+mn-lt"/>
                <a:ea typeface="+mn-ea"/>
                <a:cs typeface="+mn-cs"/>
              </a:rPr>
              <a:t>” three times. </a:t>
            </a:r>
            <a:r>
              <a:rPr lang="en-US" sz="1200" kern="12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Students repeat.</a:t>
            </a:r>
            <a:r>
              <a:rPr lang="en-US" sz="1200" kern="1200" dirty="0" smtClean="0">
                <a:solidFill>
                  <a:schemeClr val="tx1"/>
                </a:solidFill>
                <a:latin typeface="+mn-lt"/>
                <a:ea typeface="+mn-ea"/>
                <a:cs typeface="+mn-cs"/>
              </a:rPr>
              <a:t>] </a:t>
            </a:r>
          </a:p>
          <a:p>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sym typeface="Webdings"/>
              </a:rPr>
              <a:t></a:t>
            </a:r>
            <a:r>
              <a:rPr lang="en-US" sz="1200" b="1" kern="120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Partner Talk</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What other things can you gather? Start your answer with: “I can gather...”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Spelling Practice</a:t>
            </a:r>
          </a:p>
          <a:p>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Let’s all name each letter of the word gather.</a:t>
            </a:r>
            <a:r>
              <a:rPr lang="en-US" sz="1200" kern="1200" dirty="0" smtClean="0">
                <a:solidFill>
                  <a:schemeClr val="tx1"/>
                </a:solidFill>
                <a:latin typeface="+mn-lt"/>
                <a:ea typeface="+mn-ea"/>
                <a:cs typeface="+mn-cs"/>
              </a:rPr>
              <a:t> (Group response: </a:t>
            </a:r>
            <a:r>
              <a:rPr lang="en-US" sz="1200" kern="1200" dirty="0" err="1" smtClean="0">
                <a:solidFill>
                  <a:schemeClr val="tx1"/>
                </a:solidFill>
                <a:latin typeface="+mn-lt"/>
                <a:ea typeface="+mn-ea"/>
                <a:cs typeface="+mn-cs"/>
              </a:rPr>
              <a:t>g,a,t,h,e,r</a:t>
            </a:r>
            <a:r>
              <a:rPr lang="en-US" sz="1200" kern="1200" dirty="0" smtClean="0">
                <a:solidFill>
                  <a:schemeClr val="tx1"/>
                </a:solidFill>
                <a:latin typeface="+mn-lt"/>
                <a:ea typeface="+mn-ea"/>
                <a:cs typeface="+mn-cs"/>
              </a:rPr>
              <a:t>)</a:t>
            </a:r>
          </a:p>
          <a:p>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What do these letters spell?</a:t>
            </a:r>
            <a:r>
              <a:rPr lang="en-US" sz="1200" kern="1200" dirty="0" smtClean="0">
                <a:solidFill>
                  <a:schemeClr val="tx1"/>
                </a:solidFill>
                <a:latin typeface="+mn-lt"/>
                <a:ea typeface="+mn-ea"/>
                <a:cs typeface="+mn-cs"/>
              </a:rPr>
              <a:t> (Group response: gather) </a:t>
            </a:r>
          </a:p>
          <a:p>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As we read, I want you to listen for the word gather. If you hear it, give a thumbs up!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Model the thumbs up motion.</a:t>
            </a:r>
            <a:r>
              <a:rPr lang="en-US" sz="1200" kern="1200" dirty="0" smtClean="0">
                <a:solidFill>
                  <a:schemeClr val="tx1"/>
                </a:solidFill>
                <a:latin typeface="+mn-lt"/>
                <a:ea typeface="+mn-ea"/>
                <a:cs typeface="+mn-cs"/>
              </a:rPr>
              <a:t>] </a:t>
            </a:r>
          </a:p>
          <a:p>
            <a:endParaRPr lang="en-US" sz="1200" kern="1200" dirty="0" smtClean="0">
              <a:solidFill>
                <a:schemeClr val="tx1"/>
              </a:solidFill>
              <a:latin typeface="+mn-lt"/>
              <a:ea typeface="+mn-ea"/>
              <a:cs typeface="+mn-cs"/>
            </a:endParaRPr>
          </a:p>
          <a:p>
            <a:endParaRPr lang="en-US" b="1" dirty="0" smtClean="0"/>
          </a:p>
          <a:p>
            <a:endParaRPr lang="en-US" b="1" dirty="0"/>
          </a:p>
        </p:txBody>
      </p:sp>
      <p:sp>
        <p:nvSpPr>
          <p:cNvPr id="4" name="Slide Number Placeholder 3"/>
          <p:cNvSpPr>
            <a:spLocks noGrp="1"/>
          </p:cNvSpPr>
          <p:nvPr>
            <p:ph type="sldNum" sz="quarter" idx="10"/>
          </p:nvPr>
        </p:nvSpPr>
        <p:spPr/>
        <p:txBody>
          <a:bodyPr/>
          <a:lstStyle/>
          <a:p>
            <a:fld id="{5F68AA53-FA71-448F-9D9C-2E84D45835B4}" type="slidenum">
              <a:rPr lang="en-US" smtClean="0"/>
              <a:pPr/>
              <a:t>3</a:t>
            </a:fld>
            <a:endParaRPr lang="en-US"/>
          </a:p>
        </p:txBody>
      </p:sp>
    </p:spTree>
    <p:extLst>
      <p:ext uri="{BB962C8B-B14F-4D97-AF65-F5344CB8AC3E}">
        <p14:creationId xmlns:p14="http://schemas.microsoft.com/office/powerpoint/2010/main" xmlns="" val="885330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Now we are ready to read </a:t>
            </a:r>
            <a:r>
              <a:rPr lang="en-US" sz="1200" b="1" i="1" kern="1200" dirty="0" smtClean="0">
                <a:solidFill>
                  <a:schemeClr val="tx1"/>
                </a:solidFill>
                <a:latin typeface="+mn-lt"/>
                <a:ea typeface="+mn-ea"/>
                <a:cs typeface="+mn-cs"/>
              </a:rPr>
              <a:t>Burro’s Tortillas.</a:t>
            </a:r>
            <a:endParaRPr lang="en-US" sz="1200" kern="1200" dirty="0" smtClean="0">
              <a:solidFill>
                <a:schemeClr val="tx1"/>
              </a:solidFill>
              <a:latin typeface="+mn-lt"/>
              <a:ea typeface="+mn-ea"/>
              <a:cs typeface="+mn-cs"/>
            </a:endParaRPr>
          </a:p>
          <a:p>
            <a:endParaRPr lang="en-US" b="1" i="1" baseline="0" dirty="0" smtClean="0"/>
          </a:p>
          <a:p>
            <a:r>
              <a:rPr lang="en-US" b="0" i="1" baseline="0" dirty="0" smtClean="0"/>
              <a:t>USE THE </a:t>
            </a:r>
            <a:r>
              <a:rPr lang="en-US" b="0" i="1" baseline="0" dirty="0" smtClean="0"/>
              <a:t> INTERACTIVE READING TEACHER </a:t>
            </a:r>
            <a:r>
              <a:rPr lang="en-US" b="0" i="1" baseline="0" dirty="0" smtClean="0"/>
              <a:t>NOTES FOR LESSON 2 TO READ PP. 8-11 WITH STUDENTS.</a:t>
            </a:r>
            <a:endParaRPr lang="en-US" b="0" i="0" baseline="0" dirty="0" smtClean="0"/>
          </a:p>
          <a:p>
            <a:endParaRPr lang="en-US" b="0" i="0" baseline="0" dirty="0" smtClean="0"/>
          </a:p>
        </p:txBody>
      </p:sp>
      <p:sp>
        <p:nvSpPr>
          <p:cNvPr id="4" name="Slide Number Placeholder 3"/>
          <p:cNvSpPr>
            <a:spLocks noGrp="1"/>
          </p:cNvSpPr>
          <p:nvPr>
            <p:ph type="sldNum" sz="quarter" idx="10"/>
          </p:nvPr>
        </p:nvSpPr>
        <p:spPr/>
        <p:txBody>
          <a:bodyPr/>
          <a:lstStyle/>
          <a:p>
            <a:fld id="{5F68AA53-FA71-448F-9D9C-2E84D45835B4}" type="slidenum">
              <a:rPr lang="en-US" smtClean="0"/>
              <a:pPr/>
              <a:t>4</a:t>
            </a:fld>
            <a:endParaRPr lang="en-US"/>
          </a:p>
        </p:txBody>
      </p:sp>
    </p:spTree>
    <p:extLst>
      <p:ext uri="{BB962C8B-B14F-4D97-AF65-F5344CB8AC3E}">
        <p14:creationId xmlns:p14="http://schemas.microsoft.com/office/powerpoint/2010/main" xmlns="" val="735071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Chant</a:t>
            </a:r>
          </a:p>
          <a:p>
            <a:pPr marL="171450" indent="-171450">
              <a:buFont typeface="Arial" pitchFamily="34" charset="0"/>
              <a:buChar char="•"/>
            </a:pPr>
            <a:r>
              <a:rPr lang="en-US" sz="1200" i="1" kern="1200" dirty="0" smtClean="0">
                <a:solidFill>
                  <a:schemeClr val="tx1"/>
                </a:solidFill>
                <a:effectLst/>
                <a:latin typeface="+mn-lt"/>
                <a:ea typeface="+mn-ea"/>
                <a:cs typeface="+mn-cs"/>
              </a:rPr>
              <a:t>Lead students in the chant (phrases fly in when clicked)</a:t>
            </a:r>
          </a:p>
          <a:p>
            <a:endParaRPr lang="en-US" sz="1200" b="1"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F68AA53-FA71-448F-9D9C-2E84D45835B4}" type="slidenum">
              <a:rPr lang="en-US" smtClean="0"/>
              <a:pPr/>
              <a:t>5</a:t>
            </a:fld>
            <a:endParaRPr lang="en-US"/>
          </a:p>
        </p:txBody>
      </p:sp>
    </p:spTree>
    <p:extLst>
      <p:ext uri="{BB962C8B-B14F-4D97-AF65-F5344CB8AC3E}">
        <p14:creationId xmlns:p14="http://schemas.microsoft.com/office/powerpoint/2010/main" xmlns="" val="20619801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76400" y="1447800"/>
            <a:ext cx="7239000" cy="1523999"/>
          </a:xfrm>
        </p:spPr>
        <p:txBody>
          <a:bodyPr/>
          <a:lstStyle>
            <a:lvl1pPr>
              <a:defRPr>
                <a:latin typeface="Andale Sans for VS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2209800" y="3124200"/>
            <a:ext cx="6400800" cy="1752600"/>
          </a:xfrm>
        </p:spPr>
        <p:txBody>
          <a:bodyPr/>
          <a:lstStyle>
            <a:lvl1pPr marL="0" indent="0" algn="ctr">
              <a:buNone/>
              <a:defRPr>
                <a:solidFill>
                  <a:schemeClr val="tx1">
                    <a:tint val="75000"/>
                  </a:schemeClr>
                </a:solidFill>
                <a:latin typeface="Andale Sans for VST"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xmlns="" val="3896099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ndale Sans for VST"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600201"/>
            <a:ext cx="8229600" cy="4191000"/>
          </a:xfrm>
        </p:spPr>
        <p:txBody>
          <a:bodyPr/>
          <a:lstStyle>
            <a:lvl1pPr marL="342900" indent="-342900">
              <a:buFont typeface="Wingdings" pitchFamily="2" charset="2"/>
              <a:buChar char="v"/>
              <a:defRPr>
                <a:latin typeface="Andale Sans for VST" pitchFamily="34" charset="0"/>
              </a:defRPr>
            </a:lvl1pPr>
            <a:lvl2pPr marL="742950" indent="-285750">
              <a:buFont typeface="Wingdings" pitchFamily="2" charset="2"/>
              <a:buChar char="v"/>
              <a:defRPr>
                <a:latin typeface="Andale Sans for VST" pitchFamily="34" charset="0"/>
              </a:defRPr>
            </a:lvl2pPr>
            <a:lvl3pPr marL="1143000" indent="-228600">
              <a:buFont typeface="Wingdings" pitchFamily="2" charset="2"/>
              <a:buChar char="v"/>
              <a:defRPr>
                <a:latin typeface="Andale Sans for VST" pitchFamily="34" charset="0"/>
              </a:defRPr>
            </a:lvl3pPr>
            <a:lvl4pPr marL="1600200" indent="-228600">
              <a:buFont typeface="Wingdings" pitchFamily="2" charset="2"/>
              <a:buChar char="v"/>
              <a:defRPr>
                <a:latin typeface="Andale Sans for VST" pitchFamily="34" charset="0"/>
              </a:defRPr>
            </a:lvl4pPr>
            <a:lvl5pPr marL="2057400" indent="-228600">
              <a:buFont typeface="Wingdings" pitchFamily="2" charset="2"/>
              <a:buChar char="v"/>
              <a:defRPr>
                <a:latin typeface="Andale Sans for VST"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5791200"/>
            <a:ext cx="130048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8"/>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flipH="1">
            <a:off x="7843520" y="5791200"/>
            <a:ext cx="130048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299795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ctr">
              <a:defRPr sz="4000" b="1" cap="small" baseline="0">
                <a:latin typeface="Andale Sans for VST" pitchFamily="34" charset="0"/>
              </a:defRPr>
            </a:lvl1pPr>
          </a:lstStyle>
          <a:p>
            <a:r>
              <a:rPr lang="en-US" smtClean="0"/>
              <a:t>Click to edit Master title style</a:t>
            </a:r>
            <a:endParaRPr lang="en-US" dirty="0"/>
          </a:p>
        </p:txBody>
      </p:sp>
      <p:pic>
        <p:nvPicPr>
          <p:cNvPr id="7" name="Picture 6"/>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540760" y="533400"/>
            <a:ext cx="2021840" cy="1752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795029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ndale Sans for VST" pitchFamily="34" charset="0"/>
              </a:defRPr>
            </a:lvl1p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atin typeface="Andale Sans for VST" pitchFamily="34" charset="0"/>
              </a:defRPr>
            </a:lvl1pPr>
            <a:lvl2pPr marL="742950" indent="-285750">
              <a:buFont typeface="Wingdings" pitchFamily="2" charset="2"/>
              <a:buChar char="v"/>
              <a:defRPr sz="2400">
                <a:latin typeface="Andale Sans for VST" pitchFamily="34" charset="0"/>
              </a:defRPr>
            </a:lvl2pPr>
            <a:lvl3pPr marL="1143000" indent="-228600">
              <a:buFont typeface="Wingdings" pitchFamily="2" charset="2"/>
              <a:buChar char="v"/>
              <a:defRPr sz="2000">
                <a:latin typeface="Andale Sans for VST" pitchFamily="34" charset="0"/>
              </a:defRPr>
            </a:lvl3pPr>
            <a:lvl4pPr marL="1600200" indent="-228600">
              <a:buFont typeface="Wingdings" pitchFamily="2" charset="2"/>
              <a:buChar char="v"/>
              <a:defRPr sz="1800">
                <a:latin typeface="Andale Sans for VST" pitchFamily="34" charset="0"/>
              </a:defRPr>
            </a:lvl4pPr>
            <a:lvl5pPr marL="2057400" indent="-228600">
              <a:buFont typeface="Wingdings" pitchFamily="2" charset="2"/>
              <a:buChar char="v"/>
              <a:defRPr sz="1800">
                <a:latin typeface="Andale Sans for VST"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atin typeface="Andale Sans for VST" pitchFamily="34" charset="0"/>
              </a:defRPr>
            </a:lvl1pPr>
            <a:lvl2pPr marL="742950" indent="-285750">
              <a:buFont typeface="Wingdings" pitchFamily="2" charset="2"/>
              <a:buChar char="v"/>
              <a:defRPr sz="2400">
                <a:latin typeface="Andale Sans for VST" pitchFamily="34" charset="0"/>
              </a:defRPr>
            </a:lvl2pPr>
            <a:lvl3pPr marL="1143000" indent="-228600">
              <a:buFont typeface="Wingdings" pitchFamily="2" charset="2"/>
              <a:buChar char="v"/>
              <a:defRPr sz="2000">
                <a:latin typeface="Andale Sans for VST" pitchFamily="34" charset="0"/>
              </a:defRPr>
            </a:lvl3pPr>
            <a:lvl4pPr marL="1600200" indent="-228600">
              <a:buFont typeface="Wingdings" pitchFamily="2" charset="2"/>
              <a:buChar char="v"/>
              <a:defRPr sz="1800">
                <a:latin typeface="Andale Sans for VST" pitchFamily="34" charset="0"/>
              </a:defRPr>
            </a:lvl4pPr>
            <a:lvl5pPr marL="2057400" indent="-228600">
              <a:buFont typeface="Wingdings" pitchFamily="2" charset="2"/>
              <a:buChar char="v"/>
              <a:defRPr sz="1800">
                <a:latin typeface="Andale Sans for VST"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2"/>
          <p:cNvPicPr>
            <a:picLocks noChangeAspect="1" noChangeArrowheads="1"/>
          </p:cNvPicPr>
          <p:nvPr userDrawn="1"/>
        </p:nvPicPr>
        <p:blipFill>
          <a:blip r:embed="rId2" cstate="print"/>
          <a:srcRect/>
          <a:stretch>
            <a:fillRect/>
          </a:stretch>
        </p:blipFill>
        <p:spPr bwMode="auto">
          <a:xfrm>
            <a:off x="-1" y="6400801"/>
            <a:ext cx="9144001" cy="457200"/>
          </a:xfrm>
          <a:prstGeom prst="rect">
            <a:avLst/>
          </a:prstGeom>
          <a:noFill/>
          <a:ln w="9525">
            <a:noFill/>
            <a:miter lim="800000"/>
            <a:headEnd/>
            <a:tailEnd/>
          </a:ln>
        </p:spPr>
      </p:pic>
    </p:spTree>
    <p:extLst>
      <p:ext uri="{BB962C8B-B14F-4D97-AF65-F5344CB8AC3E}">
        <p14:creationId xmlns:p14="http://schemas.microsoft.com/office/powerpoint/2010/main" xmlns="" val="585498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ndale Sans for VST" pitchFamily="34" charset="0"/>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atin typeface="Andale Sans for VS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marL="342900" indent="-342900">
              <a:buFont typeface="Wingdings" pitchFamily="2" charset="2"/>
              <a:buChar char="v"/>
              <a:defRPr sz="2400">
                <a:latin typeface="Andale Sans for VST" pitchFamily="34" charset="0"/>
              </a:defRPr>
            </a:lvl1pPr>
            <a:lvl2pPr marL="742950" indent="-285750">
              <a:buFont typeface="Wingdings" pitchFamily="2" charset="2"/>
              <a:buChar char="v"/>
              <a:defRPr sz="2000">
                <a:latin typeface="Andale Sans for VST" pitchFamily="34" charset="0"/>
              </a:defRPr>
            </a:lvl2pPr>
            <a:lvl3pPr marL="1143000" indent="-228600">
              <a:buFont typeface="Wingdings" pitchFamily="2" charset="2"/>
              <a:buChar char="v"/>
              <a:defRPr sz="1800">
                <a:latin typeface="Andale Sans for VST" pitchFamily="34" charset="0"/>
              </a:defRPr>
            </a:lvl3pPr>
            <a:lvl4pPr marL="1600200" indent="-228600">
              <a:buFont typeface="Wingdings" pitchFamily="2" charset="2"/>
              <a:buChar char="v"/>
              <a:defRPr sz="1600">
                <a:latin typeface="Andale Sans for VST" pitchFamily="34" charset="0"/>
              </a:defRPr>
            </a:lvl4pPr>
            <a:lvl5pPr marL="2057400" indent="-228600">
              <a:buFont typeface="Wingdings" pitchFamily="2" charset="2"/>
              <a:buChar char="v"/>
              <a:defRPr sz="1600">
                <a:latin typeface="Andale Sans for VST"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atin typeface="Andale Sans for VS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marL="342900" indent="-342900">
              <a:buFont typeface="Wingdings" pitchFamily="2" charset="2"/>
              <a:buChar char="v"/>
              <a:defRPr sz="2400">
                <a:latin typeface="Andale Sans for VST" pitchFamily="34" charset="0"/>
              </a:defRPr>
            </a:lvl1pPr>
            <a:lvl2pPr marL="742950" indent="-285750">
              <a:buFont typeface="Wingdings" pitchFamily="2" charset="2"/>
              <a:buChar char="v"/>
              <a:defRPr sz="2000">
                <a:latin typeface="Andale Sans for VST" pitchFamily="34" charset="0"/>
              </a:defRPr>
            </a:lvl2pPr>
            <a:lvl3pPr marL="1143000" indent="-228600">
              <a:buFont typeface="Wingdings" pitchFamily="2" charset="2"/>
              <a:buChar char="v"/>
              <a:defRPr sz="1800">
                <a:latin typeface="Andale Sans for VST" pitchFamily="34" charset="0"/>
              </a:defRPr>
            </a:lvl3pPr>
            <a:lvl4pPr marL="1600200" indent="-228600">
              <a:buFont typeface="Wingdings" pitchFamily="2" charset="2"/>
              <a:buChar char="v"/>
              <a:defRPr sz="1600">
                <a:latin typeface="Andale Sans for VST" pitchFamily="34" charset="0"/>
              </a:defRPr>
            </a:lvl4pPr>
            <a:lvl5pPr marL="2057400" indent="-228600">
              <a:buFont typeface="Wingdings" pitchFamily="2" charset="2"/>
              <a:buChar char="v"/>
              <a:defRPr sz="1600">
                <a:latin typeface="Andale Sans for VST"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2"/>
          <p:cNvPicPr>
            <a:picLocks noChangeAspect="1" noChangeArrowheads="1"/>
          </p:cNvPicPr>
          <p:nvPr userDrawn="1"/>
        </p:nvPicPr>
        <p:blipFill>
          <a:blip r:embed="rId2" cstate="print"/>
          <a:srcRect/>
          <a:stretch>
            <a:fillRect/>
          </a:stretch>
        </p:blipFill>
        <p:spPr bwMode="auto">
          <a:xfrm>
            <a:off x="-1" y="6400801"/>
            <a:ext cx="9144001" cy="457200"/>
          </a:xfrm>
          <a:prstGeom prst="rect">
            <a:avLst/>
          </a:prstGeom>
          <a:noFill/>
          <a:ln w="9525">
            <a:noFill/>
            <a:miter lim="800000"/>
            <a:headEnd/>
            <a:tailEnd/>
          </a:ln>
        </p:spPr>
      </p:pic>
    </p:spTree>
    <p:extLst>
      <p:ext uri="{BB962C8B-B14F-4D97-AF65-F5344CB8AC3E}">
        <p14:creationId xmlns:p14="http://schemas.microsoft.com/office/powerpoint/2010/main" xmlns="" val="3350586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ndale Sans for VST" pitchFamily="34" charset="0"/>
              </a:defRPr>
            </a:lvl1pPr>
          </a:lstStyle>
          <a:p>
            <a:r>
              <a:rPr lang="en-US" smtClean="0"/>
              <a:t>Click to edit Master title style</a:t>
            </a:r>
            <a:endParaRPr lang="en-US" dirty="0"/>
          </a:p>
        </p:txBody>
      </p:sp>
      <p:pic>
        <p:nvPicPr>
          <p:cNvPr id="6" name="Picture 5"/>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5791200"/>
            <a:ext cx="130048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 name="Picture 6"/>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flipH="1">
            <a:off x="7843520" y="5791200"/>
            <a:ext cx="130048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633086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553048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ndale Sans for VST" pitchFamily="34" charset="0"/>
              </a:defRPr>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atin typeface="Andale Sans for VST"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Andale Sans for VST"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8" name="Picture 7"/>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flipH="1">
            <a:off x="7843520" y="5791200"/>
            <a:ext cx="130048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8"/>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5791200"/>
            <a:ext cx="130048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907370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21324191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lgn="ctr" defTabSz="914400" rtl="0" eaLnBrk="1" latinLnBrk="0" hangingPunct="1">
        <a:spcBef>
          <a:spcPct val="0"/>
        </a:spcBef>
        <a:buNone/>
        <a:defRPr sz="4400" kern="1200">
          <a:solidFill>
            <a:schemeClr val="tx1"/>
          </a:solidFill>
          <a:latin typeface="Andale Sans for VST" pitchFamily="34" charset="0"/>
          <a:ea typeface="+mj-ea"/>
          <a:cs typeface="+mj-cs"/>
        </a:defRPr>
      </a:lvl1pPr>
    </p:titleStyle>
    <p:bodyStyle>
      <a:lvl1pPr marL="342900" indent="-342900" algn="l" defTabSz="914400" rtl="0" eaLnBrk="1" latinLnBrk="0" hangingPunct="1">
        <a:spcBef>
          <a:spcPct val="20000"/>
        </a:spcBef>
        <a:buFont typeface="Wingdings" pitchFamily="2" charset="2"/>
        <a:buChar char="v"/>
        <a:defRPr sz="3200" kern="1200">
          <a:solidFill>
            <a:schemeClr val="tx1"/>
          </a:solidFill>
          <a:latin typeface="Andale Sans for VST" pitchFamily="34" charset="0"/>
          <a:ea typeface="+mn-ea"/>
          <a:cs typeface="+mn-cs"/>
        </a:defRPr>
      </a:lvl1pPr>
      <a:lvl2pPr marL="742950" indent="-285750" algn="l" defTabSz="914400" rtl="0" eaLnBrk="1" latinLnBrk="0" hangingPunct="1">
        <a:spcBef>
          <a:spcPct val="20000"/>
        </a:spcBef>
        <a:buFont typeface="Wingdings" pitchFamily="2" charset="2"/>
        <a:buChar char="v"/>
        <a:defRPr sz="2800" kern="1200">
          <a:solidFill>
            <a:schemeClr val="tx1"/>
          </a:solidFill>
          <a:latin typeface="Andale Sans for VST" pitchFamily="34" charset="0"/>
          <a:ea typeface="+mn-ea"/>
          <a:cs typeface="+mn-cs"/>
        </a:defRPr>
      </a:lvl2pPr>
      <a:lvl3pPr marL="1143000" indent="-228600" algn="l" defTabSz="914400" rtl="0" eaLnBrk="1" latinLnBrk="0" hangingPunct="1">
        <a:spcBef>
          <a:spcPct val="20000"/>
        </a:spcBef>
        <a:buFont typeface="Wingdings" pitchFamily="2" charset="2"/>
        <a:buChar char="v"/>
        <a:defRPr sz="2400" kern="1200">
          <a:solidFill>
            <a:schemeClr val="tx1"/>
          </a:solidFill>
          <a:latin typeface="Andale Sans for VST" pitchFamily="34" charset="0"/>
          <a:ea typeface="+mn-ea"/>
          <a:cs typeface="+mn-cs"/>
        </a:defRPr>
      </a:lvl3pPr>
      <a:lvl4pPr marL="16002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4pPr>
      <a:lvl5pPr marL="20574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4495800"/>
            <a:ext cx="7239000" cy="1523999"/>
          </a:xfrm>
        </p:spPr>
        <p:txBody>
          <a:bodyPr>
            <a:normAutofit/>
          </a:bodyPr>
          <a:lstStyle/>
          <a:p>
            <a:r>
              <a:rPr lang="en-US" sz="4000" b="1" i="1" dirty="0" smtClean="0">
                <a:latin typeface="Myriad Pro" pitchFamily="34" charset="0"/>
              </a:rPr>
              <a:t>Burro’s Tortillas</a:t>
            </a:r>
            <a:endParaRPr lang="en-US" sz="4000" b="1" i="1" dirty="0">
              <a:latin typeface="Myriad Pro" pitchFamily="34" charset="0"/>
            </a:endParaRPr>
          </a:p>
        </p:txBody>
      </p:sp>
      <p:sp>
        <p:nvSpPr>
          <p:cNvPr id="3" name="Subtitle 2"/>
          <p:cNvSpPr>
            <a:spLocks noGrp="1"/>
          </p:cNvSpPr>
          <p:nvPr>
            <p:ph type="subTitle" idx="1"/>
          </p:nvPr>
        </p:nvSpPr>
        <p:spPr>
          <a:xfrm>
            <a:off x="2209800" y="5562600"/>
            <a:ext cx="6400800" cy="1752600"/>
          </a:xfrm>
        </p:spPr>
        <p:txBody>
          <a:bodyPr>
            <a:normAutofit/>
          </a:bodyPr>
          <a:lstStyle/>
          <a:p>
            <a:r>
              <a:rPr lang="en-US" sz="3600" b="1" dirty="0" smtClean="0">
                <a:solidFill>
                  <a:schemeClr val="accent1">
                    <a:lumMod val="75000"/>
                  </a:schemeClr>
                </a:solidFill>
                <a:latin typeface="Myriad Pro" pitchFamily="34" charset="0"/>
              </a:rPr>
              <a:t>By Terri Fields, </a:t>
            </a:r>
          </a:p>
          <a:p>
            <a:r>
              <a:rPr lang="en-US" sz="3600" b="1" dirty="0" smtClean="0">
                <a:solidFill>
                  <a:schemeClr val="accent1">
                    <a:lumMod val="75000"/>
                  </a:schemeClr>
                </a:solidFill>
                <a:latin typeface="Myriad Pro" pitchFamily="34" charset="0"/>
              </a:rPr>
              <a:t>Illustrated by Sherry Rogers</a:t>
            </a:r>
            <a:endParaRPr lang="en-US" sz="3600" b="1" dirty="0">
              <a:solidFill>
                <a:schemeClr val="accent1">
                  <a:lumMod val="75000"/>
                </a:schemeClr>
              </a:solidFill>
              <a:latin typeface="Myriad Pro" pitchFamily="34" charset="0"/>
            </a:endParaRPr>
          </a:p>
        </p:txBody>
      </p:sp>
      <p:pic>
        <p:nvPicPr>
          <p:cNvPr id="1026" name="Picture 2"/>
          <p:cNvPicPr>
            <a:picLocks noChangeAspect="1" noChangeArrowheads="1"/>
          </p:cNvPicPr>
          <p:nvPr/>
        </p:nvPicPr>
        <p:blipFill>
          <a:blip r:embed="rId3" cstate="print"/>
          <a:srcRect/>
          <a:stretch>
            <a:fillRect/>
          </a:stretch>
        </p:blipFill>
        <p:spPr bwMode="auto">
          <a:xfrm>
            <a:off x="0" y="0"/>
            <a:ext cx="1650916" cy="6858000"/>
          </a:xfrm>
          <a:prstGeom prst="rect">
            <a:avLst/>
          </a:prstGeom>
          <a:noFill/>
          <a:ln w="9525">
            <a:noFill/>
            <a:miter lim="800000"/>
            <a:headEnd/>
            <a:tailEnd/>
          </a:ln>
        </p:spPr>
      </p:pic>
      <p:pic>
        <p:nvPicPr>
          <p:cNvPr id="1027" name="Picture 3" descr="C:\Users\lbreiseth\Desktop\Lesson Plans\Grade 1\BurrosTortillas_cover.jpg"/>
          <p:cNvPicPr>
            <a:picLocks noChangeAspect="1" noChangeArrowheads="1"/>
          </p:cNvPicPr>
          <p:nvPr/>
        </p:nvPicPr>
        <p:blipFill>
          <a:blip r:embed="rId4" cstate="print"/>
          <a:srcRect/>
          <a:stretch>
            <a:fillRect/>
          </a:stretch>
        </p:blipFill>
        <p:spPr bwMode="auto">
          <a:xfrm>
            <a:off x="3200400" y="304800"/>
            <a:ext cx="3886200" cy="4529371"/>
          </a:xfrm>
          <a:prstGeom prst="rect">
            <a:avLst/>
          </a:prstGeom>
          <a:noFill/>
        </p:spPr>
      </p:pic>
    </p:spTree>
    <p:extLst>
      <p:ext uri="{BB962C8B-B14F-4D97-AF65-F5344CB8AC3E}">
        <p14:creationId xmlns="" xmlns:p14="http://schemas.microsoft.com/office/powerpoint/2010/main" val="22581016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33400" y="457200"/>
            <a:ext cx="3200400" cy="762000"/>
          </a:xfrm>
        </p:spPr>
        <p:txBody>
          <a:bodyPr>
            <a:noAutofit/>
          </a:bodyPr>
          <a:lstStyle/>
          <a:p>
            <a:pPr marL="0" indent="0">
              <a:buNone/>
            </a:pPr>
            <a:r>
              <a:rPr lang="en-US" sz="4000" b="1" dirty="0" smtClean="0">
                <a:solidFill>
                  <a:schemeClr val="accent1">
                    <a:lumMod val="75000"/>
                  </a:schemeClr>
                </a:solidFill>
                <a:latin typeface="Myriad Pro" pitchFamily="34" charset="0"/>
              </a:rPr>
              <a:t>ready</a:t>
            </a:r>
            <a:endParaRPr lang="en-US" sz="4000" b="1" dirty="0">
              <a:solidFill>
                <a:schemeClr val="accent1">
                  <a:lumMod val="75000"/>
                </a:schemeClr>
              </a:solidFill>
              <a:latin typeface="Myriad Pro" pitchFamily="34" charset="0"/>
            </a:endParaRPr>
          </a:p>
        </p:txBody>
      </p:sp>
      <p:sp>
        <p:nvSpPr>
          <p:cNvPr id="4" name="Content Placeholder 2"/>
          <p:cNvSpPr txBox="1">
            <a:spLocks/>
          </p:cNvSpPr>
          <p:nvPr/>
        </p:nvSpPr>
        <p:spPr>
          <a:xfrm>
            <a:off x="5715000" y="5867400"/>
            <a:ext cx="3200400" cy="762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Wingdings" pitchFamily="2" charset="2"/>
              <a:buChar char="v"/>
              <a:defRPr sz="3200" kern="1200">
                <a:solidFill>
                  <a:schemeClr val="tx1"/>
                </a:solidFill>
                <a:latin typeface="Andale Sans for VST" pitchFamily="34" charset="0"/>
                <a:ea typeface="+mn-ea"/>
                <a:cs typeface="+mn-cs"/>
              </a:defRPr>
            </a:lvl1pPr>
            <a:lvl2pPr marL="742950" indent="-285750" algn="l" defTabSz="914400" rtl="0" eaLnBrk="1" latinLnBrk="0" hangingPunct="1">
              <a:spcBef>
                <a:spcPct val="20000"/>
              </a:spcBef>
              <a:buFont typeface="Wingdings" pitchFamily="2" charset="2"/>
              <a:buChar char="v"/>
              <a:defRPr sz="2800" kern="1200">
                <a:solidFill>
                  <a:schemeClr val="tx1"/>
                </a:solidFill>
                <a:latin typeface="Andale Sans for VST" pitchFamily="34" charset="0"/>
                <a:ea typeface="+mn-ea"/>
                <a:cs typeface="+mn-cs"/>
              </a:defRPr>
            </a:lvl2pPr>
            <a:lvl3pPr marL="1143000" indent="-228600" algn="l" defTabSz="914400" rtl="0" eaLnBrk="1" latinLnBrk="0" hangingPunct="1">
              <a:spcBef>
                <a:spcPct val="20000"/>
              </a:spcBef>
              <a:buFont typeface="Wingdings" pitchFamily="2" charset="2"/>
              <a:buChar char="v"/>
              <a:defRPr sz="2400" kern="1200">
                <a:solidFill>
                  <a:schemeClr val="tx1"/>
                </a:solidFill>
                <a:latin typeface="Andale Sans for VST" pitchFamily="34" charset="0"/>
                <a:ea typeface="+mn-ea"/>
                <a:cs typeface="+mn-cs"/>
              </a:defRPr>
            </a:lvl3pPr>
            <a:lvl4pPr marL="16002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4pPr>
            <a:lvl5pPr marL="20574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4000" b="1" i="1" dirty="0" err="1" smtClean="0">
                <a:solidFill>
                  <a:schemeClr val="accent1">
                    <a:lumMod val="75000"/>
                  </a:schemeClr>
                </a:solidFill>
                <a:latin typeface="Myriad Pro" pitchFamily="34" charset="0"/>
              </a:rPr>
              <a:t>listo</a:t>
            </a:r>
            <a:endParaRPr lang="en-US" sz="4000" b="1" i="1" dirty="0">
              <a:solidFill>
                <a:schemeClr val="accent1">
                  <a:lumMod val="75000"/>
                </a:schemeClr>
              </a:solidFill>
              <a:latin typeface="Myriad Pro" pitchFamily="34" charset="0"/>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162175" y="1828800"/>
            <a:ext cx="4819650" cy="32194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4639462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33400" y="533400"/>
            <a:ext cx="3200400" cy="762000"/>
          </a:xfrm>
        </p:spPr>
        <p:txBody>
          <a:bodyPr>
            <a:noAutofit/>
          </a:bodyPr>
          <a:lstStyle/>
          <a:p>
            <a:pPr marL="0" indent="0">
              <a:buNone/>
            </a:pPr>
            <a:r>
              <a:rPr lang="en-US" sz="4000" b="1" dirty="0" smtClean="0">
                <a:solidFill>
                  <a:schemeClr val="accent1">
                    <a:lumMod val="75000"/>
                  </a:schemeClr>
                </a:solidFill>
                <a:latin typeface="Myriad Pro" pitchFamily="34" charset="0"/>
              </a:rPr>
              <a:t>gather</a:t>
            </a:r>
            <a:endParaRPr lang="en-US" sz="4000" b="1" dirty="0">
              <a:solidFill>
                <a:schemeClr val="accent1">
                  <a:lumMod val="75000"/>
                </a:schemeClr>
              </a:solidFill>
              <a:latin typeface="Myriad Pro" pitchFamily="34" charset="0"/>
            </a:endParaRPr>
          </a:p>
        </p:txBody>
      </p:sp>
      <p:sp>
        <p:nvSpPr>
          <p:cNvPr id="4" name="Content Placeholder 2"/>
          <p:cNvSpPr txBox="1">
            <a:spLocks/>
          </p:cNvSpPr>
          <p:nvPr/>
        </p:nvSpPr>
        <p:spPr>
          <a:xfrm>
            <a:off x="5791200" y="5791200"/>
            <a:ext cx="3200400" cy="762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Wingdings" pitchFamily="2" charset="2"/>
              <a:buChar char="v"/>
              <a:defRPr sz="3200" kern="1200">
                <a:solidFill>
                  <a:schemeClr val="tx1"/>
                </a:solidFill>
                <a:latin typeface="Andale Sans for VST" pitchFamily="34" charset="0"/>
                <a:ea typeface="+mn-ea"/>
                <a:cs typeface="+mn-cs"/>
              </a:defRPr>
            </a:lvl1pPr>
            <a:lvl2pPr marL="742950" indent="-285750" algn="l" defTabSz="914400" rtl="0" eaLnBrk="1" latinLnBrk="0" hangingPunct="1">
              <a:spcBef>
                <a:spcPct val="20000"/>
              </a:spcBef>
              <a:buFont typeface="Wingdings" pitchFamily="2" charset="2"/>
              <a:buChar char="v"/>
              <a:defRPr sz="2800" kern="1200">
                <a:solidFill>
                  <a:schemeClr val="tx1"/>
                </a:solidFill>
                <a:latin typeface="Andale Sans for VST" pitchFamily="34" charset="0"/>
                <a:ea typeface="+mn-ea"/>
                <a:cs typeface="+mn-cs"/>
              </a:defRPr>
            </a:lvl2pPr>
            <a:lvl3pPr marL="1143000" indent="-228600" algn="l" defTabSz="914400" rtl="0" eaLnBrk="1" latinLnBrk="0" hangingPunct="1">
              <a:spcBef>
                <a:spcPct val="20000"/>
              </a:spcBef>
              <a:buFont typeface="Wingdings" pitchFamily="2" charset="2"/>
              <a:buChar char="v"/>
              <a:defRPr sz="2400" kern="1200">
                <a:solidFill>
                  <a:schemeClr val="tx1"/>
                </a:solidFill>
                <a:latin typeface="Andale Sans for VST" pitchFamily="34" charset="0"/>
                <a:ea typeface="+mn-ea"/>
                <a:cs typeface="+mn-cs"/>
              </a:defRPr>
            </a:lvl3pPr>
            <a:lvl4pPr marL="16002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4pPr>
            <a:lvl5pPr marL="20574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4000" b="1" i="1" dirty="0" err="1">
                <a:solidFill>
                  <a:schemeClr val="accent1">
                    <a:lumMod val="75000"/>
                  </a:schemeClr>
                </a:solidFill>
                <a:latin typeface="Myriad Pro" pitchFamily="34" charset="0"/>
              </a:rPr>
              <a:t>r</a:t>
            </a:r>
            <a:r>
              <a:rPr lang="en-US" sz="4000" b="1" i="1" dirty="0" err="1" smtClean="0">
                <a:solidFill>
                  <a:schemeClr val="accent1">
                    <a:lumMod val="75000"/>
                  </a:schemeClr>
                </a:solidFill>
                <a:latin typeface="Myriad Pro" pitchFamily="34" charset="0"/>
              </a:rPr>
              <a:t>eunir</a:t>
            </a:r>
            <a:endParaRPr lang="en-US" sz="4000" b="1" i="1" dirty="0">
              <a:solidFill>
                <a:schemeClr val="accent1">
                  <a:lumMod val="75000"/>
                </a:schemeClr>
              </a:solidFill>
              <a:latin typeface="Myriad Pro" pitchFamily="34" charset="0"/>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528154" y="1295400"/>
            <a:ext cx="6168045" cy="412015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8454144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3" cstate="print"/>
          <a:srcRect/>
          <a:stretch>
            <a:fillRect/>
          </a:stretch>
        </p:blipFill>
        <p:spPr bwMode="auto">
          <a:xfrm>
            <a:off x="1600200" y="685800"/>
            <a:ext cx="5791200" cy="5410200"/>
          </a:xfrm>
          <a:prstGeom prst="rect">
            <a:avLst/>
          </a:prstGeom>
          <a:noFill/>
          <a:ln w="9525">
            <a:noFill/>
            <a:miter lim="800000"/>
            <a:headEnd/>
            <a:tailEnd/>
          </a:ln>
        </p:spPr>
      </p:pic>
    </p:spTree>
    <p:extLst>
      <p:ext uri="{BB962C8B-B14F-4D97-AF65-F5344CB8AC3E}">
        <p14:creationId xmlns:p14="http://schemas.microsoft.com/office/powerpoint/2010/main" xmlns="" val="14239033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Burro’s Tortilla Chant</a:t>
            </a:r>
            <a:endParaRPr lang="en-US" dirty="0"/>
          </a:p>
        </p:txBody>
      </p:sp>
      <p:sp>
        <p:nvSpPr>
          <p:cNvPr id="3" name="Content Placeholder 2"/>
          <p:cNvSpPr>
            <a:spLocks noGrp="1"/>
          </p:cNvSpPr>
          <p:nvPr>
            <p:ph sz="half" idx="1"/>
          </p:nvPr>
        </p:nvSpPr>
        <p:spPr>
          <a:xfrm>
            <a:off x="457200" y="1295400"/>
            <a:ext cx="3429000" cy="5029200"/>
          </a:xfrm>
        </p:spPr>
        <p:txBody>
          <a:bodyPr>
            <a:normAutofit/>
          </a:bodyPr>
          <a:lstStyle/>
          <a:p>
            <a:pPr marL="0" indent="0">
              <a:buNone/>
            </a:pPr>
            <a:r>
              <a:rPr lang="en-US" dirty="0" smtClean="0"/>
              <a:t>What comes first?</a:t>
            </a:r>
          </a:p>
          <a:p>
            <a:pPr marL="0" indent="0">
              <a:buNone/>
            </a:pPr>
            <a:r>
              <a:rPr lang="en-US" dirty="0"/>
              <a:t>What </a:t>
            </a:r>
            <a:r>
              <a:rPr lang="en-US" dirty="0" smtClean="0"/>
              <a:t>comes </a:t>
            </a:r>
            <a:r>
              <a:rPr lang="en-US" dirty="0"/>
              <a:t>n</a:t>
            </a:r>
            <a:r>
              <a:rPr lang="en-US" dirty="0" smtClean="0"/>
              <a:t>ext?</a:t>
            </a:r>
          </a:p>
          <a:p>
            <a:pPr marL="0" indent="0">
              <a:buNone/>
            </a:pPr>
            <a:r>
              <a:rPr lang="en-US" dirty="0"/>
              <a:t>What </a:t>
            </a:r>
            <a:r>
              <a:rPr lang="en-US" dirty="0" smtClean="0"/>
              <a:t>comes </a:t>
            </a:r>
            <a:r>
              <a:rPr lang="en-US" dirty="0"/>
              <a:t>n</a:t>
            </a:r>
            <a:r>
              <a:rPr lang="en-US" dirty="0" smtClean="0"/>
              <a:t>ext?</a:t>
            </a:r>
          </a:p>
          <a:p>
            <a:pPr marL="0" indent="0">
              <a:buNone/>
            </a:pPr>
            <a:r>
              <a:rPr lang="en-US" dirty="0"/>
              <a:t>What comes next?</a:t>
            </a:r>
          </a:p>
          <a:p>
            <a:pPr marL="0" indent="0">
              <a:buNone/>
            </a:pPr>
            <a:endParaRPr lang="en-US" dirty="0" smtClean="0"/>
          </a:p>
          <a:p>
            <a:pPr marL="0" indent="0">
              <a:buNone/>
            </a:pPr>
            <a:endParaRPr lang="en-US" dirty="0"/>
          </a:p>
        </p:txBody>
      </p:sp>
      <p:sp>
        <p:nvSpPr>
          <p:cNvPr id="4" name="Content Placeholder 3"/>
          <p:cNvSpPr>
            <a:spLocks noGrp="1"/>
          </p:cNvSpPr>
          <p:nvPr>
            <p:ph sz="half" idx="2"/>
          </p:nvPr>
        </p:nvSpPr>
        <p:spPr>
          <a:xfrm>
            <a:off x="3581400" y="1295400"/>
            <a:ext cx="5562600" cy="2087563"/>
          </a:xfrm>
        </p:spPr>
        <p:txBody>
          <a:bodyPr>
            <a:normAutofit/>
          </a:bodyPr>
          <a:lstStyle/>
          <a:p>
            <a:pPr marL="0" indent="0">
              <a:buNone/>
            </a:pPr>
            <a:r>
              <a:rPr lang="en-US" sz="2700" dirty="0">
                <a:solidFill>
                  <a:schemeClr val="accent2">
                    <a:lumMod val="75000"/>
                  </a:schemeClr>
                </a:solidFill>
              </a:rPr>
              <a:t>Corn is </a:t>
            </a:r>
            <a:r>
              <a:rPr lang="en-US" sz="2700" dirty="0" smtClean="0">
                <a:solidFill>
                  <a:schemeClr val="accent2">
                    <a:lumMod val="75000"/>
                  </a:schemeClr>
                </a:solidFill>
              </a:rPr>
              <a:t>planted and </a:t>
            </a:r>
            <a:r>
              <a:rPr lang="en-US" sz="2700" dirty="0">
                <a:solidFill>
                  <a:schemeClr val="accent2">
                    <a:lumMod val="75000"/>
                  </a:schemeClr>
                </a:solidFill>
              </a:rPr>
              <a:t>it </a:t>
            </a:r>
            <a:r>
              <a:rPr lang="en-US" sz="2700" dirty="0" smtClean="0">
                <a:solidFill>
                  <a:schemeClr val="accent2">
                    <a:lumMod val="75000"/>
                  </a:schemeClr>
                </a:solidFill>
              </a:rPr>
              <a:t>grows.</a:t>
            </a:r>
          </a:p>
          <a:p>
            <a:pPr marL="0" indent="0">
              <a:buNone/>
            </a:pPr>
            <a:r>
              <a:rPr lang="en-US" sz="2700" dirty="0" smtClean="0">
                <a:solidFill>
                  <a:schemeClr val="accent2">
                    <a:lumMod val="75000"/>
                  </a:schemeClr>
                </a:solidFill>
              </a:rPr>
              <a:t>Pick the corn.</a:t>
            </a:r>
          </a:p>
          <a:p>
            <a:pPr marL="0" indent="0">
              <a:buNone/>
            </a:pPr>
            <a:r>
              <a:rPr lang="en-US" sz="2700" dirty="0" smtClean="0">
                <a:solidFill>
                  <a:schemeClr val="accent2">
                    <a:lumMod val="75000"/>
                  </a:schemeClr>
                </a:solidFill>
              </a:rPr>
              <a:t>Remove the kernels from the cobs.</a:t>
            </a:r>
          </a:p>
          <a:p>
            <a:pPr marL="0" indent="0">
              <a:buNone/>
            </a:pPr>
            <a:r>
              <a:rPr lang="en-US" sz="2700" dirty="0" smtClean="0">
                <a:solidFill>
                  <a:schemeClr val="accent2">
                    <a:lumMod val="75000"/>
                  </a:schemeClr>
                </a:solidFill>
              </a:rPr>
              <a:t>We boil the kernels.</a:t>
            </a:r>
          </a:p>
        </p:txBody>
      </p:sp>
      <p:pic>
        <p:nvPicPr>
          <p:cNvPr id="7" name="Picture 6"/>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25939"/>
          <a:stretch/>
        </p:blipFill>
        <p:spPr bwMode="auto">
          <a:xfrm>
            <a:off x="3657600" y="3451365"/>
            <a:ext cx="2202478" cy="264463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90469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2" end="2"/>
                                            </p:txEl>
                                          </p:spTgt>
                                        </p:tgtEl>
                                        <p:attrNameLst>
                                          <p:attrName>style.visibility</p:attrName>
                                        </p:attrNameLst>
                                      </p:cBhvr>
                                      <p:to>
                                        <p:strVal val="visible"/>
                                      </p:to>
                                    </p:set>
                                    <p:anim calcmode="lin" valueType="num">
                                      <p:cBhvr additive="base">
                                        <p:cTn id="3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 calcmode="lin" valueType="num">
                                      <p:cBhvr additive="base">
                                        <p:cTn id="4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4">
                                            <p:txEl>
                                              <p:pRg st="3" end="3"/>
                                            </p:txEl>
                                          </p:spTgt>
                                        </p:tgtEl>
                                        <p:attrNameLst>
                                          <p:attrName>style.visibility</p:attrName>
                                        </p:attrNameLst>
                                      </p:cBhvr>
                                      <p:to>
                                        <p:strVal val="visible"/>
                                      </p:to>
                                    </p:set>
                                    <p:anim calcmode="lin" valueType="num">
                                      <p:cBhvr additive="base">
                                        <p:cTn id="4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outhwestStyl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SouthwestStyle</Template>
  <TotalTime>1669</TotalTime>
  <Words>210</Words>
  <Application>Microsoft Office PowerPoint</Application>
  <PresentationFormat>On-screen Show (4:3)</PresentationFormat>
  <Paragraphs>70</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SouthwestStyle</vt:lpstr>
      <vt:lpstr>Burro’s Tortillas</vt:lpstr>
      <vt:lpstr>Slide 2</vt:lpstr>
      <vt:lpstr>Slide 3</vt:lpstr>
      <vt:lpstr>Slide 4</vt:lpstr>
      <vt:lpstr>Burro’s Tortilla Chant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Burro’s Tortillas</dc:title>
  <dc:creator>Erin Haynes</dc:creator>
  <cp:lastModifiedBy>Lydia Breiseth</cp:lastModifiedBy>
  <cp:revision>102</cp:revision>
  <dcterms:created xsi:type="dcterms:W3CDTF">2012-04-02T18:45:48Z</dcterms:created>
  <dcterms:modified xsi:type="dcterms:W3CDTF">2013-07-03T19:50:04Z</dcterms:modified>
</cp:coreProperties>
</file>