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329" r:id="rId2"/>
    <p:sldId id="325" r:id="rId3"/>
    <p:sldId id="326" r:id="rId4"/>
    <p:sldId id="328" r:id="rId5"/>
    <p:sldId id="32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957" autoAdjust="0"/>
  </p:normalViewPr>
  <p:slideViewPr>
    <p:cSldViewPr>
      <p:cViewPr varScale="1">
        <p:scale>
          <a:sx n="78" d="100"/>
          <a:sy n="78" d="100"/>
        </p:scale>
        <p:origin x="-92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17A498-7266-4DD4-AFC2-0145D0CA1DA6}" type="datetimeFigureOut">
              <a:rPr lang="en-US" smtClean="0"/>
              <a:pPr/>
              <a:t>7/3/2013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68AA53-FA71-448F-9D9C-2E84D45835B4}" type="slidenum">
              <a:rPr lang="en-US" smtClean="0"/>
              <a:pPr/>
              <a:t>‹#›</a:t>
            </a:fld>
            <a:endParaRPr lang="en-US"/>
          </a:p>
        </p:txBody>
      </p:sp>
    </p:spTree>
    <p:extLst>
      <p:ext uri="{BB962C8B-B14F-4D97-AF65-F5344CB8AC3E}">
        <p14:creationId xmlns:p14="http://schemas.microsoft.com/office/powerpoint/2010/main" xmlns="" val="3162306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We are going to finish this book today -- but first we are going to learn a new word.</a:t>
            </a:r>
            <a:endParaRPr lang="en-US" sz="1200" kern="1200" dirty="0" smtClean="0">
              <a:solidFill>
                <a:schemeClr val="tx1"/>
              </a:solidFill>
              <a:latin typeface="+mn-lt"/>
              <a:ea typeface="+mn-ea"/>
              <a:cs typeface="+mn-cs"/>
            </a:endParaRPr>
          </a:p>
          <a:p>
            <a:endParaRPr lang="en-US" b="1" i="0" baseline="0" dirty="0" smtClean="0"/>
          </a:p>
        </p:txBody>
      </p:sp>
      <p:sp>
        <p:nvSpPr>
          <p:cNvPr id="4" name="Slide Number Placeholder 3"/>
          <p:cNvSpPr>
            <a:spLocks noGrp="1"/>
          </p:cNvSpPr>
          <p:nvPr>
            <p:ph type="sldNum" sz="quarter" idx="10"/>
          </p:nvPr>
        </p:nvSpPr>
        <p:spPr/>
        <p:txBody>
          <a:bodyPr/>
          <a:lstStyle/>
          <a:p>
            <a:fld id="{5F68AA53-FA71-448F-9D9C-2E84D45835B4}" type="slidenum">
              <a:rPr lang="en-US" smtClean="0"/>
              <a:pPr/>
              <a:t>1</a:t>
            </a:fld>
            <a:endParaRPr lang="en-US"/>
          </a:p>
        </p:txBody>
      </p:sp>
    </p:spTree>
    <p:extLst>
      <p:ext uri="{BB962C8B-B14F-4D97-AF65-F5344CB8AC3E}">
        <p14:creationId xmlns="" xmlns:p14="http://schemas.microsoft.com/office/powerpoint/2010/main" val="735071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“Fully” means “all the way.” </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First the meat was raw or not cooked, but now it is fully cooked. It is cooked all the way. In the book, Burro will fully cook the tortillas. They will be cooked all the way. </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“Fully” in Spanish is “</a:t>
            </a:r>
            <a:r>
              <a:rPr lang="en-US" sz="1200" b="1" i="1" kern="1200" dirty="0" err="1" smtClean="0">
                <a:solidFill>
                  <a:schemeClr val="tx1"/>
                </a:solidFill>
                <a:latin typeface="+mn-lt"/>
                <a:ea typeface="+mn-ea"/>
                <a:cs typeface="+mn-cs"/>
              </a:rPr>
              <a:t>completamente</a:t>
            </a:r>
            <a:r>
              <a:rPr lang="en-US" sz="1200" b="1"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a:t>
            </a:r>
            <a:r>
              <a:rPr lang="en-US" sz="1200" b="1" kern="1200" dirty="0" err="1" smtClean="0">
                <a:solidFill>
                  <a:schemeClr val="tx1"/>
                </a:solidFill>
                <a:latin typeface="+mn-lt"/>
                <a:ea typeface="+mn-ea"/>
                <a:cs typeface="+mn-cs"/>
              </a:rPr>
              <a:t>ful-ly</a:t>
            </a:r>
            <a:r>
              <a:rPr lang="en-US" sz="1200" b="1" kern="1200" dirty="0" smtClean="0">
                <a:solidFill>
                  <a:schemeClr val="tx1"/>
                </a:solidFill>
                <a:latin typeface="+mn-lt"/>
                <a:ea typeface="+mn-ea"/>
                <a:cs typeface="+mn-cs"/>
              </a:rPr>
              <a:t>” three times.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The students should repeat the word three times.</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68AA53-FA71-448F-9D9C-2E84D45835B4}" type="slidenum">
              <a:rPr lang="en-US" smtClean="0"/>
              <a:pPr/>
              <a:t>2</a:t>
            </a:fld>
            <a:endParaRPr lang="en-US"/>
          </a:p>
        </p:txBody>
      </p:sp>
    </p:spTree>
    <p:extLst>
      <p:ext uri="{BB962C8B-B14F-4D97-AF65-F5344CB8AC3E}">
        <p14:creationId xmlns:p14="http://schemas.microsoft.com/office/powerpoint/2010/main" xmlns="" val="885330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Here’s another picture. This suitcase is fully packed. What does that mean? </a:t>
            </a:r>
          </a:p>
          <a:p>
            <a:endParaRPr lang="en-US" sz="120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Spelling Practice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fully.</a:t>
            </a:r>
            <a:r>
              <a:rPr lang="en-US" sz="1200" kern="1200" dirty="0" smtClean="0">
                <a:solidFill>
                  <a:schemeClr val="tx1"/>
                </a:solidFill>
                <a:latin typeface="+mn-lt"/>
                <a:ea typeface="+mn-ea"/>
                <a:cs typeface="+mn-cs"/>
              </a:rPr>
              <a:t> (Group response: </a:t>
            </a:r>
            <a:r>
              <a:rPr lang="en-US" sz="1200" kern="1200" dirty="0" err="1" smtClean="0">
                <a:solidFill>
                  <a:schemeClr val="tx1"/>
                </a:solidFill>
                <a:latin typeface="+mn-lt"/>
                <a:ea typeface="+mn-ea"/>
                <a:cs typeface="+mn-cs"/>
              </a:rPr>
              <a:t>f,u,l,l,y</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a:t>
            </a:r>
            <a:r>
              <a:rPr lang="en-US" sz="1200" kern="1200" dirty="0" smtClean="0">
                <a:solidFill>
                  <a:schemeClr val="tx1"/>
                </a:solidFill>
                <a:latin typeface="+mn-lt"/>
                <a:ea typeface="+mn-ea"/>
                <a:cs typeface="+mn-cs"/>
              </a:rPr>
              <a:t> (Group response: fully</a:t>
            </a:r>
            <a:r>
              <a:rPr lang="en-US" sz="1200" b="1"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As we read, I want you to listen for the </a:t>
            </a:r>
            <a:r>
              <a:rPr lang="en-US" sz="1200" b="1" kern="1200" smtClean="0">
                <a:solidFill>
                  <a:schemeClr val="tx1"/>
                </a:solidFill>
                <a:latin typeface="+mn-lt"/>
                <a:ea typeface="+mn-ea"/>
                <a:cs typeface="+mn-cs"/>
              </a:rPr>
              <a:t>word </a:t>
            </a:r>
            <a:r>
              <a:rPr lang="en-US" sz="1200" b="1" kern="1200" smtClean="0">
                <a:solidFill>
                  <a:schemeClr val="tx1"/>
                </a:solidFill>
                <a:latin typeface="+mn-lt"/>
                <a:ea typeface="+mn-ea"/>
                <a:cs typeface="+mn-cs"/>
              </a:rPr>
              <a:t>“fully.” </a:t>
            </a:r>
            <a:r>
              <a:rPr lang="en-US" sz="1200" b="1" kern="1200" dirty="0" smtClean="0">
                <a:solidFill>
                  <a:schemeClr val="tx1"/>
                </a:solidFill>
                <a:latin typeface="+mn-lt"/>
                <a:ea typeface="+mn-ea"/>
                <a:cs typeface="+mn-cs"/>
              </a:rPr>
              <a:t>If you hear it, give a thumbs up!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Model the thumbs up motion.</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68AA53-FA71-448F-9D9C-2E84D45835B4}" type="slidenum">
              <a:rPr lang="en-US" smtClean="0"/>
              <a:pPr/>
              <a:t>3</a:t>
            </a:fld>
            <a:endParaRPr lang="en-US"/>
          </a:p>
        </p:txBody>
      </p:sp>
    </p:spTree>
    <p:extLst>
      <p:ext uri="{BB962C8B-B14F-4D97-AF65-F5344CB8AC3E}">
        <p14:creationId xmlns:p14="http://schemas.microsoft.com/office/powerpoint/2010/main" xmlns="" val="885330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Now we are going to finish the book.</a:t>
            </a:r>
            <a:endParaRPr lang="en-US" sz="1200" kern="1200" dirty="0" smtClean="0">
              <a:solidFill>
                <a:schemeClr val="tx1"/>
              </a:solidFill>
              <a:latin typeface="+mn-lt"/>
              <a:ea typeface="+mn-ea"/>
              <a:cs typeface="+mn-cs"/>
            </a:endParaRPr>
          </a:p>
          <a:p>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0" i="1" baseline="0" dirty="0" smtClean="0"/>
              <a:t>USE THE INTERACTIVE READING TEACHER NOTES TO READ PP. 20-27 WITH STUDENTS.</a:t>
            </a:r>
            <a:endParaRPr lang="en-US" b="0" i="0" baseline="0" dirty="0" smtClean="0"/>
          </a:p>
          <a:p>
            <a:endParaRPr lang="en-US" b="0" i="0" baseline="0" dirty="0" smtClean="0"/>
          </a:p>
          <a:p>
            <a:endParaRPr lang="en-US" b="0" i="0" baseline="0" dirty="0" smtClean="0"/>
          </a:p>
        </p:txBody>
      </p:sp>
      <p:sp>
        <p:nvSpPr>
          <p:cNvPr id="4" name="Slide Number Placeholder 3"/>
          <p:cNvSpPr>
            <a:spLocks noGrp="1"/>
          </p:cNvSpPr>
          <p:nvPr>
            <p:ph type="sldNum" sz="quarter" idx="10"/>
          </p:nvPr>
        </p:nvSpPr>
        <p:spPr/>
        <p:txBody>
          <a:bodyPr/>
          <a:lstStyle/>
          <a:p>
            <a:fld id="{5F68AA53-FA71-448F-9D9C-2E84D45835B4}" type="slidenum">
              <a:rPr lang="en-US" smtClean="0"/>
              <a:pPr/>
              <a:t>4</a:t>
            </a:fld>
            <a:endParaRPr lang="en-US"/>
          </a:p>
        </p:txBody>
      </p:sp>
    </p:spTree>
    <p:extLst>
      <p:ext uri="{BB962C8B-B14F-4D97-AF65-F5344CB8AC3E}">
        <p14:creationId xmlns:p14="http://schemas.microsoft.com/office/powerpoint/2010/main" xmlns="" val="735071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Chant</a:t>
            </a:r>
          </a:p>
          <a:p>
            <a:pPr marL="171450" indent="-171450">
              <a:buFont typeface="Arial" pitchFamily="34" charset="0"/>
              <a:buChar char="•"/>
            </a:pPr>
            <a:r>
              <a:rPr lang="en-US" sz="1200" i="1" kern="1200" dirty="0" smtClean="0">
                <a:solidFill>
                  <a:schemeClr val="tx1"/>
                </a:solidFill>
                <a:effectLst/>
                <a:latin typeface="+mn-lt"/>
                <a:ea typeface="+mn-ea"/>
                <a:cs typeface="+mn-cs"/>
              </a:rPr>
              <a:t>Lead students in the chant (phrases fly in when clicked)</a:t>
            </a:r>
          </a:p>
          <a:p>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5</a:t>
            </a:fld>
            <a:endParaRPr lang="en-US"/>
          </a:p>
        </p:txBody>
      </p:sp>
    </p:spTree>
    <p:extLst>
      <p:ext uri="{BB962C8B-B14F-4D97-AF65-F5344CB8AC3E}">
        <p14:creationId xmlns:p14="http://schemas.microsoft.com/office/powerpoint/2010/main" xmlns="" val="507488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447800"/>
            <a:ext cx="7239000" cy="1523999"/>
          </a:xfrm>
        </p:spPr>
        <p:txBody>
          <a:bodyPr/>
          <a:lstStyle>
            <a:lvl1pPr>
              <a:defRPr>
                <a:latin typeface="Andale Sans for VS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2209800" y="3124200"/>
            <a:ext cx="6400800" cy="1752600"/>
          </a:xfrm>
        </p:spPr>
        <p:txBody>
          <a:bodyPr/>
          <a:lstStyle>
            <a:lvl1pPr marL="0" indent="0" algn="ctr">
              <a:buNone/>
              <a:defRPr>
                <a:solidFill>
                  <a:schemeClr val="tx1">
                    <a:tint val="75000"/>
                  </a:schemeClr>
                </a:solidFill>
                <a:latin typeface="Andale Sans for VS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389609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191000"/>
          </a:xfrm>
        </p:spPr>
        <p:txBody>
          <a:bodyPr/>
          <a:lstStyle>
            <a:lvl1pPr marL="342900" indent="-342900">
              <a:buFont typeface="Wingdings" pitchFamily="2" charset="2"/>
              <a:buChar char="v"/>
              <a:defRPr>
                <a:latin typeface="Andale Sans for VST" pitchFamily="34" charset="0"/>
              </a:defRPr>
            </a:lvl1pPr>
            <a:lvl2pPr marL="742950" indent="-285750">
              <a:buFont typeface="Wingdings" pitchFamily="2" charset="2"/>
              <a:buChar char="v"/>
              <a:defRPr>
                <a:latin typeface="Andale Sans for VST" pitchFamily="34" charset="0"/>
              </a:defRPr>
            </a:lvl2pPr>
            <a:lvl3pPr marL="1143000" indent="-228600">
              <a:buFont typeface="Wingdings" pitchFamily="2" charset="2"/>
              <a:buChar char="v"/>
              <a:defRPr>
                <a:latin typeface="Andale Sans for VST" pitchFamily="34" charset="0"/>
              </a:defRPr>
            </a:lvl3pPr>
            <a:lvl4pPr marL="1600200" indent="-228600">
              <a:buFont typeface="Wingdings" pitchFamily="2" charset="2"/>
              <a:buChar char="v"/>
              <a:defRPr>
                <a:latin typeface="Andale Sans for VST" pitchFamily="34" charset="0"/>
              </a:defRPr>
            </a:lvl4pPr>
            <a:lvl5pPr marL="2057400" indent="-228600">
              <a:buFont typeface="Wingdings" pitchFamily="2" charset="2"/>
              <a:buChar char="v"/>
              <a:defRPr>
                <a:latin typeface="Andale Sans for VST"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9979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small" baseline="0">
                <a:latin typeface="Andale Sans for VST" pitchFamily="34" charset="0"/>
              </a:defRPr>
            </a:lvl1pPr>
          </a:lstStyle>
          <a:p>
            <a:r>
              <a:rPr lang="en-US" smtClean="0"/>
              <a:t>Click to edit Master title style</a:t>
            </a:r>
            <a:endParaRPr lang="en-US" dirty="0"/>
          </a:p>
        </p:txBody>
      </p:sp>
      <p:pic>
        <p:nvPicPr>
          <p:cNvPr id="7" name="Picture 6"/>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40760" y="533400"/>
            <a:ext cx="2021840" cy="1752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95029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 y="6400801"/>
            <a:ext cx="9144001" cy="457200"/>
          </a:xfrm>
          <a:prstGeom prst="rect">
            <a:avLst/>
          </a:prstGeom>
          <a:noFill/>
          <a:ln w="9525">
            <a:noFill/>
            <a:miter lim="800000"/>
            <a:headEnd/>
            <a:tailEnd/>
          </a:ln>
        </p:spPr>
      </p:pic>
    </p:spTree>
    <p:extLst>
      <p:ext uri="{BB962C8B-B14F-4D97-AF65-F5344CB8AC3E}">
        <p14:creationId xmlns:p14="http://schemas.microsoft.com/office/powerpoint/2010/main" xmlns="" val="585498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2"/>
          <p:cNvPicPr>
            <a:picLocks noChangeAspect="1" noChangeArrowheads="1"/>
          </p:cNvPicPr>
          <p:nvPr userDrawn="1"/>
        </p:nvPicPr>
        <p:blipFill>
          <a:blip r:embed="rId2" cstate="print"/>
          <a:srcRect/>
          <a:stretch>
            <a:fillRect/>
          </a:stretch>
        </p:blipFill>
        <p:spPr bwMode="auto">
          <a:xfrm>
            <a:off x="-1" y="6400801"/>
            <a:ext cx="9144001" cy="457200"/>
          </a:xfrm>
          <a:prstGeom prst="rect">
            <a:avLst/>
          </a:prstGeom>
          <a:noFill/>
          <a:ln w="9525">
            <a:noFill/>
            <a:miter lim="800000"/>
            <a:headEnd/>
            <a:tailEnd/>
          </a:ln>
        </p:spPr>
      </p:pic>
    </p:spTree>
    <p:extLst>
      <p:ext uri="{BB962C8B-B14F-4D97-AF65-F5344CB8AC3E}">
        <p14:creationId xmlns:p14="http://schemas.microsoft.com/office/powerpoint/2010/main" xmlns="" val="3350586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pic>
        <p:nvPicPr>
          <p:cNvPr id="6" name="Picture 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6"/>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3308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5304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ndale Sans for VST"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Andale Sans for VST"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ndale Sans for VST"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8" name="Picture 7"/>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7370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32419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Andale Sans for VST"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4495800"/>
            <a:ext cx="7239000" cy="1523999"/>
          </a:xfrm>
        </p:spPr>
        <p:txBody>
          <a:bodyPr>
            <a:normAutofit/>
          </a:bodyPr>
          <a:lstStyle/>
          <a:p>
            <a:r>
              <a:rPr lang="en-US" sz="4000" b="1" i="1" dirty="0" smtClean="0">
                <a:latin typeface="Myriad Pro" pitchFamily="34" charset="0"/>
              </a:rPr>
              <a:t>Burro’s Tortillas</a:t>
            </a:r>
            <a:endParaRPr lang="en-US" sz="4000" b="1" i="1" dirty="0">
              <a:latin typeface="Myriad Pro" pitchFamily="34" charset="0"/>
            </a:endParaRPr>
          </a:p>
        </p:txBody>
      </p:sp>
      <p:sp>
        <p:nvSpPr>
          <p:cNvPr id="3" name="Subtitle 2"/>
          <p:cNvSpPr>
            <a:spLocks noGrp="1"/>
          </p:cNvSpPr>
          <p:nvPr>
            <p:ph type="subTitle" idx="1"/>
          </p:nvPr>
        </p:nvSpPr>
        <p:spPr>
          <a:xfrm>
            <a:off x="2209800" y="5562600"/>
            <a:ext cx="6400800" cy="1752600"/>
          </a:xfrm>
        </p:spPr>
        <p:txBody>
          <a:bodyPr>
            <a:normAutofit/>
          </a:bodyPr>
          <a:lstStyle/>
          <a:p>
            <a:r>
              <a:rPr lang="en-US" sz="3600" b="1" dirty="0" smtClean="0">
                <a:solidFill>
                  <a:schemeClr val="accent1">
                    <a:lumMod val="75000"/>
                  </a:schemeClr>
                </a:solidFill>
                <a:latin typeface="Myriad Pro" pitchFamily="34" charset="0"/>
              </a:rPr>
              <a:t>By Terri Fields, </a:t>
            </a:r>
          </a:p>
          <a:p>
            <a:r>
              <a:rPr lang="en-US" sz="3600" b="1" dirty="0" smtClean="0">
                <a:solidFill>
                  <a:schemeClr val="accent1">
                    <a:lumMod val="75000"/>
                  </a:schemeClr>
                </a:solidFill>
                <a:latin typeface="Myriad Pro" pitchFamily="34" charset="0"/>
              </a:rPr>
              <a:t>Illustrated by Sherry Rogers</a:t>
            </a:r>
            <a:endParaRPr lang="en-US" sz="3600" b="1" dirty="0">
              <a:solidFill>
                <a:schemeClr val="accent1">
                  <a:lumMod val="75000"/>
                </a:schemeClr>
              </a:solidFill>
              <a:latin typeface="Myriad Pro"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0" y="0"/>
            <a:ext cx="1650916" cy="6858000"/>
          </a:xfrm>
          <a:prstGeom prst="rect">
            <a:avLst/>
          </a:prstGeom>
          <a:noFill/>
          <a:ln w="9525">
            <a:noFill/>
            <a:miter lim="800000"/>
            <a:headEnd/>
            <a:tailEnd/>
          </a:ln>
        </p:spPr>
      </p:pic>
      <p:pic>
        <p:nvPicPr>
          <p:cNvPr id="1027" name="Picture 3" descr="C:\Users\lbreiseth\Desktop\Lesson Plans\Grade 1\BurrosTortillas_cover.jpg"/>
          <p:cNvPicPr>
            <a:picLocks noChangeAspect="1" noChangeArrowheads="1"/>
          </p:cNvPicPr>
          <p:nvPr/>
        </p:nvPicPr>
        <p:blipFill>
          <a:blip r:embed="rId4" cstate="print"/>
          <a:srcRect/>
          <a:stretch>
            <a:fillRect/>
          </a:stretch>
        </p:blipFill>
        <p:spPr bwMode="auto">
          <a:xfrm>
            <a:off x="3200400" y="304800"/>
            <a:ext cx="3886200" cy="4529371"/>
          </a:xfrm>
          <a:prstGeom prst="rect">
            <a:avLst/>
          </a:prstGeom>
          <a:noFill/>
        </p:spPr>
      </p:pic>
    </p:spTree>
    <p:extLst>
      <p:ext uri="{BB962C8B-B14F-4D97-AF65-F5344CB8AC3E}">
        <p14:creationId xmlns="" xmlns:p14="http://schemas.microsoft.com/office/powerpoint/2010/main" val="2258101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457200"/>
            <a:ext cx="3200400" cy="762000"/>
          </a:xfrm>
        </p:spPr>
        <p:txBody>
          <a:bodyPr>
            <a:noAutofit/>
          </a:bodyPr>
          <a:lstStyle/>
          <a:p>
            <a:pPr marL="0" indent="0">
              <a:buNone/>
            </a:pPr>
            <a:r>
              <a:rPr lang="en-US" sz="4000" b="1" dirty="0" smtClean="0"/>
              <a:t>fully</a:t>
            </a:r>
            <a:endParaRPr lang="en-US" sz="4000" b="1" dirty="0"/>
          </a:p>
        </p:txBody>
      </p:sp>
      <p:sp>
        <p:nvSpPr>
          <p:cNvPr id="4" name="Content Placeholder 2"/>
          <p:cNvSpPr txBox="1">
            <a:spLocks/>
          </p:cNvSpPr>
          <p:nvPr/>
        </p:nvSpPr>
        <p:spPr>
          <a:xfrm>
            <a:off x="4191000" y="5867400"/>
            <a:ext cx="42672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a:t>completamente</a:t>
            </a:r>
            <a:endParaRPr lang="en-US" sz="4000" b="1" i="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H="1">
            <a:off x="762000" y="1544175"/>
            <a:ext cx="2342025" cy="23420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b="18442"/>
          <a:stretch/>
        </p:blipFill>
        <p:spPr bwMode="auto">
          <a:xfrm>
            <a:off x="3800475" y="2728621"/>
            <a:ext cx="4581525" cy="27577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86204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457200"/>
            <a:ext cx="3200400" cy="762000"/>
          </a:xfrm>
        </p:spPr>
        <p:txBody>
          <a:bodyPr>
            <a:noAutofit/>
          </a:bodyPr>
          <a:lstStyle/>
          <a:p>
            <a:pPr marL="0" indent="0">
              <a:buNone/>
            </a:pPr>
            <a:r>
              <a:rPr lang="en-US" sz="4000" b="1" dirty="0" smtClean="0"/>
              <a:t>fully</a:t>
            </a:r>
            <a:endParaRPr lang="en-US" sz="4000" b="1" dirty="0"/>
          </a:p>
        </p:txBody>
      </p:sp>
      <p:sp>
        <p:nvSpPr>
          <p:cNvPr id="4" name="Content Placeholder 2"/>
          <p:cNvSpPr txBox="1">
            <a:spLocks/>
          </p:cNvSpPr>
          <p:nvPr/>
        </p:nvSpPr>
        <p:spPr>
          <a:xfrm>
            <a:off x="4495800" y="5867400"/>
            <a:ext cx="42672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a:t>completamente</a:t>
            </a:r>
            <a:endParaRPr lang="en-US" sz="4000" b="1" i="1" dirty="0"/>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14476" b="2331"/>
          <a:stretch/>
        </p:blipFill>
        <p:spPr bwMode="auto">
          <a:xfrm>
            <a:off x="2590800" y="990599"/>
            <a:ext cx="3810000" cy="474514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555428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srcRect/>
          <a:stretch>
            <a:fillRect/>
          </a:stretch>
        </p:blipFill>
        <p:spPr bwMode="auto">
          <a:xfrm>
            <a:off x="1600200" y="685800"/>
            <a:ext cx="5791200" cy="5410200"/>
          </a:xfrm>
          <a:prstGeom prst="rect">
            <a:avLst/>
          </a:prstGeom>
          <a:noFill/>
          <a:ln w="9525">
            <a:noFill/>
            <a:miter lim="800000"/>
            <a:headEnd/>
            <a:tailEnd/>
          </a:ln>
        </p:spPr>
      </p:pic>
    </p:spTree>
    <p:extLst>
      <p:ext uri="{BB962C8B-B14F-4D97-AF65-F5344CB8AC3E}">
        <p14:creationId xmlns:p14="http://schemas.microsoft.com/office/powerpoint/2010/main" xmlns="" val="1152512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Burro’s Tortilla Chant</a:t>
            </a:r>
            <a:endParaRPr lang="en-US" dirty="0"/>
          </a:p>
        </p:txBody>
      </p:sp>
      <p:sp>
        <p:nvSpPr>
          <p:cNvPr id="3" name="Content Placeholder 2"/>
          <p:cNvSpPr>
            <a:spLocks noGrp="1"/>
          </p:cNvSpPr>
          <p:nvPr>
            <p:ph sz="half" idx="1"/>
          </p:nvPr>
        </p:nvSpPr>
        <p:spPr>
          <a:xfrm>
            <a:off x="457200" y="1143000"/>
            <a:ext cx="3429000" cy="5029200"/>
          </a:xfrm>
        </p:spPr>
        <p:txBody>
          <a:bodyPr>
            <a:normAutofit lnSpcReduction="10000"/>
          </a:bodyPr>
          <a:lstStyle/>
          <a:p>
            <a:pPr marL="0" indent="0">
              <a:lnSpc>
                <a:spcPct val="110000"/>
              </a:lnSpc>
              <a:buNone/>
            </a:pPr>
            <a:r>
              <a:rPr lang="en-US" sz="2700" dirty="0" smtClean="0"/>
              <a:t>What comes first?</a:t>
            </a:r>
          </a:p>
          <a:p>
            <a:pPr marL="0" indent="0">
              <a:lnSpc>
                <a:spcPct val="110000"/>
              </a:lnSpc>
              <a:buNone/>
            </a:pPr>
            <a:r>
              <a:rPr lang="en-US" sz="2700" dirty="0"/>
              <a:t>What </a:t>
            </a:r>
            <a:r>
              <a:rPr lang="en-US" sz="2700" dirty="0" smtClean="0"/>
              <a:t>comes </a:t>
            </a:r>
            <a:r>
              <a:rPr lang="en-US" sz="2700" dirty="0"/>
              <a:t>n</a:t>
            </a:r>
            <a:r>
              <a:rPr lang="en-US" sz="2700" dirty="0" smtClean="0"/>
              <a:t>ext?</a:t>
            </a:r>
          </a:p>
          <a:p>
            <a:pPr marL="0" indent="0">
              <a:lnSpc>
                <a:spcPct val="110000"/>
              </a:lnSpc>
              <a:buNone/>
            </a:pPr>
            <a:r>
              <a:rPr lang="en-US" sz="2700" dirty="0"/>
              <a:t>What </a:t>
            </a:r>
            <a:r>
              <a:rPr lang="en-US" sz="2700" dirty="0" smtClean="0"/>
              <a:t>comes </a:t>
            </a:r>
            <a:r>
              <a:rPr lang="en-US" sz="2700" dirty="0"/>
              <a:t>n</a:t>
            </a:r>
            <a:r>
              <a:rPr lang="en-US" sz="2700" dirty="0" smtClean="0"/>
              <a:t>ext?</a:t>
            </a:r>
          </a:p>
          <a:p>
            <a:pPr marL="0" indent="0">
              <a:lnSpc>
                <a:spcPct val="110000"/>
              </a:lnSpc>
              <a:buNone/>
            </a:pPr>
            <a:r>
              <a:rPr lang="en-US" sz="2700" dirty="0"/>
              <a:t>What comes next?</a:t>
            </a:r>
          </a:p>
          <a:p>
            <a:pPr marL="0" indent="0">
              <a:lnSpc>
                <a:spcPct val="110000"/>
              </a:lnSpc>
              <a:buNone/>
            </a:pPr>
            <a:r>
              <a:rPr lang="en-US" sz="2700" dirty="0"/>
              <a:t>What comes next?</a:t>
            </a:r>
          </a:p>
          <a:p>
            <a:pPr marL="0" indent="0">
              <a:lnSpc>
                <a:spcPct val="110000"/>
              </a:lnSpc>
              <a:buNone/>
            </a:pPr>
            <a:r>
              <a:rPr lang="en-US" sz="2700" dirty="0"/>
              <a:t>What comes next?</a:t>
            </a:r>
          </a:p>
          <a:p>
            <a:pPr marL="0" indent="0">
              <a:lnSpc>
                <a:spcPct val="110000"/>
              </a:lnSpc>
              <a:buNone/>
            </a:pPr>
            <a:r>
              <a:rPr lang="en-US" sz="2700" dirty="0"/>
              <a:t>What comes next?</a:t>
            </a:r>
          </a:p>
          <a:p>
            <a:pPr marL="0" indent="0">
              <a:lnSpc>
                <a:spcPct val="110000"/>
              </a:lnSpc>
              <a:buNone/>
            </a:pPr>
            <a:r>
              <a:rPr lang="en-US" sz="2700" dirty="0"/>
              <a:t>What comes next?</a:t>
            </a:r>
          </a:p>
          <a:p>
            <a:pPr marL="0" indent="0">
              <a:lnSpc>
                <a:spcPct val="110000"/>
              </a:lnSpc>
              <a:buNone/>
            </a:pPr>
            <a:r>
              <a:rPr lang="en-US" sz="2700" dirty="0"/>
              <a:t>What comes next?</a:t>
            </a:r>
          </a:p>
          <a:p>
            <a:pPr marL="0" indent="0">
              <a:lnSpc>
                <a:spcPct val="110000"/>
              </a:lnSpc>
              <a:buNone/>
            </a:pPr>
            <a:r>
              <a:rPr lang="en-US" sz="2700" dirty="0"/>
              <a:t>What comes </a:t>
            </a:r>
            <a:r>
              <a:rPr lang="en-US" sz="2700" dirty="0" smtClean="0"/>
              <a:t>last?</a:t>
            </a:r>
            <a:endParaRPr lang="en-US" sz="2700" dirty="0"/>
          </a:p>
          <a:p>
            <a:pPr marL="0" indent="0">
              <a:lnSpc>
                <a:spcPct val="110000"/>
              </a:lnSpc>
              <a:buNone/>
            </a:pPr>
            <a:endParaRPr lang="en-US" sz="2700" dirty="0" smtClean="0"/>
          </a:p>
          <a:p>
            <a:pPr marL="0" indent="0">
              <a:lnSpc>
                <a:spcPct val="110000"/>
              </a:lnSpc>
              <a:buNone/>
            </a:pPr>
            <a:endParaRPr lang="en-US" sz="2700" dirty="0"/>
          </a:p>
        </p:txBody>
      </p:sp>
      <p:sp>
        <p:nvSpPr>
          <p:cNvPr id="4" name="Content Placeholder 3"/>
          <p:cNvSpPr>
            <a:spLocks noGrp="1"/>
          </p:cNvSpPr>
          <p:nvPr>
            <p:ph sz="half" idx="2"/>
          </p:nvPr>
        </p:nvSpPr>
        <p:spPr>
          <a:xfrm>
            <a:off x="3429000" y="1143000"/>
            <a:ext cx="5562600" cy="4830763"/>
          </a:xfrm>
        </p:spPr>
        <p:txBody>
          <a:bodyPr>
            <a:noAutofit/>
          </a:bodyPr>
          <a:lstStyle/>
          <a:p>
            <a:pPr marL="0" indent="0">
              <a:buNone/>
            </a:pPr>
            <a:r>
              <a:rPr lang="en-US" sz="2700" dirty="0">
                <a:solidFill>
                  <a:schemeClr val="accent2">
                    <a:lumMod val="75000"/>
                  </a:schemeClr>
                </a:solidFill>
              </a:rPr>
              <a:t>Corn is planted and it </a:t>
            </a:r>
            <a:r>
              <a:rPr lang="en-US" sz="2700" dirty="0" smtClean="0">
                <a:solidFill>
                  <a:schemeClr val="accent2">
                    <a:lumMod val="75000"/>
                  </a:schemeClr>
                </a:solidFill>
              </a:rPr>
              <a:t>grows.</a:t>
            </a:r>
          </a:p>
          <a:p>
            <a:pPr marL="0" indent="0">
              <a:buNone/>
            </a:pPr>
            <a:r>
              <a:rPr lang="en-US" sz="2700" dirty="0" smtClean="0">
                <a:solidFill>
                  <a:schemeClr val="accent2">
                    <a:lumMod val="75000"/>
                  </a:schemeClr>
                </a:solidFill>
              </a:rPr>
              <a:t>Pick the corn.</a:t>
            </a:r>
          </a:p>
          <a:p>
            <a:pPr marL="0" indent="0">
              <a:buNone/>
            </a:pPr>
            <a:r>
              <a:rPr lang="en-US" sz="2700" dirty="0" smtClean="0">
                <a:solidFill>
                  <a:schemeClr val="accent2">
                    <a:lumMod val="75000"/>
                  </a:schemeClr>
                </a:solidFill>
              </a:rPr>
              <a:t>Remove the kernels from the cobs.</a:t>
            </a:r>
          </a:p>
          <a:p>
            <a:pPr marL="0" indent="0">
              <a:buNone/>
            </a:pPr>
            <a:r>
              <a:rPr lang="en-US" sz="2700" dirty="0" smtClean="0">
                <a:solidFill>
                  <a:schemeClr val="accent2">
                    <a:lumMod val="75000"/>
                  </a:schemeClr>
                </a:solidFill>
              </a:rPr>
              <a:t>We boil the kernels.</a:t>
            </a:r>
          </a:p>
          <a:p>
            <a:pPr marL="0" indent="0">
              <a:buNone/>
            </a:pPr>
            <a:r>
              <a:rPr lang="en-US" sz="2700" dirty="0" smtClean="0">
                <a:solidFill>
                  <a:schemeClr val="accent2">
                    <a:lumMod val="75000"/>
                  </a:schemeClr>
                </a:solidFill>
              </a:rPr>
              <a:t>Grind the corn into flour.</a:t>
            </a:r>
          </a:p>
          <a:p>
            <a:pPr marL="0" indent="0">
              <a:buNone/>
            </a:pPr>
            <a:r>
              <a:rPr lang="en-US" sz="2700" dirty="0" smtClean="0">
                <a:solidFill>
                  <a:schemeClr val="accent2">
                    <a:lumMod val="75000"/>
                  </a:schemeClr>
                </a:solidFill>
              </a:rPr>
              <a:t>Now make the flour into </a:t>
            </a:r>
            <a:r>
              <a:rPr lang="en-US" sz="2700" i="1" dirty="0" err="1" smtClean="0">
                <a:solidFill>
                  <a:schemeClr val="accent2">
                    <a:lumMod val="75000"/>
                  </a:schemeClr>
                </a:solidFill>
              </a:rPr>
              <a:t>masa</a:t>
            </a:r>
            <a:r>
              <a:rPr lang="en-US" sz="2700" dirty="0" smtClean="0">
                <a:solidFill>
                  <a:schemeClr val="accent2">
                    <a:lumMod val="75000"/>
                  </a:schemeClr>
                </a:solidFill>
              </a:rPr>
              <a:t>.</a:t>
            </a:r>
          </a:p>
          <a:p>
            <a:pPr marL="0" indent="0">
              <a:buNone/>
            </a:pPr>
            <a:r>
              <a:rPr lang="en-US" sz="2700" dirty="0" smtClean="0">
                <a:solidFill>
                  <a:schemeClr val="accent2">
                    <a:lumMod val="75000"/>
                  </a:schemeClr>
                </a:solidFill>
              </a:rPr>
              <a:t>Roll dough into little round balls.</a:t>
            </a:r>
          </a:p>
          <a:p>
            <a:pPr marL="0" indent="0">
              <a:buNone/>
            </a:pPr>
            <a:r>
              <a:rPr lang="en-US" sz="2700" dirty="0" smtClean="0">
                <a:solidFill>
                  <a:schemeClr val="accent2">
                    <a:lumMod val="75000"/>
                  </a:schemeClr>
                </a:solidFill>
              </a:rPr>
              <a:t>Flatten the balls in a </a:t>
            </a:r>
            <a:r>
              <a:rPr lang="en-US" sz="2700" i="1" dirty="0" err="1" smtClean="0">
                <a:solidFill>
                  <a:schemeClr val="accent2">
                    <a:lumMod val="75000"/>
                  </a:schemeClr>
                </a:solidFill>
              </a:rPr>
              <a:t>tortillera</a:t>
            </a:r>
            <a:r>
              <a:rPr lang="en-US" sz="2700" dirty="0" smtClean="0">
                <a:solidFill>
                  <a:schemeClr val="accent2">
                    <a:lumMod val="75000"/>
                  </a:schemeClr>
                </a:solidFill>
              </a:rPr>
              <a:t>.</a:t>
            </a:r>
          </a:p>
          <a:p>
            <a:pPr marL="0" indent="0">
              <a:buNone/>
            </a:pPr>
            <a:r>
              <a:rPr lang="en-US" sz="2700" dirty="0" smtClean="0">
                <a:solidFill>
                  <a:schemeClr val="accent2">
                    <a:lumMod val="75000"/>
                  </a:schemeClr>
                </a:solidFill>
              </a:rPr>
              <a:t>Cook the tortillas on a </a:t>
            </a:r>
            <a:r>
              <a:rPr lang="en-US" sz="2700" i="1" dirty="0" err="1" smtClean="0">
                <a:solidFill>
                  <a:schemeClr val="accent2">
                    <a:lumMod val="75000"/>
                  </a:schemeClr>
                </a:solidFill>
              </a:rPr>
              <a:t>comal</a:t>
            </a:r>
            <a:r>
              <a:rPr lang="en-US" sz="2700" dirty="0" smtClean="0">
                <a:solidFill>
                  <a:schemeClr val="accent2">
                    <a:lumMod val="75000"/>
                  </a:schemeClr>
                </a:solidFill>
              </a:rPr>
              <a:t>.</a:t>
            </a:r>
          </a:p>
          <a:p>
            <a:pPr marL="0" indent="0">
              <a:buNone/>
            </a:pPr>
            <a:r>
              <a:rPr lang="en-US" sz="2700" dirty="0" smtClean="0">
                <a:solidFill>
                  <a:schemeClr val="accent2">
                    <a:lumMod val="75000"/>
                  </a:schemeClr>
                </a:solidFill>
              </a:rPr>
              <a:t>Just eat tortillas! Delicious!</a:t>
            </a:r>
            <a:endParaRPr lang="en-US" sz="2700" dirty="0">
              <a:solidFill>
                <a:schemeClr val="accent2">
                  <a:lumMod val="75000"/>
                </a:schemeClr>
              </a:solidFill>
            </a:endParaRPr>
          </a:p>
        </p:txBody>
      </p:sp>
    </p:spTree>
    <p:extLst>
      <p:ext uri="{BB962C8B-B14F-4D97-AF65-F5344CB8AC3E}">
        <p14:creationId xmlns:p14="http://schemas.microsoft.com/office/powerpoint/2010/main" xmlns="" val="301234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 calcmode="lin" valueType="num">
                                      <p:cBhvr additive="base">
                                        <p:cTn id="3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additive="base">
                                        <p:cTn id="5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xEl>
                                              <p:pRg st="4" end="4"/>
                                            </p:txEl>
                                          </p:spTgt>
                                        </p:tgtEl>
                                        <p:attrNameLst>
                                          <p:attrName>style.visibility</p:attrName>
                                        </p:attrNameLst>
                                      </p:cBhvr>
                                      <p:to>
                                        <p:strVal val="visible"/>
                                      </p:to>
                                    </p:set>
                                    <p:anim calcmode="lin" valueType="num">
                                      <p:cBhvr additive="base">
                                        <p:cTn id="6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5" end="5"/>
                                            </p:txEl>
                                          </p:spTgt>
                                        </p:tgtEl>
                                        <p:attrNameLst>
                                          <p:attrName>style.visibility</p:attrName>
                                        </p:attrNameLst>
                                      </p:cBhvr>
                                      <p:to>
                                        <p:strVal val="visible"/>
                                      </p:to>
                                    </p:set>
                                    <p:anim calcmode="lin" valueType="num">
                                      <p:cBhvr additive="base">
                                        <p:cTn id="6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4">
                                            <p:txEl>
                                              <p:pRg st="5" end="5"/>
                                            </p:txEl>
                                          </p:spTgt>
                                        </p:tgtEl>
                                        <p:attrNameLst>
                                          <p:attrName>style.visibility</p:attrName>
                                        </p:attrNameLst>
                                      </p:cBhvr>
                                      <p:to>
                                        <p:strVal val="visible"/>
                                      </p:to>
                                    </p:set>
                                    <p:anim calcmode="lin" valueType="num">
                                      <p:cBhvr additive="base">
                                        <p:cTn id="7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6" end="6"/>
                                            </p:txEl>
                                          </p:spTgt>
                                        </p:tgtEl>
                                        <p:attrNameLst>
                                          <p:attrName>style.visibility</p:attrName>
                                        </p:attrNameLst>
                                      </p:cBhvr>
                                      <p:to>
                                        <p:strVal val="visible"/>
                                      </p:to>
                                    </p:set>
                                    <p:anim calcmode="lin" valueType="num">
                                      <p:cBhvr additive="base">
                                        <p:cTn id="7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4">
                                            <p:txEl>
                                              <p:pRg st="6" end="6"/>
                                            </p:txEl>
                                          </p:spTgt>
                                        </p:tgtEl>
                                        <p:attrNameLst>
                                          <p:attrName>style.visibility</p:attrName>
                                        </p:attrNameLst>
                                      </p:cBhvr>
                                      <p:to>
                                        <p:strVal val="visible"/>
                                      </p:to>
                                    </p:set>
                                    <p:anim calcmode="lin" valueType="num">
                                      <p:cBhvr additive="base">
                                        <p:cTn id="8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3">
                                            <p:txEl>
                                              <p:pRg st="7" end="7"/>
                                            </p:txEl>
                                          </p:spTgt>
                                        </p:tgtEl>
                                        <p:attrNameLst>
                                          <p:attrName>style.visibility</p:attrName>
                                        </p:attrNameLst>
                                      </p:cBhvr>
                                      <p:to>
                                        <p:strVal val="visible"/>
                                      </p:to>
                                    </p:set>
                                    <p:anim calcmode="lin" valueType="num">
                                      <p:cBhvr additive="base">
                                        <p:cTn id="9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4">
                                            <p:txEl>
                                              <p:pRg st="7" end="7"/>
                                            </p:txEl>
                                          </p:spTgt>
                                        </p:tgtEl>
                                        <p:attrNameLst>
                                          <p:attrName>style.visibility</p:attrName>
                                        </p:attrNameLst>
                                      </p:cBhvr>
                                      <p:to>
                                        <p:strVal val="visible"/>
                                      </p:to>
                                    </p:set>
                                    <p:anim calcmode="lin" valueType="num">
                                      <p:cBhvr additive="base">
                                        <p:cTn id="9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3">
                                            <p:txEl>
                                              <p:pRg st="8" end="8"/>
                                            </p:txEl>
                                          </p:spTgt>
                                        </p:tgtEl>
                                        <p:attrNameLst>
                                          <p:attrName>style.visibility</p:attrName>
                                        </p:attrNameLst>
                                      </p:cBhvr>
                                      <p:to>
                                        <p:strVal val="visible"/>
                                      </p:to>
                                    </p:set>
                                    <p:anim calcmode="lin" valueType="num">
                                      <p:cBhvr additive="base">
                                        <p:cTn id="10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4">
                                            <p:txEl>
                                              <p:pRg st="8" end="8"/>
                                            </p:txEl>
                                          </p:spTgt>
                                        </p:tgtEl>
                                        <p:attrNameLst>
                                          <p:attrName>style.visibility</p:attrName>
                                        </p:attrNameLst>
                                      </p:cBhvr>
                                      <p:to>
                                        <p:strVal val="visible"/>
                                      </p:to>
                                    </p:set>
                                    <p:anim calcmode="lin" valueType="num">
                                      <p:cBhvr additive="base">
                                        <p:cTn id="10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nodeType="clickEffect">
                                  <p:stCondLst>
                                    <p:cond delay="0"/>
                                  </p:stCondLst>
                                  <p:childTnLst>
                                    <p:set>
                                      <p:cBhvr>
                                        <p:cTn id="114" dur="1" fill="hold">
                                          <p:stCondLst>
                                            <p:cond delay="0"/>
                                          </p:stCondLst>
                                        </p:cTn>
                                        <p:tgtEl>
                                          <p:spTgt spid="3">
                                            <p:txEl>
                                              <p:pRg st="9" end="9"/>
                                            </p:txEl>
                                          </p:spTgt>
                                        </p:tgtEl>
                                        <p:attrNameLst>
                                          <p:attrName>style.visibility</p:attrName>
                                        </p:attrNameLst>
                                      </p:cBhvr>
                                      <p:to>
                                        <p:strVal val="visible"/>
                                      </p:to>
                                    </p:set>
                                    <p:anim calcmode="lin" valueType="num">
                                      <p:cBhvr additive="base">
                                        <p:cTn id="1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4">
                                            <p:txEl>
                                              <p:pRg st="9" end="9"/>
                                            </p:txEl>
                                          </p:spTgt>
                                        </p:tgtEl>
                                        <p:attrNameLst>
                                          <p:attrName>style.visibility</p:attrName>
                                        </p:attrNameLst>
                                      </p:cBhvr>
                                      <p:to>
                                        <p:strVal val="visible"/>
                                      </p:to>
                                    </p:set>
                                    <p:anim calcmode="lin" valueType="num">
                                      <p:cBhvr additive="base">
                                        <p:cTn id="12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outhwestStyl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SouthwestStyle</Template>
  <TotalTime>1601</TotalTime>
  <Words>340</Words>
  <Application>Microsoft Office PowerPoint</Application>
  <PresentationFormat>On-screen Show (4:3)</PresentationFormat>
  <Paragraphs>59</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SouthwestStyle</vt:lpstr>
      <vt:lpstr>Burro’s Tortillas</vt:lpstr>
      <vt:lpstr>Slide 2</vt:lpstr>
      <vt:lpstr>Slide 3</vt:lpstr>
      <vt:lpstr>Slide 4</vt:lpstr>
      <vt:lpstr>Burro’s Tortilla Chant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Burro’s Tortillas</dc:title>
  <dc:creator>Erin Haynes</dc:creator>
  <cp:lastModifiedBy>Lydia Breiseth</cp:lastModifiedBy>
  <cp:revision>96</cp:revision>
  <dcterms:created xsi:type="dcterms:W3CDTF">2012-04-02T18:45:48Z</dcterms:created>
  <dcterms:modified xsi:type="dcterms:W3CDTF">2013-07-03T20:24:31Z</dcterms:modified>
</cp:coreProperties>
</file>