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notesMasterIdLst>
    <p:notesMasterId r:id="rId7"/>
  </p:notesMasterIdLst>
  <p:sldIdLst>
    <p:sldId id="273" r:id="rId2"/>
    <p:sldId id="274" r:id="rId3"/>
    <p:sldId id="275" r:id="rId4"/>
    <p:sldId id="276" r:id="rId5"/>
    <p:sldId id="277"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e" initials="D" lastIdx="2" clrIdx="0"/>
  <p:cmAuthor id="1" name="Diane August" initials="DA" lastIdx="10" clrIdx="1"/>
  <p:cmAuthor id="2" name="Erin Haynes" initials="EH"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492" autoAdjust="0"/>
  </p:normalViewPr>
  <p:slideViewPr>
    <p:cSldViewPr>
      <p:cViewPr varScale="1">
        <p:scale>
          <a:sx n="79" d="100"/>
          <a:sy n="79" d="100"/>
        </p:scale>
        <p:origin x="-894" y="-96"/>
      </p:cViewPr>
      <p:guideLst>
        <p:guide orient="horz" pos="2160"/>
        <p:guide pos="2880"/>
      </p:guideLst>
    </p:cSldViewPr>
  </p:slideViewPr>
  <p:notesTextViewPr>
    <p:cViewPr>
      <p:scale>
        <a:sx n="1" d="1"/>
        <a:sy n="1" d="1"/>
      </p:scale>
      <p:origin x="0" y="498"/>
    </p:cViewPr>
  </p:notesTextViewPr>
  <p:notesViewPr>
    <p:cSldViewPr>
      <p:cViewPr varScale="1">
        <p:scale>
          <a:sx n="90" d="100"/>
          <a:sy n="90" d="100"/>
        </p:scale>
        <p:origin x="-1860"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0363572A-EDB0-4FC3-89B8-067D480972D0}" type="datetimeFigureOut">
              <a:rPr lang="en-US"/>
              <a:pPr/>
              <a:t>7/3/2013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4683CC2-DAFB-4634-B72D-35EA0E49F3AC}" type="slidenum">
              <a:rPr lang="en-US"/>
              <a:pPr/>
              <a:t>‹#›</a:t>
            </a:fld>
            <a:endParaRPr lang="en-US"/>
          </a:p>
        </p:txBody>
      </p:sp>
    </p:spTree>
    <p:extLst>
      <p:ext uri="{BB962C8B-B14F-4D97-AF65-F5344CB8AC3E}">
        <p14:creationId xmlns:p14="http://schemas.microsoft.com/office/powerpoint/2010/main" xmlns="" val="29347642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Activity 1A: Context</a:t>
            </a:r>
            <a:r>
              <a:rPr lang="en-US" b="1" baseline="0" dirty="0" smtClean="0"/>
              <a:t> </a:t>
            </a:r>
            <a:r>
              <a:rPr lang="en-US" b="1" baseline="0" dirty="0" smtClean="0"/>
              <a:t>Clues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ＭＳ Ｐゴシック" charset="0"/>
                <a:cs typeface="+mn-cs"/>
              </a:rPr>
              <a:t>Hand out the Lesson #1 Student Charts. Have students</a:t>
            </a:r>
            <a:r>
              <a:rPr lang="en-US" sz="1200" i="1" kern="1200" baseline="0" dirty="0" smtClean="0">
                <a:solidFill>
                  <a:schemeClr val="tx1"/>
                </a:solidFill>
                <a:effectLst/>
                <a:latin typeface="+mn-lt"/>
                <a:ea typeface="ＭＳ Ｐゴシック" charset="0"/>
                <a:cs typeface="+mn-cs"/>
              </a:rPr>
              <a:t> follow along in Student Chart 1A.</a:t>
            </a:r>
            <a:endParaRPr lang="en-US" b="1" i="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This is a picture of a detective. He is looking for clues, or hints,</a:t>
            </a:r>
            <a:r>
              <a:rPr lang="en-US" sz="1200" b="1" i="0" kern="1200" baseline="0" dirty="0" smtClean="0">
                <a:solidFill>
                  <a:schemeClr val="tx1"/>
                </a:solidFill>
                <a:effectLst/>
                <a:latin typeface="+mn-lt"/>
                <a:ea typeface="+mn-ea"/>
                <a:cs typeface="+mn-cs"/>
              </a:rPr>
              <a:t> to solve a problem. </a:t>
            </a:r>
            <a:r>
              <a:rPr lang="en-US" sz="1200" b="1" kern="1200" dirty="0" smtClean="0">
                <a:solidFill>
                  <a:schemeClr val="tx1"/>
                </a:solidFill>
                <a:effectLst/>
                <a:latin typeface="+mn-lt"/>
                <a:ea typeface="+mn-ea"/>
                <a:cs typeface="+mn-cs"/>
              </a:rPr>
              <a:t>What is a clue?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r>
              <a:rPr lang="en-US" sz="1200" i="0" kern="1200" dirty="0" smtClean="0">
                <a:solidFill>
                  <a:schemeClr val="tx1"/>
                </a:solidFill>
                <a:effectLst/>
                <a:latin typeface="+mn-lt"/>
                <a:ea typeface="+mn-ea"/>
                <a:cs typeface="+mn-cs"/>
              </a:rPr>
              <a:t>It's </a:t>
            </a:r>
            <a:r>
              <a:rPr lang="en-US" sz="1200" i="0" kern="1200" dirty="0" smtClean="0">
                <a:solidFill>
                  <a:schemeClr val="tx1"/>
                </a:solidFill>
                <a:effectLst/>
                <a:latin typeface="+mn-lt"/>
                <a:ea typeface="+mn-ea"/>
                <a:cs typeface="+mn-cs"/>
              </a:rPr>
              <a:t>a hint you can use to help solve a problem</a:t>
            </a:r>
            <a:r>
              <a:rPr lang="en-US" sz="1200" i="0" kern="1200" dirty="0" smtClean="0">
                <a:solidFill>
                  <a:schemeClr val="tx1"/>
                </a:solidFill>
                <a:effectLst/>
                <a:latin typeface="+mn-lt"/>
                <a:ea typeface="+mn-ea"/>
                <a:cs typeface="+mn-cs"/>
              </a:rPr>
              <a:t>.)</a:t>
            </a:r>
            <a:endParaRPr lang="en-US" sz="120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We can be detectives, too, when we are reading. </a:t>
            </a:r>
            <a:endParaRPr lang="en-US" sz="1200" b="1"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If </a:t>
            </a:r>
            <a:r>
              <a:rPr lang="en-US" sz="1200" b="1" kern="1200" baseline="0" dirty="0" smtClean="0">
                <a:solidFill>
                  <a:schemeClr val="tx1"/>
                </a:solidFill>
                <a:effectLst/>
                <a:latin typeface="+mn-lt"/>
                <a:ea typeface="+mn-ea"/>
                <a:cs typeface="+mn-cs"/>
              </a:rPr>
              <a:t>you come across a word you don’t know, you can use clues to figure out what it means. These are called context clues.</a:t>
            </a:r>
          </a:p>
        </p:txBody>
      </p:sp>
      <p:sp>
        <p:nvSpPr>
          <p:cNvPr id="4" name="Slide Number Placeholder 3"/>
          <p:cNvSpPr>
            <a:spLocks noGrp="1"/>
          </p:cNvSpPr>
          <p:nvPr>
            <p:ph type="sldNum" sz="quarter" idx="10"/>
          </p:nvPr>
        </p:nvSpPr>
        <p:spPr/>
        <p:txBody>
          <a:bodyPr/>
          <a:lstStyle/>
          <a:p>
            <a:fld id="{86F6B042-57B4-4348-AF41-B15422F452BC}" type="slidenum">
              <a:rPr lang="en-US" smtClean="0"/>
              <a:pPr/>
              <a:t>1</a:t>
            </a:fld>
            <a:endParaRPr lang="en-US"/>
          </a:p>
        </p:txBody>
      </p:sp>
    </p:spTree>
    <p:extLst>
      <p:ext uri="{BB962C8B-B14F-4D97-AF65-F5344CB8AC3E}">
        <p14:creationId xmlns:p14="http://schemas.microsoft.com/office/powerpoint/2010/main" xmlns="" val="3118025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Now we</a:t>
            </a:r>
            <a:r>
              <a:rPr lang="en-US" b="1" baseline="0" dirty="0" smtClean="0"/>
              <a:t> are going to all be detectives. Look at this list of mystery words. </a:t>
            </a:r>
          </a:p>
          <a:p>
            <a:endParaRPr lang="en-US" b="0" baseline="0" dirty="0" smtClean="0"/>
          </a:p>
          <a:p>
            <a:r>
              <a:rPr lang="en-US" b="1" baseline="0" dirty="0" smtClean="0"/>
              <a:t>We are going to use context clues to figure out what they mean.</a:t>
            </a:r>
          </a:p>
          <a:p>
            <a:endParaRPr lang="en-US" b="0" baseline="0" dirty="0" smtClean="0"/>
          </a:p>
          <a:p>
            <a:r>
              <a:rPr lang="en-US" b="1" baseline="0" dirty="0" smtClean="0"/>
              <a:t>Let’s say the mystery words out loud. I will say the word first, and then you repeat it. </a:t>
            </a:r>
          </a:p>
          <a:p>
            <a:endParaRPr lang="en-US" b="1" baseline="0" dirty="0" smtClean="0"/>
          </a:p>
          <a:p>
            <a:r>
              <a:rPr lang="en-US" b="0" baseline="0" dirty="0" smtClean="0"/>
              <a:t>[</a:t>
            </a:r>
            <a:r>
              <a:rPr lang="en-US" b="0" i="1" baseline="0" dirty="0" smtClean="0"/>
              <a:t>Say each of the words in the list, and wait for the students to repeat them</a:t>
            </a:r>
            <a:r>
              <a:rPr lang="en-US" b="0" i="0" baseline="0" dirty="0" smtClean="0"/>
              <a:t>.]</a:t>
            </a:r>
            <a:endParaRPr lang="en-US" b="1" dirty="0"/>
          </a:p>
        </p:txBody>
      </p:sp>
      <p:sp>
        <p:nvSpPr>
          <p:cNvPr id="4" name="Slide Number Placeholder 3"/>
          <p:cNvSpPr>
            <a:spLocks noGrp="1"/>
          </p:cNvSpPr>
          <p:nvPr>
            <p:ph type="sldNum" sz="quarter" idx="10"/>
          </p:nvPr>
        </p:nvSpPr>
        <p:spPr/>
        <p:txBody>
          <a:bodyPr/>
          <a:lstStyle/>
          <a:p>
            <a:fld id="{86F6B042-57B4-4348-AF41-B15422F452BC}" type="slidenum">
              <a:rPr lang="en-US" smtClean="0"/>
              <a:pPr/>
              <a:t>2</a:t>
            </a:fld>
            <a:endParaRPr lang="en-US"/>
          </a:p>
        </p:txBody>
      </p:sp>
    </p:spTree>
    <p:extLst>
      <p:ext uri="{BB962C8B-B14F-4D97-AF65-F5344CB8AC3E}">
        <p14:creationId xmlns:p14="http://schemas.microsoft.com/office/powerpoint/2010/main" xmlns="" val="4156855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Read the first sentence out loud</a:t>
            </a:r>
            <a:r>
              <a:rPr lang="en-US" sz="1200" kern="1200" dirty="0" smtClean="0">
                <a:solidFill>
                  <a:schemeClr val="tx1"/>
                </a:solidFill>
                <a:latin typeface="+mn-lt"/>
                <a:ea typeface="ＭＳ Ｐゴシック" charset="0"/>
                <a:cs typeface="+mn-cs"/>
              </a:rPr>
              <a:t>.] </a:t>
            </a: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In the first sentence, the mystery word is “rags.” We will try to figure out what it means. First, underline “rags” in the first sentence.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underline it.</a:t>
            </a:r>
            <a:r>
              <a:rPr lang="en-US" sz="1200" kern="1200" dirty="0" smtClean="0">
                <a:solidFill>
                  <a:schemeClr val="tx1"/>
                </a:solidFill>
                <a:latin typeface="+mn-lt"/>
                <a:ea typeface="ＭＳ Ｐゴシック" charset="0"/>
                <a:cs typeface="+mn-cs"/>
              </a:rPr>
              <a: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Now we will figure out the context clues. The word is about Cinderella, because it says she has to wear rags. What else do we know about Cinderella from this sentence?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(She doesn’t have any nice clothes.)</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Circle “doesn’t have any nice clothes.”</a:t>
            </a:r>
            <a:endParaRPr lang="en-US" sz="1200" kern="1200" dirty="0" smtClean="0">
              <a:solidFill>
                <a:schemeClr val="tx1"/>
              </a:solidFill>
              <a:latin typeface="+mn-lt"/>
              <a:ea typeface="ＭＳ Ｐゴシック" charset="0"/>
              <a:cs typeface="+mn-cs"/>
            </a:endParaRP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 </a:t>
            </a:r>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circle it</a:t>
            </a:r>
            <a:r>
              <a:rPr lang="en-US" sz="1200" kern="1200" dirty="0" smtClean="0">
                <a:solidFill>
                  <a:schemeClr val="tx1"/>
                </a:solidFill>
                <a:latin typeface="+mn-lt"/>
                <a:ea typeface="ＭＳ Ｐゴシック" charset="0"/>
                <a:cs typeface="+mn-cs"/>
              </a:rPr>
              <a: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She doesn’t have nice clothes, so what she has to wear is rags. </a:t>
            </a:r>
            <a:endParaRPr lang="en-US" sz="1200" kern="1200" dirty="0" smtClean="0">
              <a:solidFill>
                <a:schemeClr val="tx1"/>
              </a:solidFill>
              <a:latin typeface="+mn-lt"/>
              <a:ea typeface="ＭＳ Ｐゴシック" charset="0"/>
              <a:cs typeface="+mn-cs"/>
            </a:endParaRPr>
          </a:p>
          <a:p>
            <a:endParaRPr lang="en-US" sz="1200" kern="1200" dirty="0" smtClean="0">
              <a:solidFill>
                <a:schemeClr val="tx1"/>
              </a:solidFill>
              <a:latin typeface="+mn-lt"/>
              <a:ea typeface="ＭＳ Ｐゴシック" charset="0"/>
              <a:cs typeface="+mn-cs"/>
              <a:sym typeface="Webdings"/>
            </a:endParaRPr>
          </a:p>
          <a:p>
            <a:r>
              <a:rPr lang="en-US" sz="1200" kern="1200" dirty="0" smtClean="0">
                <a:solidFill>
                  <a:schemeClr val="tx1"/>
                </a:solidFill>
                <a:latin typeface="+mn-lt"/>
                <a:ea typeface="ＭＳ Ｐゴシック" charset="0"/>
                <a:cs typeface="+mn-cs"/>
                <a:sym typeface="Webdings"/>
              </a:rPr>
              <a:t></a:t>
            </a:r>
            <a:r>
              <a:rPr lang="en-US" sz="1200" b="1" kern="1200" dirty="0" smtClean="0">
                <a:solidFill>
                  <a:schemeClr val="tx1"/>
                </a:solidFill>
                <a:latin typeface="+mn-lt"/>
                <a:ea typeface="ＭＳ Ｐゴシック" charset="0"/>
                <a:cs typeface="+mn-cs"/>
              </a:rPr>
              <a:t> </a:t>
            </a:r>
            <a:r>
              <a:rPr lang="en-US" sz="1200" b="0" kern="1200" dirty="0" smtClean="0">
                <a:solidFill>
                  <a:schemeClr val="tx1"/>
                </a:solidFill>
                <a:latin typeface="+mn-lt"/>
                <a:ea typeface="ＭＳ Ｐゴシック" charset="0"/>
                <a:cs typeface="+mn-cs"/>
              </a:rPr>
              <a:t>Partner Talk</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Based on this clue, what do you think “rags” means?</a:t>
            </a:r>
            <a:r>
              <a:rPr lang="en-US" sz="1200" kern="1200" dirty="0" smtClean="0">
                <a:solidFill>
                  <a:schemeClr val="tx1"/>
                </a:solidFill>
                <a:latin typeface="+mn-lt"/>
                <a:ea typeface="ＭＳ Ｐゴシック" charset="0"/>
                <a:cs typeface="+mn-cs"/>
              </a:rPr>
              <a:t> (Old, ugly, bad clothes</a:t>
            </a:r>
            <a:r>
              <a:rPr lang="en-US" sz="1200" i="1" kern="1200" dirty="0" smtClean="0">
                <a:solidFill>
                  <a:schemeClr val="tx1"/>
                </a:solidFill>
                <a:latin typeface="+mn-lt"/>
                <a:ea typeface="ＭＳ Ｐゴシック" charset="0"/>
                <a:cs typeface="+mn-cs"/>
              </a:rPr>
              <a:t>)</a:t>
            </a:r>
            <a:endParaRPr lang="en-US" sz="1200" kern="1200" dirty="0" smtClean="0">
              <a:solidFill>
                <a:schemeClr val="tx1"/>
              </a:solidFill>
              <a:latin typeface="+mn-lt"/>
              <a:ea typeface="ＭＳ Ｐゴシック" charset="0"/>
              <a:cs typeface="+mn-cs"/>
            </a:endParaRP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Write down what it means next to the word “rags.” </a:t>
            </a:r>
            <a:endParaRPr lang="en-US" sz="1200" kern="1200" dirty="0" smtClean="0">
              <a:solidFill>
                <a:schemeClr val="tx1"/>
              </a:solidFill>
              <a:latin typeface="+mn-lt"/>
              <a:ea typeface="ＭＳ Ｐゴシック"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1"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i="0" baseline="0" dirty="0" smtClean="0"/>
          </a:p>
          <a:p>
            <a:endParaRPr lang="en-US" b="0" i="0" baseline="0" dirty="0" smtClean="0"/>
          </a:p>
          <a:p>
            <a:endParaRPr lang="en-US" b="1" dirty="0"/>
          </a:p>
        </p:txBody>
      </p:sp>
      <p:sp>
        <p:nvSpPr>
          <p:cNvPr id="4" name="Slide Number Placeholder 3"/>
          <p:cNvSpPr>
            <a:spLocks noGrp="1"/>
          </p:cNvSpPr>
          <p:nvPr>
            <p:ph type="sldNum" sz="quarter" idx="10"/>
          </p:nvPr>
        </p:nvSpPr>
        <p:spPr/>
        <p:txBody>
          <a:bodyPr/>
          <a:lstStyle/>
          <a:p>
            <a:fld id="{86F6B042-57B4-4348-AF41-B15422F452BC}"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xmlns="" val="2393990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Read the second sentence out loud</a:t>
            </a:r>
            <a:r>
              <a:rPr lang="en-US" sz="1200" kern="1200" dirty="0" smtClean="0">
                <a:solidFill>
                  <a:schemeClr val="tx1"/>
                </a:solidFill>
                <a:latin typeface="+mn-lt"/>
                <a:ea typeface="ＭＳ Ｐゴシック" charset="0"/>
                <a:cs typeface="+mn-cs"/>
              </a:rPr>
              <a:t>.] </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In the second sentence, the mystery word is “scour.” We will try to figure out what it means. First, underline “scour” in the second sentence.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underline it.</a:t>
            </a:r>
            <a:r>
              <a:rPr lang="en-US" sz="1200" kern="1200" dirty="0" smtClean="0">
                <a:solidFill>
                  <a:schemeClr val="tx1"/>
                </a:solidFill>
                <a:latin typeface="+mn-lt"/>
                <a:ea typeface="ＭＳ Ｐゴシック" charset="0"/>
                <a:cs typeface="+mn-cs"/>
              </a:rPr>
              <a: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Now we will figure out the context clues. </a:t>
            </a:r>
            <a:endParaRPr lang="en-US" sz="1200" b="1" kern="1200" dirty="0" smtClean="0">
              <a:solidFill>
                <a:schemeClr val="tx1"/>
              </a:solidFill>
              <a:latin typeface="+mn-lt"/>
              <a:ea typeface="ＭＳ Ｐゴシック" charset="0"/>
              <a:cs typeface="+mn-cs"/>
            </a:endParaRP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The </a:t>
            </a:r>
            <a:r>
              <a:rPr lang="en-US" sz="1200" b="1" kern="1200" dirty="0" smtClean="0">
                <a:solidFill>
                  <a:schemeClr val="tx1"/>
                </a:solidFill>
                <a:latin typeface="+mn-lt"/>
                <a:ea typeface="ＭＳ Ｐゴシック" charset="0"/>
                <a:cs typeface="+mn-cs"/>
              </a:rPr>
              <a:t>word is about the dishes, because it says that Cinderella has to scour all of the dishes. </a:t>
            </a:r>
            <a:endParaRPr lang="en-US" sz="1200" b="1" kern="1200" dirty="0" smtClean="0">
              <a:solidFill>
                <a:schemeClr val="tx1"/>
              </a:solidFill>
              <a:latin typeface="+mn-lt"/>
              <a:ea typeface="ＭＳ Ｐゴシック" charset="0"/>
              <a:cs typeface="+mn-cs"/>
            </a:endParaRP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What </a:t>
            </a:r>
            <a:r>
              <a:rPr lang="en-US" sz="1200" b="1" kern="1200" dirty="0" smtClean="0">
                <a:solidFill>
                  <a:schemeClr val="tx1"/>
                </a:solidFill>
                <a:latin typeface="+mn-lt"/>
                <a:ea typeface="ＭＳ Ｐゴシック" charset="0"/>
                <a:cs typeface="+mn-cs"/>
              </a:rPr>
              <a:t>else does Cinderella do to the dishes?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(She scrubs them)</a:t>
            </a: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Circle “scrub.” </a:t>
            </a:r>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circle it</a:t>
            </a:r>
            <a:r>
              <a:rPr lang="en-US" sz="1200" kern="1200" dirty="0" smtClean="0">
                <a:solidFill>
                  <a:schemeClr val="tx1"/>
                </a:solidFill>
                <a:latin typeface="+mn-lt"/>
                <a:ea typeface="ＭＳ Ｐゴシック" charset="0"/>
                <a:cs typeface="+mn-cs"/>
              </a:rPr>
              <a: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What else do we know? What happens to the dishes when she scours them? </a:t>
            </a:r>
            <a:r>
              <a:rPr lang="en-US" sz="1200" b="0" kern="1200" baseline="0" dirty="0" smtClean="0">
                <a:solidFill>
                  <a:schemeClr val="tx1"/>
                </a:solidFill>
                <a:latin typeface="+mn-lt"/>
                <a:ea typeface="ＭＳ Ｐゴシック" charset="0"/>
                <a:cs typeface="+mn-cs"/>
              </a:rPr>
              <a:t> </a:t>
            </a:r>
            <a:r>
              <a:rPr lang="en-US" sz="1200" kern="1200" dirty="0" smtClean="0">
                <a:solidFill>
                  <a:schemeClr val="tx1"/>
                </a:solidFill>
                <a:latin typeface="+mn-lt"/>
                <a:ea typeface="ＭＳ Ｐゴシック" charset="0"/>
                <a:cs typeface="+mn-cs"/>
              </a:rPr>
              <a:t>(</a:t>
            </a:r>
            <a:r>
              <a:rPr lang="en-US" sz="1200" kern="1200" dirty="0" smtClean="0">
                <a:solidFill>
                  <a:schemeClr val="tx1"/>
                </a:solidFill>
                <a:latin typeface="+mn-lt"/>
                <a:ea typeface="ＭＳ Ｐゴシック" charset="0"/>
                <a:cs typeface="+mn-cs"/>
              </a:rPr>
              <a:t>They are clean)</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 Circle “clean.” </a:t>
            </a:r>
            <a:endParaRPr lang="en-US" sz="1200" kern="1200" dirty="0" smtClean="0">
              <a:solidFill>
                <a:schemeClr val="tx1"/>
              </a:solidFill>
              <a:latin typeface="+mn-lt"/>
              <a:ea typeface="ＭＳ Ｐゴシック" charset="0"/>
              <a:cs typeface="+mn-cs"/>
            </a:endParaRPr>
          </a:p>
          <a:p>
            <a:endParaRPr lang="en-US" sz="1200" kern="1200" dirty="0" smtClean="0">
              <a:solidFill>
                <a:schemeClr val="tx1"/>
              </a:solidFill>
              <a:latin typeface="+mn-lt"/>
              <a:ea typeface="ＭＳ Ｐゴシック" charset="0"/>
              <a:cs typeface="+mn-cs"/>
            </a:endParaRPr>
          </a:p>
          <a:p>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circle it</a:t>
            </a:r>
            <a:r>
              <a:rPr lang="en-US" sz="1200" kern="1200" dirty="0" smtClean="0">
                <a:solidFill>
                  <a:schemeClr val="tx1"/>
                </a:solidFill>
                <a:latin typeface="+mn-lt"/>
                <a:ea typeface="ＭＳ Ｐゴシック" charset="0"/>
                <a:cs typeface="+mn-cs"/>
              </a:rPr>
              <a:t>.]</a:t>
            </a:r>
          </a:p>
          <a:p>
            <a:endParaRPr lang="en-US" sz="1200" kern="1200" dirty="0" smtClean="0">
              <a:solidFill>
                <a:schemeClr val="tx1"/>
              </a:solidFill>
              <a:latin typeface="+mn-lt"/>
              <a:ea typeface="ＭＳ Ｐゴシック" charset="0"/>
              <a:cs typeface="+mn-cs"/>
              <a:sym typeface="Webdings"/>
            </a:endParaRPr>
          </a:p>
          <a:p>
            <a:r>
              <a:rPr lang="en-US" sz="1200" kern="1200" dirty="0" smtClean="0">
                <a:solidFill>
                  <a:schemeClr val="tx1"/>
                </a:solidFill>
                <a:latin typeface="+mn-lt"/>
                <a:ea typeface="ＭＳ Ｐゴシック" charset="0"/>
                <a:cs typeface="+mn-cs"/>
                <a:sym typeface="Webdings"/>
              </a:rPr>
              <a:t></a:t>
            </a:r>
            <a:r>
              <a:rPr lang="en-US" sz="1200" b="1" kern="1200" dirty="0" smtClean="0">
                <a:solidFill>
                  <a:schemeClr val="tx1"/>
                </a:solidFill>
                <a:latin typeface="+mn-lt"/>
                <a:ea typeface="ＭＳ Ｐゴシック" charset="0"/>
                <a:cs typeface="+mn-cs"/>
              </a:rPr>
              <a:t> </a:t>
            </a:r>
            <a:r>
              <a:rPr lang="en-US" sz="1200" b="0" kern="1200" dirty="0" smtClean="0">
                <a:solidFill>
                  <a:schemeClr val="tx1"/>
                </a:solidFill>
                <a:latin typeface="+mn-lt"/>
                <a:ea typeface="ＭＳ Ｐゴシック" charset="0"/>
                <a:cs typeface="+mn-cs"/>
              </a:rPr>
              <a:t>Partner Talk</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Based on these clues, what do you think “scour” means? </a:t>
            </a:r>
            <a:r>
              <a:rPr lang="en-US" sz="1200" b="0" kern="1200" baseline="0" dirty="0" smtClean="0">
                <a:solidFill>
                  <a:schemeClr val="tx1"/>
                </a:solidFill>
                <a:latin typeface="+mn-lt"/>
                <a:ea typeface="ＭＳ Ｐゴシック" charset="0"/>
                <a:cs typeface="+mn-cs"/>
              </a:rPr>
              <a:t> </a:t>
            </a:r>
            <a:r>
              <a:rPr lang="en-US" sz="1200" kern="1200" dirty="0" smtClean="0">
                <a:solidFill>
                  <a:schemeClr val="tx1"/>
                </a:solidFill>
                <a:latin typeface="+mn-lt"/>
                <a:ea typeface="ＭＳ Ｐゴシック" charset="0"/>
                <a:cs typeface="+mn-cs"/>
              </a:rPr>
              <a:t>(</a:t>
            </a:r>
            <a:r>
              <a:rPr lang="en-US" sz="1200" kern="1200" dirty="0" smtClean="0">
                <a:solidFill>
                  <a:schemeClr val="tx1"/>
                </a:solidFill>
                <a:latin typeface="+mn-lt"/>
                <a:ea typeface="ＭＳ Ｐゴシック" charset="0"/>
                <a:cs typeface="+mn-cs"/>
              </a:rPr>
              <a:t>Scrub something until it is clean)</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Write down what it means next to the word “scour” in your chart.</a:t>
            </a:r>
            <a:endParaRPr lang="en-US" sz="1200" kern="1200" dirty="0" smtClean="0">
              <a:solidFill>
                <a:schemeClr val="tx1"/>
              </a:solidFill>
              <a:latin typeface="+mn-lt"/>
              <a:ea typeface="ＭＳ Ｐゴシック"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baseline="0" dirty="0" smtClean="0"/>
          </a:p>
          <a:p>
            <a:endParaRPr lang="en-US" b="0" i="0" baseline="0" dirty="0" smtClean="0"/>
          </a:p>
          <a:p>
            <a:endParaRPr lang="en-US" b="1" dirty="0"/>
          </a:p>
        </p:txBody>
      </p:sp>
      <p:sp>
        <p:nvSpPr>
          <p:cNvPr id="4" name="Slide Number Placeholder 3"/>
          <p:cNvSpPr>
            <a:spLocks noGrp="1"/>
          </p:cNvSpPr>
          <p:nvPr>
            <p:ph type="sldNum" sz="quarter" idx="10"/>
          </p:nvPr>
        </p:nvSpPr>
        <p:spPr/>
        <p:txBody>
          <a:bodyPr/>
          <a:lstStyle/>
          <a:p>
            <a:fld id="{86F6B042-57B4-4348-AF41-B15422F452BC}"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xmlns="" val="2393990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Read the third sentence out loud</a:t>
            </a:r>
            <a:r>
              <a:rPr lang="en-US" sz="1200" kern="1200" dirty="0" smtClean="0">
                <a:solidFill>
                  <a:schemeClr val="tx1"/>
                </a:solidFill>
                <a:latin typeface="+mn-lt"/>
                <a:ea typeface="ＭＳ Ｐゴシック" charset="0"/>
                <a:cs typeface="+mn-cs"/>
              </a:rPr>
              <a:t>.] </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In the last sentence, the mystery word is mattress. Underline “mattress” in the last sentence.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underline it.</a:t>
            </a:r>
            <a:r>
              <a:rPr lang="en-US" sz="1200" kern="1200" dirty="0" smtClean="0">
                <a:solidFill>
                  <a:schemeClr val="tx1"/>
                </a:solidFill>
                <a:latin typeface="+mn-lt"/>
                <a:ea typeface="ＭＳ Ｐゴシック" charset="0"/>
                <a:cs typeface="+mn-cs"/>
              </a:rPr>
              <a: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Now we will figure out the context clues. What does it say that Cinderella does on the “mattress”? </a:t>
            </a:r>
            <a:r>
              <a:rPr lang="en-US" sz="1200" b="0" kern="1200" baseline="0" dirty="0" smtClean="0">
                <a:solidFill>
                  <a:schemeClr val="tx1"/>
                </a:solidFill>
                <a:latin typeface="+mn-lt"/>
                <a:ea typeface="ＭＳ Ｐゴシック" charset="0"/>
                <a:cs typeface="+mn-cs"/>
              </a:rPr>
              <a:t> </a:t>
            </a:r>
            <a:r>
              <a:rPr lang="en-US" sz="1200" kern="1200" dirty="0" smtClean="0">
                <a:solidFill>
                  <a:schemeClr val="tx1"/>
                </a:solidFill>
                <a:latin typeface="+mn-lt"/>
                <a:ea typeface="ＭＳ Ｐゴシック" charset="0"/>
                <a:cs typeface="+mn-cs"/>
              </a:rPr>
              <a:t>(</a:t>
            </a:r>
            <a:r>
              <a:rPr lang="en-US" sz="1200" kern="1200" dirty="0" smtClean="0">
                <a:solidFill>
                  <a:schemeClr val="tx1"/>
                </a:solidFill>
                <a:latin typeface="+mn-lt"/>
                <a:ea typeface="ＭＳ Ｐゴシック" charset="0"/>
                <a:cs typeface="+mn-cs"/>
              </a:rPr>
              <a:t>She sleeps on it)</a:t>
            </a:r>
          </a:p>
          <a:p>
            <a:pPr eaLnBrk="0" fontAlgn="base" hangingPunct="0"/>
            <a:endParaRPr lang="en-US" sz="1200" b="1" kern="1200" dirty="0" smtClean="0">
              <a:solidFill>
                <a:schemeClr val="tx1"/>
              </a:solidFill>
              <a:latin typeface="+mn-lt"/>
              <a:ea typeface="ＭＳ Ｐゴシック" charset="0"/>
              <a:cs typeface="+mn-cs"/>
            </a:endParaRPr>
          </a:p>
          <a:p>
            <a:pPr eaLnBrk="0" fontAlgn="base" hangingPunct="0"/>
            <a:r>
              <a:rPr lang="en-US" sz="1200" b="1" kern="1200" dirty="0" smtClean="0">
                <a:solidFill>
                  <a:schemeClr val="tx1"/>
                </a:solidFill>
                <a:latin typeface="+mn-lt"/>
                <a:ea typeface="ＭＳ Ｐゴシック" charset="0"/>
                <a:cs typeface="+mn-cs"/>
              </a:rPr>
              <a:t>Circle “sleep on.” </a:t>
            </a:r>
            <a:endParaRPr lang="en-US" sz="1200" kern="1200" dirty="0" smtClean="0">
              <a:solidFill>
                <a:schemeClr val="tx1"/>
              </a:solidFill>
              <a:latin typeface="+mn-lt"/>
              <a:ea typeface="ＭＳ Ｐゴシック" charset="0"/>
              <a:cs typeface="+mn-cs"/>
            </a:endParaRPr>
          </a:p>
          <a:p>
            <a:pPr eaLnBrk="0" fontAlgn="base" hangingPunct="0"/>
            <a:endParaRPr lang="en-US" sz="1200" kern="1200" dirty="0" smtClean="0">
              <a:solidFill>
                <a:schemeClr val="tx1"/>
              </a:solidFill>
              <a:latin typeface="+mn-lt"/>
              <a:ea typeface="ＭＳ Ｐゴシック" charset="0"/>
              <a:cs typeface="+mn-cs"/>
            </a:endParaRPr>
          </a:p>
          <a:p>
            <a:pPr eaLnBrk="0" fontAlgn="base" hangingPunct="0"/>
            <a:r>
              <a:rPr lang="en-US" sz="1200" kern="1200" dirty="0" smtClean="0">
                <a:solidFill>
                  <a:schemeClr val="tx1"/>
                </a:solidFill>
                <a:latin typeface="+mn-lt"/>
                <a:ea typeface="ＭＳ Ｐゴシック" charset="0"/>
                <a:cs typeface="+mn-cs"/>
              </a:rPr>
              <a:t>[</a:t>
            </a:r>
            <a:r>
              <a:rPr lang="en-US" sz="1200" i="1" kern="1200" dirty="0" smtClean="0">
                <a:solidFill>
                  <a:schemeClr val="tx1"/>
                </a:solidFill>
                <a:latin typeface="+mn-lt"/>
                <a:ea typeface="ＭＳ Ｐゴシック" charset="0"/>
                <a:cs typeface="+mn-cs"/>
              </a:rPr>
              <a:t>Click to circle it</a:t>
            </a:r>
            <a:r>
              <a:rPr lang="en-US" sz="1200" kern="1200" dirty="0" smtClean="0">
                <a:solidFill>
                  <a:schemeClr val="tx1"/>
                </a:solidFill>
                <a:latin typeface="+mn-lt"/>
                <a:ea typeface="ＭＳ Ｐゴシック" charset="0"/>
                <a:cs typeface="+mn-cs"/>
              </a:rPr>
              <a:t>.]</a:t>
            </a:r>
          </a:p>
          <a:p>
            <a:endParaRPr lang="en-US" sz="1200" kern="1200" dirty="0" smtClean="0">
              <a:solidFill>
                <a:schemeClr val="tx1"/>
              </a:solidFill>
              <a:latin typeface="+mn-lt"/>
              <a:ea typeface="ＭＳ Ｐゴシック" charset="0"/>
              <a:cs typeface="+mn-cs"/>
              <a:sym typeface="Webdings"/>
            </a:endParaRPr>
          </a:p>
          <a:p>
            <a:r>
              <a:rPr lang="en-US" sz="1200" kern="1200" dirty="0" smtClean="0">
                <a:solidFill>
                  <a:schemeClr val="tx1"/>
                </a:solidFill>
                <a:latin typeface="+mn-lt"/>
                <a:ea typeface="ＭＳ Ｐゴシック" charset="0"/>
                <a:cs typeface="+mn-cs"/>
                <a:sym typeface="Webdings"/>
              </a:rPr>
              <a:t></a:t>
            </a:r>
            <a:r>
              <a:rPr lang="en-US" sz="1200" b="1" kern="1200" dirty="0" smtClean="0">
                <a:solidFill>
                  <a:schemeClr val="tx1"/>
                </a:solidFill>
                <a:latin typeface="+mn-lt"/>
                <a:ea typeface="ＭＳ Ｐゴシック" charset="0"/>
                <a:cs typeface="+mn-cs"/>
              </a:rPr>
              <a:t> </a:t>
            </a:r>
            <a:r>
              <a:rPr lang="en-US" sz="1200" b="0" kern="1200" dirty="0" smtClean="0">
                <a:solidFill>
                  <a:schemeClr val="tx1"/>
                </a:solidFill>
                <a:latin typeface="+mn-lt"/>
                <a:ea typeface="ＭＳ Ｐゴシック" charset="0"/>
                <a:cs typeface="+mn-cs"/>
              </a:rPr>
              <a:t>Partner Talk</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Based on this clue, what do you think “mattress” means</a:t>
            </a:r>
            <a:r>
              <a:rPr lang="en-US" sz="1200" b="1" kern="1200" smtClean="0">
                <a:solidFill>
                  <a:schemeClr val="tx1"/>
                </a:solidFill>
                <a:latin typeface="+mn-lt"/>
                <a:ea typeface="ＭＳ Ｐゴシック" charset="0"/>
                <a:cs typeface="+mn-cs"/>
              </a:rPr>
              <a:t>? </a:t>
            </a:r>
            <a:r>
              <a:rPr lang="en-US" sz="1200" b="0" kern="1200" baseline="0" dirty="0" smtClean="0">
                <a:solidFill>
                  <a:schemeClr val="tx1"/>
                </a:solidFill>
                <a:latin typeface="+mn-lt"/>
                <a:ea typeface="ＭＳ Ｐゴシック" charset="0"/>
                <a:cs typeface="+mn-cs"/>
              </a:rPr>
              <a:t> </a:t>
            </a:r>
            <a:r>
              <a:rPr lang="en-US" sz="1200" kern="1200" smtClean="0">
                <a:solidFill>
                  <a:schemeClr val="tx1"/>
                </a:solidFill>
                <a:latin typeface="+mn-lt"/>
                <a:ea typeface="ＭＳ Ｐゴシック" charset="0"/>
                <a:cs typeface="+mn-cs"/>
              </a:rPr>
              <a:t>(</a:t>
            </a:r>
            <a:r>
              <a:rPr lang="en-US" sz="1200" kern="1200" dirty="0" smtClean="0">
                <a:solidFill>
                  <a:schemeClr val="tx1"/>
                </a:solidFill>
                <a:latin typeface="+mn-lt"/>
                <a:ea typeface="ＭＳ Ｐゴシック" charset="0"/>
                <a:cs typeface="+mn-cs"/>
              </a:rPr>
              <a:t>Something you can sleep on)</a:t>
            </a:r>
          </a:p>
          <a:p>
            <a:endParaRPr lang="en-US" sz="1200" b="1" kern="1200" dirty="0" smtClean="0">
              <a:solidFill>
                <a:schemeClr val="tx1"/>
              </a:solidFill>
              <a:latin typeface="+mn-lt"/>
              <a:ea typeface="ＭＳ Ｐゴシック" charset="0"/>
              <a:cs typeface="+mn-cs"/>
            </a:endParaRPr>
          </a:p>
          <a:p>
            <a:r>
              <a:rPr lang="en-US" sz="1200" b="1" kern="1200" dirty="0" smtClean="0">
                <a:solidFill>
                  <a:schemeClr val="tx1"/>
                </a:solidFill>
                <a:latin typeface="+mn-lt"/>
                <a:ea typeface="ＭＳ Ｐゴシック" charset="0"/>
                <a:cs typeface="+mn-cs"/>
              </a:rPr>
              <a:t>Write down what it means next to the word “mattress” in your chart.</a:t>
            </a:r>
            <a:endParaRPr lang="en-US" sz="1200" kern="1200" dirty="0" smtClean="0">
              <a:solidFill>
                <a:schemeClr val="tx1"/>
              </a:solidFill>
              <a:latin typeface="+mn-lt"/>
              <a:ea typeface="ＭＳ Ｐゴシック" charset="0"/>
              <a:cs typeface="+mn-cs"/>
            </a:endParaRPr>
          </a:p>
          <a:p>
            <a:endParaRPr lang="en-US" b="0" i="0" baseline="0" dirty="0" smtClean="0"/>
          </a:p>
          <a:p>
            <a:endParaRPr lang="en-US" b="1" dirty="0"/>
          </a:p>
        </p:txBody>
      </p:sp>
      <p:sp>
        <p:nvSpPr>
          <p:cNvPr id="4" name="Slide Number Placeholder 3"/>
          <p:cNvSpPr>
            <a:spLocks noGrp="1"/>
          </p:cNvSpPr>
          <p:nvPr>
            <p:ph type="sldNum" sz="quarter" idx="10"/>
          </p:nvPr>
        </p:nvSpPr>
        <p:spPr/>
        <p:txBody>
          <a:bodyPr/>
          <a:lstStyle/>
          <a:p>
            <a:fld id="{86F6B042-57B4-4348-AF41-B15422F452BC}"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xmlns="" val="2393990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3D35BF-C55F-432A-84BC-A8B93F6FCFAB}" type="datetimeFigureOut">
              <a:rPr lang="en-US" smtClean="0"/>
              <a:pPr/>
              <a:t>7/3/2013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7A114475-E360-4D05-BFE9-02422C47B6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AE66B9-19E5-4C87-A8B5-18D7345CE520}" type="datetimeFigureOut">
              <a:rPr lang="en-US" smtClean="0"/>
              <a:pPr/>
              <a:t>7/3/2013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C44154EF-6E19-4E38-9DBF-1BFA3DE81A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A470D-BC6E-4FF3-811A-41602515CA90}" type="datetimeFigureOut">
              <a:rPr lang="en-US" smtClean="0"/>
              <a:pPr/>
              <a:t>7/3/2013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B1A19628-7B4C-46AE-9B06-B7379A23EE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E7B2BD-52FC-46D9-91E6-D126EA8DEC22}" type="datetimeFigureOut">
              <a:rPr lang="en-US" smtClean="0"/>
              <a:pPr/>
              <a:t>7/3/2013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923EB2D-C6B8-4F9A-8727-9652B06ABB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79363C-2387-439A-8C78-34E45E951336}" type="datetimeFigureOut">
              <a:rPr lang="en-US" smtClean="0"/>
              <a:pPr/>
              <a:t>7/3/2013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73BD9C6-FFBC-4514-A8E3-3AAD5FC2F7E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B17B1F-D913-4BF2-AB6D-565BC8079AF7}" type="datetimeFigureOut">
              <a:rPr lang="en-US" smtClean="0"/>
              <a:pPr/>
              <a:t>7/3/2013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EE3860CE-C770-41E9-8D2B-9CA4E01A3C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1075AC-9BBD-4566-92AB-AA26CACA2C79}" type="datetimeFigureOut">
              <a:rPr lang="en-US" smtClean="0"/>
              <a:pPr/>
              <a:t>7/3/2013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72AA777D-EEE4-4335-9C5A-F4EE6DB242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ED4730-07A7-41FA-816C-447324FF1E3C}" type="datetimeFigureOut">
              <a:rPr lang="en-US" smtClean="0"/>
              <a:pPr/>
              <a:t>7/3/2013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9CC6F39F-5A97-4015-AA88-9C65D55B08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18E37-42A8-4B95-9556-BB9414B8DA22}" type="datetimeFigureOut">
              <a:rPr lang="en-US" smtClean="0"/>
              <a:pPr/>
              <a:t>7/3/2013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7756858A-4739-479E-A937-A8961A53C9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6F68B3-1F6E-45BA-9B93-B6131987079E}" type="datetimeFigureOut">
              <a:rPr lang="en-US" smtClean="0"/>
              <a:pPr/>
              <a:t>7/3/2013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677FE6CC-C001-43AB-997C-2E122D8072A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58B287-E324-44A1-BDDE-8B89030A9120}" type="datetimeFigureOut">
              <a:rPr lang="en-US" smtClean="0"/>
              <a:pPr/>
              <a:t>7/3/2013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0B30430D-A6FD-41F3-A47B-C87DE48021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133510-6F2B-44EF-A511-1ED526DF9E46}" type="datetimeFigureOut">
              <a:rPr lang="en-US" smtClean="0"/>
              <a:pPr/>
              <a:t>7/3/2013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AF06B-50BA-43FB-A13F-2691FAEC207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447800" y="381000"/>
            <a:ext cx="6553200" cy="830997"/>
          </a:xfrm>
          <a:prstGeom prst="rect">
            <a:avLst/>
          </a:prstGeom>
          <a:noFill/>
        </p:spPr>
        <p:txBody>
          <a:bodyPr wrap="square" rtlCol="0">
            <a:spAutoFit/>
          </a:bodyPr>
          <a:lstStyle/>
          <a:p>
            <a:pPr algn="ctr"/>
            <a:r>
              <a:rPr lang="en-US" sz="4800" b="1" dirty="0" smtClean="0">
                <a:latin typeface="Palatino Linotype" pitchFamily="18" charset="0"/>
              </a:rPr>
              <a:t>Context Clues</a:t>
            </a:r>
            <a:endParaRPr lang="en-US" sz="4800" b="1" dirty="0">
              <a:latin typeface="Palatino Linotype" pitchFamily="18" charset="0"/>
            </a:endParaRPr>
          </a:p>
        </p:txBody>
      </p:sp>
      <p:pic>
        <p:nvPicPr>
          <p:cNvPr id="1033" name="Picture 9" descr="C:\Users\LBREIS~1\AppData\Local\Temp\78491985.jpg"/>
          <p:cNvPicPr>
            <a:picLocks noChangeAspect="1" noChangeArrowheads="1"/>
          </p:cNvPicPr>
          <p:nvPr/>
        </p:nvPicPr>
        <p:blipFill>
          <a:blip r:embed="rId3" cstate="print"/>
          <a:srcRect/>
          <a:stretch>
            <a:fillRect/>
          </a:stretch>
        </p:blipFill>
        <p:spPr bwMode="auto">
          <a:xfrm>
            <a:off x="3124200" y="1600200"/>
            <a:ext cx="3276600" cy="4905205"/>
          </a:xfrm>
          <a:prstGeom prst="rect">
            <a:avLst/>
          </a:prstGeom>
          <a:noFill/>
        </p:spPr>
      </p:pic>
    </p:spTree>
    <p:extLst>
      <p:ext uri="{BB962C8B-B14F-4D97-AF65-F5344CB8AC3E}">
        <p14:creationId xmlns:p14="http://schemas.microsoft.com/office/powerpoint/2010/main" xmlns="" val="2302625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3098003800"/>
              </p:ext>
            </p:extLst>
          </p:nvPr>
        </p:nvGraphicFramePr>
        <p:xfrm>
          <a:off x="457200" y="533400"/>
          <a:ext cx="4572000" cy="4876800"/>
        </p:xfrm>
        <a:graphic>
          <a:graphicData uri="http://schemas.openxmlformats.org/drawingml/2006/table">
            <a:tbl>
              <a:tblPr firstRow="1" firstCol="1" bandRow="1"/>
              <a:tblGrid>
                <a:gridCol w="4572000"/>
              </a:tblGrid>
              <a:tr h="552450">
                <a:tc>
                  <a:txBody>
                    <a:bodyPr/>
                    <a:lstStyle/>
                    <a:p>
                      <a:pPr marL="0" marR="0" algn="ctr">
                        <a:spcBef>
                          <a:spcPts val="0"/>
                        </a:spcBef>
                        <a:spcAft>
                          <a:spcPts val="0"/>
                        </a:spcAft>
                      </a:pPr>
                      <a:r>
                        <a:rPr lang="en-US" sz="4000" b="1" i="1" dirty="0">
                          <a:effectLst/>
                          <a:latin typeface="Palatino Linotype" pitchFamily="18" charset="0"/>
                          <a:ea typeface="Calibri"/>
                        </a:rPr>
                        <a:t>Mystery </a:t>
                      </a:r>
                      <a:r>
                        <a:rPr lang="en-US" sz="4000" b="1" i="1" dirty="0" smtClean="0">
                          <a:effectLst/>
                          <a:latin typeface="Palatino Linotype" pitchFamily="18" charset="0"/>
                          <a:ea typeface="Calibri"/>
                        </a:rPr>
                        <a:t>Words </a:t>
                      </a:r>
                      <a:endParaRPr lang="en-US" sz="4000" dirty="0">
                        <a:effectLst/>
                        <a:latin typeface="Palatino Linotype" pitchFamily="18"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867150">
                <a:tc>
                  <a:txBody>
                    <a:bodyPr/>
                    <a:lstStyle/>
                    <a:p>
                      <a:pPr marL="0" marR="0" algn="l">
                        <a:spcBef>
                          <a:spcPts val="0"/>
                        </a:spcBef>
                        <a:spcAft>
                          <a:spcPts val="0"/>
                        </a:spcAft>
                      </a:pPr>
                      <a:endParaRPr lang="en-US" sz="4000" dirty="0" smtClean="0">
                        <a:effectLst/>
                        <a:latin typeface="Palatino Linotype" pitchFamily="18" charset="0"/>
                        <a:ea typeface="Calibri"/>
                      </a:endParaRPr>
                    </a:p>
                    <a:p>
                      <a:pPr marL="0" marR="0" algn="l">
                        <a:spcBef>
                          <a:spcPts val="0"/>
                        </a:spcBef>
                        <a:spcAft>
                          <a:spcPts val="0"/>
                        </a:spcAft>
                      </a:pPr>
                      <a:r>
                        <a:rPr lang="en-US" sz="4000" dirty="0" smtClean="0">
                          <a:effectLst/>
                          <a:latin typeface="Palatino Linotype" pitchFamily="18" charset="0"/>
                          <a:ea typeface="Calibri"/>
                        </a:rPr>
                        <a:t>1. rags</a:t>
                      </a:r>
                      <a:endParaRPr lang="en-US" sz="4000" dirty="0">
                        <a:effectLst/>
                        <a:latin typeface="Palatino Linotype" pitchFamily="18" charset="0"/>
                        <a:ea typeface="Calibri"/>
                      </a:endParaRPr>
                    </a:p>
                    <a:p>
                      <a:pPr marL="0" marR="0" algn="l">
                        <a:spcBef>
                          <a:spcPts val="0"/>
                        </a:spcBef>
                        <a:spcAft>
                          <a:spcPts val="0"/>
                        </a:spcAft>
                      </a:pPr>
                      <a:endParaRPr lang="en-US" sz="4000" dirty="0" smtClean="0">
                        <a:effectLst/>
                        <a:latin typeface="Palatino Linotype" pitchFamily="18" charset="0"/>
                        <a:ea typeface="Calibri"/>
                      </a:endParaRPr>
                    </a:p>
                    <a:p>
                      <a:pPr marL="0" marR="0" algn="l">
                        <a:spcBef>
                          <a:spcPts val="0"/>
                        </a:spcBef>
                        <a:spcAft>
                          <a:spcPts val="0"/>
                        </a:spcAft>
                      </a:pPr>
                      <a:r>
                        <a:rPr lang="en-US" sz="4000" dirty="0" smtClean="0">
                          <a:effectLst/>
                          <a:latin typeface="Palatino Linotype" pitchFamily="18" charset="0"/>
                          <a:ea typeface="Calibri"/>
                        </a:rPr>
                        <a:t>2. scour</a:t>
                      </a:r>
                      <a:endParaRPr lang="en-US" sz="4000" dirty="0">
                        <a:effectLst/>
                        <a:latin typeface="Palatino Linotype" pitchFamily="18" charset="0"/>
                        <a:ea typeface="Calibri"/>
                      </a:endParaRPr>
                    </a:p>
                    <a:p>
                      <a:pPr marL="0" marR="0" algn="l">
                        <a:spcBef>
                          <a:spcPts val="0"/>
                        </a:spcBef>
                        <a:spcAft>
                          <a:spcPts val="0"/>
                        </a:spcAft>
                      </a:pPr>
                      <a:endParaRPr lang="en-US" sz="4000" dirty="0" smtClean="0">
                        <a:effectLst/>
                        <a:latin typeface="Palatino Linotype" pitchFamily="18" charset="0"/>
                        <a:ea typeface="Calibri"/>
                      </a:endParaRPr>
                    </a:p>
                    <a:p>
                      <a:pPr marL="0" marR="0" algn="l">
                        <a:spcBef>
                          <a:spcPts val="0"/>
                        </a:spcBef>
                        <a:spcAft>
                          <a:spcPts val="0"/>
                        </a:spcAft>
                      </a:pPr>
                      <a:r>
                        <a:rPr lang="en-US" sz="4000" dirty="0" smtClean="0">
                          <a:effectLst/>
                          <a:latin typeface="Palatino Linotype" pitchFamily="18" charset="0"/>
                          <a:ea typeface="Calibri"/>
                        </a:rPr>
                        <a:t>3. mattress</a:t>
                      </a:r>
                    </a:p>
                    <a:p>
                      <a:pPr marL="0" marR="0" algn="l">
                        <a:spcBef>
                          <a:spcPts val="0"/>
                        </a:spcBef>
                        <a:spcAft>
                          <a:spcPts val="0"/>
                        </a:spcAft>
                      </a:pPr>
                      <a:endParaRPr lang="en-US" sz="4000" dirty="0">
                        <a:effectLst/>
                        <a:latin typeface="Palatino Linotype" pitchFamily="18"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049"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05600" y="685800"/>
            <a:ext cx="1524000"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0" name="Picture 2" descr="C:\Users\LBREIS~1\AppData\Local\Temp\155383741.jpg"/>
          <p:cNvPicPr>
            <a:picLocks noChangeAspect="1" noChangeArrowheads="1"/>
          </p:cNvPicPr>
          <p:nvPr/>
        </p:nvPicPr>
        <p:blipFill>
          <a:blip r:embed="rId4" cstate="print"/>
          <a:srcRect/>
          <a:stretch>
            <a:fillRect/>
          </a:stretch>
        </p:blipFill>
        <p:spPr bwMode="auto">
          <a:xfrm>
            <a:off x="5486400" y="3505200"/>
            <a:ext cx="3365314" cy="2286000"/>
          </a:xfrm>
          <a:prstGeom prst="rect">
            <a:avLst/>
          </a:prstGeom>
          <a:noFill/>
        </p:spPr>
      </p:pic>
    </p:spTree>
    <p:extLst>
      <p:ext uri="{BB962C8B-B14F-4D97-AF65-F5344CB8AC3E}">
        <p14:creationId xmlns:p14="http://schemas.microsoft.com/office/powerpoint/2010/main" xmlns="" val="236695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2438400"/>
            <a:ext cx="8001000" cy="2739211"/>
          </a:xfrm>
          <a:prstGeom prst="rect">
            <a:avLst/>
          </a:prstGeom>
        </p:spPr>
        <p:txBody>
          <a:bodyPr wrap="square">
            <a:spAutoFit/>
          </a:bodyPr>
          <a:lstStyle/>
          <a:p>
            <a:pPr fontAlgn="auto">
              <a:spcBef>
                <a:spcPts val="0"/>
              </a:spcBef>
              <a:spcAft>
                <a:spcPts val="0"/>
              </a:spcAft>
            </a:pPr>
            <a:r>
              <a:rPr lang="en-US" sz="3200" dirty="0" smtClean="0">
                <a:solidFill>
                  <a:srgbClr val="000000"/>
                </a:solidFill>
                <a:latin typeface="Palatino Linotype" pitchFamily="18" charset="0"/>
                <a:ea typeface="+mn-ea"/>
              </a:rPr>
              <a:t>1. Cinderella </a:t>
            </a:r>
            <a:r>
              <a:rPr lang="en-US" sz="3200" dirty="0">
                <a:solidFill>
                  <a:srgbClr val="000000"/>
                </a:solidFill>
                <a:latin typeface="Palatino Linotype" pitchFamily="18" charset="0"/>
                <a:ea typeface="+mn-ea"/>
              </a:rPr>
              <a:t>doesn’t have any nice clothes and she has to wear rags</a:t>
            </a:r>
            <a:r>
              <a:rPr lang="en-US" sz="3200" dirty="0" smtClean="0">
                <a:solidFill>
                  <a:srgbClr val="000000"/>
                </a:solidFill>
                <a:latin typeface="Palatino Linotype" pitchFamily="18" charset="0"/>
                <a:ea typeface="+mn-ea"/>
              </a:rPr>
              <a:t>.</a:t>
            </a:r>
          </a:p>
          <a:p>
            <a:pPr fontAlgn="auto">
              <a:spcBef>
                <a:spcPts val="0"/>
              </a:spcBef>
              <a:spcAft>
                <a:spcPts val="0"/>
              </a:spcAft>
            </a:pPr>
            <a:endParaRPr lang="en-US" sz="3600" dirty="0" smtClean="0">
              <a:solidFill>
                <a:srgbClr val="000000"/>
              </a:solidFill>
              <a:latin typeface="Palatino Linotype" pitchFamily="18" charset="0"/>
              <a:ea typeface="+mn-ea"/>
            </a:endParaRPr>
          </a:p>
          <a:p>
            <a:pPr fontAlgn="auto">
              <a:spcBef>
                <a:spcPts val="0"/>
              </a:spcBef>
              <a:spcAft>
                <a:spcPts val="0"/>
              </a:spcAft>
            </a:pPr>
            <a:endParaRPr lang="en-US" sz="3600" dirty="0" smtClean="0">
              <a:solidFill>
                <a:srgbClr val="000000"/>
              </a:solidFill>
              <a:latin typeface="Palatino Linotype" pitchFamily="18" charset="0"/>
              <a:ea typeface="+mn-ea"/>
            </a:endParaRPr>
          </a:p>
          <a:p>
            <a:pPr fontAlgn="auto">
              <a:spcBef>
                <a:spcPts val="0"/>
              </a:spcBef>
              <a:spcAft>
                <a:spcPts val="0"/>
              </a:spcAft>
            </a:pPr>
            <a:r>
              <a:rPr lang="en-US" sz="3600" b="1" i="1" dirty="0" smtClean="0">
                <a:solidFill>
                  <a:srgbClr val="000000"/>
                </a:solidFill>
                <a:latin typeface="Palatino Linotype" pitchFamily="18" charset="0"/>
                <a:ea typeface="+mn-ea"/>
              </a:rPr>
              <a:t>rags -</a:t>
            </a:r>
          </a:p>
        </p:txBody>
      </p:sp>
      <p:cxnSp>
        <p:nvCxnSpPr>
          <p:cNvPr id="12" name="Straight Connector 11"/>
          <p:cNvCxnSpPr/>
          <p:nvPr/>
        </p:nvCxnSpPr>
        <p:spPr>
          <a:xfrm>
            <a:off x="4191000" y="3505200"/>
            <a:ext cx="768485" cy="0"/>
          </a:xfrm>
          <a:prstGeom prst="line">
            <a:avLst/>
          </a:prstGeom>
          <a:ln w="57150"/>
        </p:spPr>
        <p:style>
          <a:lnRef idx="2">
            <a:schemeClr val="dk1"/>
          </a:lnRef>
          <a:fillRef idx="0">
            <a:schemeClr val="dk1"/>
          </a:fillRef>
          <a:effectRef idx="1">
            <a:schemeClr val="dk1"/>
          </a:effectRef>
          <a:fontRef idx="minor">
            <a:schemeClr val="tx1"/>
          </a:fontRef>
        </p:style>
      </p:cxnSp>
      <p:sp>
        <p:nvSpPr>
          <p:cNvPr id="13" name="Oval 12"/>
          <p:cNvSpPr/>
          <p:nvPr/>
        </p:nvSpPr>
        <p:spPr>
          <a:xfrm>
            <a:off x="2819400" y="2286000"/>
            <a:ext cx="5791200" cy="838200"/>
          </a:xfrm>
          <a:prstGeom prst="ellipse">
            <a:avLst/>
          </a:prstGeom>
          <a:noFill/>
          <a:ln>
            <a:solidFill>
              <a:srgbClr val="CC3300"/>
            </a:solidFill>
          </a:ln>
        </p:spPr>
        <p:style>
          <a:lnRef idx="2">
            <a:schemeClr val="accent5"/>
          </a:lnRef>
          <a:fillRef idx="1">
            <a:schemeClr val="lt1"/>
          </a:fillRef>
          <a:effectRef idx="0">
            <a:schemeClr val="accent5"/>
          </a:effectRef>
          <a:fontRef idx="minor">
            <a:schemeClr val="dk1"/>
          </a:fontRef>
        </p:style>
        <p:txBody>
          <a:bodyPr rtlCol="0" anchor="ctr"/>
          <a:lstStyle/>
          <a:p>
            <a:pPr algn="ctr" fontAlgn="auto">
              <a:spcBef>
                <a:spcPts val="0"/>
              </a:spcBef>
              <a:spcAft>
                <a:spcPts val="0"/>
              </a:spcAft>
            </a:pPr>
            <a:endParaRPr lang="en-US">
              <a:solidFill>
                <a:srgbClr val="000000"/>
              </a:solidFill>
            </a:endParaRPr>
          </a:p>
        </p:txBody>
      </p:sp>
      <p:sp>
        <p:nvSpPr>
          <p:cNvPr id="3" name="TextBox 2"/>
          <p:cNvSpPr txBox="1"/>
          <p:nvPr/>
        </p:nvSpPr>
        <p:spPr>
          <a:xfrm>
            <a:off x="1828800" y="4572000"/>
            <a:ext cx="3657600" cy="584775"/>
          </a:xfrm>
          <a:prstGeom prst="rect">
            <a:avLst/>
          </a:prstGeom>
          <a:noFill/>
        </p:spPr>
        <p:txBody>
          <a:bodyPr wrap="square" rtlCol="0">
            <a:spAutoFit/>
          </a:bodyPr>
          <a:lstStyle/>
          <a:p>
            <a:pPr fontAlgn="auto">
              <a:spcBef>
                <a:spcPts val="0"/>
              </a:spcBef>
              <a:spcAft>
                <a:spcPts val="0"/>
              </a:spcAft>
            </a:pPr>
            <a:r>
              <a:rPr lang="en-US" sz="3200" b="1" dirty="0" smtClean="0">
                <a:solidFill>
                  <a:srgbClr val="CC3300"/>
                </a:solidFill>
                <a:latin typeface="Garamond"/>
                <a:ea typeface="+mn-ea"/>
              </a:rPr>
              <a:t>old, ugly clothes</a:t>
            </a:r>
            <a:endParaRPr lang="en-US" sz="3200" b="1" dirty="0">
              <a:solidFill>
                <a:srgbClr val="CC3300"/>
              </a:solidFill>
              <a:latin typeface="Garamond"/>
              <a:ea typeface="+mn-ea"/>
            </a:endParaRPr>
          </a:p>
        </p:txBody>
      </p:sp>
      <p:pic>
        <p:nvPicPr>
          <p:cNvPr id="6"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80400" t="39299"/>
          <a:stretch/>
        </p:blipFill>
        <p:spPr bwMode="auto">
          <a:xfrm>
            <a:off x="7467600" y="3276600"/>
            <a:ext cx="1291706" cy="3429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447800" y="381000"/>
            <a:ext cx="6553200" cy="830997"/>
          </a:xfrm>
          <a:prstGeom prst="rect">
            <a:avLst/>
          </a:prstGeom>
          <a:noFill/>
        </p:spPr>
        <p:txBody>
          <a:bodyPr wrap="square" rtlCol="0">
            <a:spAutoFit/>
          </a:bodyPr>
          <a:lstStyle/>
          <a:p>
            <a:pPr algn="ctr"/>
            <a:r>
              <a:rPr lang="en-US" sz="4800" b="1" dirty="0" smtClean="0">
                <a:latin typeface="Palatino Linotype" pitchFamily="18" charset="0"/>
              </a:rPr>
              <a:t>Mystery Word: </a:t>
            </a:r>
            <a:r>
              <a:rPr lang="en-US" sz="4800" b="1" i="1" dirty="0" smtClean="0">
                <a:latin typeface="Palatino Linotype" pitchFamily="18" charset="0"/>
              </a:rPr>
              <a:t>Rags</a:t>
            </a:r>
            <a:endParaRPr lang="en-US" sz="4800" b="1" i="1" dirty="0">
              <a:latin typeface="Palatino Linotype" pitchFamily="18" charset="0"/>
            </a:endParaRPr>
          </a:p>
        </p:txBody>
      </p:sp>
    </p:spTree>
    <p:extLst>
      <p:ext uri="{BB962C8B-B14F-4D97-AF65-F5344CB8AC3E}">
        <p14:creationId xmlns:p14="http://schemas.microsoft.com/office/powerpoint/2010/main" xmlns="" val="280586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371600"/>
            <a:ext cx="8001000" cy="3970318"/>
          </a:xfrm>
          <a:prstGeom prst="rect">
            <a:avLst/>
          </a:prstGeom>
        </p:spPr>
        <p:txBody>
          <a:bodyPr wrap="square">
            <a:spAutoFit/>
          </a:bodyPr>
          <a:lstStyle/>
          <a:p>
            <a:pPr fontAlgn="auto">
              <a:spcBef>
                <a:spcPts val="0"/>
              </a:spcBef>
              <a:spcAft>
                <a:spcPts val="0"/>
              </a:spcAft>
            </a:pPr>
            <a:r>
              <a:rPr lang="en-US" sz="3600" dirty="0" smtClean="0">
                <a:solidFill>
                  <a:srgbClr val="000000"/>
                </a:solidFill>
                <a:latin typeface="Garamond"/>
                <a:ea typeface="+mn-ea"/>
              </a:rPr>
              <a:t>2. Cinderella </a:t>
            </a:r>
            <a:r>
              <a:rPr lang="en-US" sz="3600" dirty="0">
                <a:solidFill>
                  <a:srgbClr val="000000"/>
                </a:solidFill>
                <a:latin typeface="Garamond"/>
                <a:ea typeface="+mn-ea"/>
              </a:rPr>
              <a:t>must scrub and scour all of the dishes until they are clean</a:t>
            </a:r>
            <a:r>
              <a:rPr lang="en-US" sz="3600" dirty="0" smtClean="0">
                <a:solidFill>
                  <a:srgbClr val="000000"/>
                </a:solidFill>
                <a:latin typeface="Garamond"/>
                <a:ea typeface="+mn-ea"/>
              </a:rPr>
              <a:t>.</a:t>
            </a:r>
          </a:p>
          <a:p>
            <a:pPr fontAlgn="auto">
              <a:spcBef>
                <a:spcPts val="0"/>
              </a:spcBef>
              <a:spcAft>
                <a:spcPts val="0"/>
              </a:spcAft>
            </a:pPr>
            <a:endParaRPr lang="en-US" sz="3600" dirty="0">
              <a:solidFill>
                <a:srgbClr val="000000"/>
              </a:solidFill>
              <a:latin typeface="Garamond"/>
              <a:ea typeface="+mn-ea"/>
            </a:endParaRPr>
          </a:p>
          <a:p>
            <a:pPr fontAlgn="auto">
              <a:spcBef>
                <a:spcPts val="0"/>
              </a:spcBef>
              <a:spcAft>
                <a:spcPts val="0"/>
              </a:spcAft>
            </a:pPr>
            <a:r>
              <a:rPr lang="en-US" sz="3600" b="1" i="1" dirty="0" smtClean="0">
                <a:solidFill>
                  <a:srgbClr val="000000"/>
                </a:solidFill>
                <a:latin typeface="Garamond"/>
                <a:ea typeface="+mn-ea"/>
              </a:rPr>
              <a:t>scour - </a:t>
            </a:r>
          </a:p>
          <a:p>
            <a:pPr fontAlgn="auto">
              <a:spcBef>
                <a:spcPts val="0"/>
              </a:spcBef>
              <a:spcAft>
                <a:spcPts val="0"/>
              </a:spcAft>
            </a:pPr>
            <a:endParaRPr lang="en-US" sz="3600" dirty="0">
              <a:solidFill>
                <a:srgbClr val="000000"/>
              </a:solidFill>
              <a:latin typeface="Garamond"/>
              <a:ea typeface="+mn-ea"/>
            </a:endParaRPr>
          </a:p>
          <a:p>
            <a:pPr fontAlgn="auto">
              <a:spcBef>
                <a:spcPts val="0"/>
              </a:spcBef>
              <a:spcAft>
                <a:spcPts val="0"/>
              </a:spcAft>
            </a:pPr>
            <a:endParaRPr lang="en-US" sz="3600" dirty="0">
              <a:solidFill>
                <a:srgbClr val="000000"/>
              </a:solidFill>
              <a:latin typeface="Garamond"/>
              <a:ea typeface="+mn-ea"/>
            </a:endParaRPr>
          </a:p>
          <a:p>
            <a:pPr fontAlgn="auto">
              <a:spcBef>
                <a:spcPts val="0"/>
              </a:spcBef>
              <a:spcAft>
                <a:spcPts val="0"/>
              </a:spcAft>
            </a:pPr>
            <a:endParaRPr lang="en-US" sz="3600" dirty="0">
              <a:solidFill>
                <a:srgbClr val="000000"/>
              </a:solidFill>
              <a:latin typeface="Garamond"/>
              <a:ea typeface="+mn-ea"/>
            </a:endParaRPr>
          </a:p>
        </p:txBody>
      </p:sp>
      <p:cxnSp>
        <p:nvCxnSpPr>
          <p:cNvPr id="7" name="Straight Connector 6"/>
          <p:cNvCxnSpPr/>
          <p:nvPr/>
        </p:nvCxnSpPr>
        <p:spPr>
          <a:xfrm>
            <a:off x="5943600" y="1981200"/>
            <a:ext cx="838200" cy="0"/>
          </a:xfrm>
          <a:prstGeom prst="line">
            <a:avLst/>
          </a:prstGeom>
          <a:ln w="57150"/>
        </p:spPr>
        <p:style>
          <a:lnRef idx="2">
            <a:schemeClr val="dk1"/>
          </a:lnRef>
          <a:fillRef idx="0">
            <a:schemeClr val="dk1"/>
          </a:fillRef>
          <a:effectRef idx="1">
            <a:schemeClr val="dk1"/>
          </a:effectRef>
          <a:fontRef idx="minor">
            <a:schemeClr val="tx1"/>
          </a:fontRef>
        </p:style>
      </p:cxnSp>
      <p:sp>
        <p:nvSpPr>
          <p:cNvPr id="8" name="Oval 7"/>
          <p:cNvSpPr/>
          <p:nvPr/>
        </p:nvSpPr>
        <p:spPr>
          <a:xfrm>
            <a:off x="3810000" y="1447800"/>
            <a:ext cx="1219200" cy="653372"/>
          </a:xfrm>
          <a:prstGeom prst="ellipse">
            <a:avLst/>
          </a:prstGeom>
          <a:noFill/>
          <a:ln>
            <a:solidFill>
              <a:srgbClr val="CC3300"/>
            </a:solidFill>
          </a:ln>
        </p:spPr>
        <p:style>
          <a:lnRef idx="2">
            <a:schemeClr val="accent5"/>
          </a:lnRef>
          <a:fillRef idx="1">
            <a:schemeClr val="lt1"/>
          </a:fillRef>
          <a:effectRef idx="0">
            <a:schemeClr val="accent5"/>
          </a:effectRef>
          <a:fontRef idx="minor">
            <a:schemeClr val="dk1"/>
          </a:fontRef>
        </p:style>
        <p:txBody>
          <a:bodyPr rtlCol="0" anchor="ctr"/>
          <a:lstStyle/>
          <a:p>
            <a:pPr algn="ctr" fontAlgn="auto">
              <a:spcBef>
                <a:spcPts val="0"/>
              </a:spcBef>
              <a:spcAft>
                <a:spcPts val="0"/>
              </a:spcAft>
            </a:pPr>
            <a:endParaRPr lang="en-US">
              <a:solidFill>
                <a:srgbClr val="000000"/>
              </a:solidFill>
            </a:endParaRPr>
          </a:p>
        </p:txBody>
      </p:sp>
      <p:sp>
        <p:nvSpPr>
          <p:cNvPr id="9" name="Oval 8"/>
          <p:cNvSpPr/>
          <p:nvPr/>
        </p:nvSpPr>
        <p:spPr>
          <a:xfrm>
            <a:off x="4800600" y="1981200"/>
            <a:ext cx="1219200" cy="653372"/>
          </a:xfrm>
          <a:prstGeom prst="ellipse">
            <a:avLst/>
          </a:prstGeom>
          <a:noFill/>
          <a:ln>
            <a:solidFill>
              <a:srgbClr val="CC3300"/>
            </a:solidFill>
          </a:ln>
        </p:spPr>
        <p:style>
          <a:lnRef idx="2">
            <a:schemeClr val="accent5"/>
          </a:lnRef>
          <a:fillRef idx="1">
            <a:schemeClr val="lt1"/>
          </a:fillRef>
          <a:effectRef idx="0">
            <a:schemeClr val="accent5"/>
          </a:effectRef>
          <a:fontRef idx="minor">
            <a:schemeClr val="dk1"/>
          </a:fontRef>
        </p:style>
        <p:txBody>
          <a:bodyPr rtlCol="0" anchor="ctr"/>
          <a:lstStyle/>
          <a:p>
            <a:pPr algn="ctr" fontAlgn="auto">
              <a:spcBef>
                <a:spcPts val="0"/>
              </a:spcBef>
              <a:spcAft>
                <a:spcPts val="0"/>
              </a:spcAft>
            </a:pPr>
            <a:endParaRPr lang="en-US">
              <a:solidFill>
                <a:srgbClr val="000000"/>
              </a:solidFill>
            </a:endParaRPr>
          </a:p>
        </p:txBody>
      </p:sp>
      <p:sp>
        <p:nvSpPr>
          <p:cNvPr id="10" name="TextBox 9"/>
          <p:cNvSpPr txBox="1"/>
          <p:nvPr/>
        </p:nvSpPr>
        <p:spPr>
          <a:xfrm>
            <a:off x="2057400" y="3048000"/>
            <a:ext cx="6629400" cy="584775"/>
          </a:xfrm>
          <a:prstGeom prst="rect">
            <a:avLst/>
          </a:prstGeom>
          <a:noFill/>
        </p:spPr>
        <p:txBody>
          <a:bodyPr wrap="square" rtlCol="0">
            <a:spAutoFit/>
          </a:bodyPr>
          <a:lstStyle/>
          <a:p>
            <a:pPr fontAlgn="auto">
              <a:spcBef>
                <a:spcPts val="0"/>
              </a:spcBef>
              <a:spcAft>
                <a:spcPts val="0"/>
              </a:spcAft>
            </a:pPr>
            <a:r>
              <a:rPr lang="en-US" sz="3200" dirty="0" smtClean="0">
                <a:solidFill>
                  <a:srgbClr val="CC3300"/>
                </a:solidFill>
                <a:latin typeface="Garamond"/>
                <a:ea typeface="+mn-ea"/>
              </a:rPr>
              <a:t>scrub something until it is clean</a:t>
            </a:r>
            <a:endParaRPr lang="en-US" sz="3200" dirty="0">
              <a:solidFill>
                <a:srgbClr val="CC3300"/>
              </a:solidFill>
              <a:latin typeface="Garamond"/>
              <a:ea typeface="+mn-ea"/>
            </a:endParaRPr>
          </a:p>
        </p:txBody>
      </p:sp>
      <p:sp>
        <p:nvSpPr>
          <p:cNvPr id="12" name="TextBox 11"/>
          <p:cNvSpPr txBox="1"/>
          <p:nvPr/>
        </p:nvSpPr>
        <p:spPr>
          <a:xfrm>
            <a:off x="1143000" y="381000"/>
            <a:ext cx="7162800" cy="830997"/>
          </a:xfrm>
          <a:prstGeom prst="rect">
            <a:avLst/>
          </a:prstGeom>
          <a:noFill/>
        </p:spPr>
        <p:txBody>
          <a:bodyPr wrap="square" rtlCol="0">
            <a:spAutoFit/>
          </a:bodyPr>
          <a:lstStyle/>
          <a:p>
            <a:pPr algn="ctr"/>
            <a:r>
              <a:rPr lang="en-US" sz="4800" b="1" dirty="0" smtClean="0">
                <a:latin typeface="Palatino Linotype" pitchFamily="18" charset="0"/>
              </a:rPr>
              <a:t>Mystery Word: </a:t>
            </a:r>
            <a:r>
              <a:rPr lang="en-US" sz="4800" b="1" i="1" dirty="0" smtClean="0">
                <a:latin typeface="Palatino Linotype" pitchFamily="18" charset="0"/>
              </a:rPr>
              <a:t>Scour</a:t>
            </a:r>
            <a:endParaRPr lang="en-US" sz="4800" b="1" i="1" dirty="0">
              <a:latin typeface="Palatino Linotype" pitchFamily="18" charset="0"/>
            </a:endParaRPr>
          </a:p>
        </p:txBody>
      </p:sp>
      <p:pic>
        <p:nvPicPr>
          <p:cNvPr id="1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95800" y="3733800"/>
            <a:ext cx="3886200" cy="28394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3400" y="4724400"/>
            <a:ext cx="392163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376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676400"/>
            <a:ext cx="8001000" cy="3416320"/>
          </a:xfrm>
          <a:prstGeom prst="rect">
            <a:avLst/>
          </a:prstGeom>
        </p:spPr>
        <p:txBody>
          <a:bodyPr wrap="square">
            <a:spAutoFit/>
          </a:bodyPr>
          <a:lstStyle/>
          <a:p>
            <a:pPr fontAlgn="auto">
              <a:spcBef>
                <a:spcPts val="0"/>
              </a:spcBef>
              <a:spcAft>
                <a:spcPts val="0"/>
              </a:spcAft>
            </a:pPr>
            <a:r>
              <a:rPr lang="en-US" sz="3600" dirty="0" smtClean="0">
                <a:solidFill>
                  <a:srgbClr val="000000"/>
                </a:solidFill>
                <a:latin typeface="Garamond"/>
                <a:ea typeface="+mn-ea"/>
              </a:rPr>
              <a:t>3. Cinderella </a:t>
            </a:r>
            <a:r>
              <a:rPr lang="en-US" sz="3600" dirty="0">
                <a:solidFill>
                  <a:srgbClr val="000000"/>
                </a:solidFill>
                <a:latin typeface="Garamond"/>
                <a:ea typeface="+mn-ea"/>
              </a:rPr>
              <a:t>must sleep on a very thin mattress</a:t>
            </a:r>
            <a:r>
              <a:rPr lang="en-US" sz="3600" dirty="0" smtClean="0">
                <a:solidFill>
                  <a:srgbClr val="000000"/>
                </a:solidFill>
                <a:latin typeface="Garamond"/>
                <a:ea typeface="+mn-ea"/>
              </a:rPr>
              <a:t>.</a:t>
            </a:r>
          </a:p>
          <a:p>
            <a:pPr fontAlgn="auto">
              <a:spcBef>
                <a:spcPts val="0"/>
              </a:spcBef>
              <a:spcAft>
                <a:spcPts val="0"/>
              </a:spcAft>
            </a:pPr>
            <a:endParaRPr lang="en-US" sz="3600" dirty="0">
              <a:solidFill>
                <a:srgbClr val="000000"/>
              </a:solidFill>
              <a:latin typeface="Garamond"/>
              <a:ea typeface="+mn-ea"/>
            </a:endParaRPr>
          </a:p>
          <a:p>
            <a:pPr fontAlgn="auto">
              <a:spcBef>
                <a:spcPts val="0"/>
              </a:spcBef>
              <a:spcAft>
                <a:spcPts val="0"/>
              </a:spcAft>
            </a:pPr>
            <a:r>
              <a:rPr lang="en-US" sz="3600" b="1" i="1" dirty="0" smtClean="0">
                <a:solidFill>
                  <a:srgbClr val="000000"/>
                </a:solidFill>
                <a:latin typeface="Garamond"/>
                <a:ea typeface="+mn-ea"/>
              </a:rPr>
              <a:t>mattress -</a:t>
            </a:r>
            <a:endParaRPr lang="en-US" sz="3600" b="1" i="1" dirty="0">
              <a:solidFill>
                <a:srgbClr val="000000"/>
              </a:solidFill>
              <a:latin typeface="Garamond"/>
              <a:ea typeface="+mn-ea"/>
            </a:endParaRPr>
          </a:p>
          <a:p>
            <a:pPr fontAlgn="auto">
              <a:spcBef>
                <a:spcPts val="0"/>
              </a:spcBef>
              <a:spcAft>
                <a:spcPts val="0"/>
              </a:spcAft>
            </a:pPr>
            <a:endParaRPr lang="en-US" sz="3600" dirty="0">
              <a:solidFill>
                <a:srgbClr val="000000"/>
              </a:solidFill>
              <a:latin typeface="Garamond"/>
              <a:ea typeface="+mn-ea"/>
            </a:endParaRPr>
          </a:p>
          <a:p>
            <a:pPr fontAlgn="auto">
              <a:spcBef>
                <a:spcPts val="0"/>
              </a:spcBef>
              <a:spcAft>
                <a:spcPts val="0"/>
              </a:spcAft>
            </a:pPr>
            <a:endParaRPr lang="en-US" sz="3600" dirty="0">
              <a:solidFill>
                <a:srgbClr val="000000"/>
              </a:solidFill>
              <a:latin typeface="Garamond"/>
              <a:ea typeface="+mn-ea"/>
            </a:endParaRPr>
          </a:p>
        </p:txBody>
      </p:sp>
      <p:cxnSp>
        <p:nvCxnSpPr>
          <p:cNvPr id="10" name="Straight Connector 9"/>
          <p:cNvCxnSpPr/>
          <p:nvPr/>
        </p:nvCxnSpPr>
        <p:spPr>
          <a:xfrm>
            <a:off x="609600" y="2819400"/>
            <a:ext cx="1600200" cy="0"/>
          </a:xfrm>
          <a:prstGeom prst="line">
            <a:avLst/>
          </a:prstGeom>
          <a:ln w="57150"/>
        </p:spPr>
        <p:style>
          <a:lnRef idx="2">
            <a:schemeClr val="dk1"/>
          </a:lnRef>
          <a:fillRef idx="0">
            <a:schemeClr val="dk1"/>
          </a:fillRef>
          <a:effectRef idx="1">
            <a:schemeClr val="dk1"/>
          </a:effectRef>
          <a:fontRef idx="minor">
            <a:schemeClr val="tx1"/>
          </a:fontRef>
        </p:style>
      </p:cxnSp>
      <p:sp>
        <p:nvSpPr>
          <p:cNvPr id="11" name="Oval 10"/>
          <p:cNvSpPr/>
          <p:nvPr/>
        </p:nvSpPr>
        <p:spPr>
          <a:xfrm>
            <a:off x="3962400" y="1676400"/>
            <a:ext cx="1600200" cy="729572"/>
          </a:xfrm>
          <a:prstGeom prst="ellipse">
            <a:avLst/>
          </a:prstGeom>
          <a:noFill/>
          <a:ln>
            <a:solidFill>
              <a:srgbClr val="CC3300"/>
            </a:solidFill>
          </a:ln>
        </p:spPr>
        <p:style>
          <a:lnRef idx="2">
            <a:schemeClr val="accent5"/>
          </a:lnRef>
          <a:fillRef idx="1">
            <a:schemeClr val="lt1"/>
          </a:fillRef>
          <a:effectRef idx="0">
            <a:schemeClr val="accent5"/>
          </a:effectRef>
          <a:fontRef idx="minor">
            <a:schemeClr val="dk1"/>
          </a:fontRef>
        </p:style>
        <p:txBody>
          <a:bodyPr rtlCol="0" anchor="ctr"/>
          <a:lstStyle/>
          <a:p>
            <a:pPr algn="ctr" fontAlgn="auto">
              <a:spcBef>
                <a:spcPts val="0"/>
              </a:spcBef>
              <a:spcAft>
                <a:spcPts val="0"/>
              </a:spcAft>
            </a:pPr>
            <a:endParaRPr lang="en-US">
              <a:solidFill>
                <a:srgbClr val="000000"/>
              </a:solidFill>
            </a:endParaRPr>
          </a:p>
        </p:txBody>
      </p:sp>
      <p:sp>
        <p:nvSpPr>
          <p:cNvPr id="14" name="TextBox 13"/>
          <p:cNvSpPr txBox="1"/>
          <p:nvPr/>
        </p:nvSpPr>
        <p:spPr>
          <a:xfrm>
            <a:off x="2743200" y="3352800"/>
            <a:ext cx="5715000" cy="584775"/>
          </a:xfrm>
          <a:prstGeom prst="rect">
            <a:avLst/>
          </a:prstGeom>
          <a:noFill/>
        </p:spPr>
        <p:txBody>
          <a:bodyPr wrap="square" rtlCol="0">
            <a:spAutoFit/>
          </a:bodyPr>
          <a:lstStyle/>
          <a:p>
            <a:pPr fontAlgn="auto">
              <a:spcBef>
                <a:spcPts val="0"/>
              </a:spcBef>
              <a:spcAft>
                <a:spcPts val="0"/>
              </a:spcAft>
            </a:pPr>
            <a:r>
              <a:rPr lang="en-US" sz="3200" b="1" dirty="0" smtClean="0">
                <a:solidFill>
                  <a:srgbClr val="CC3300"/>
                </a:solidFill>
                <a:latin typeface="Garamond"/>
                <a:ea typeface="+mn-ea"/>
              </a:rPr>
              <a:t>something you can sleep on</a:t>
            </a:r>
            <a:endParaRPr lang="en-US" sz="3200" b="1" dirty="0">
              <a:solidFill>
                <a:srgbClr val="CC3300"/>
              </a:solidFill>
              <a:latin typeface="Garamond"/>
              <a:ea typeface="+mn-ea"/>
            </a:endParaRPr>
          </a:p>
        </p:txBody>
      </p:sp>
      <p:pic>
        <p:nvPicPr>
          <p:cNvPr id="6"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6650" t="10679"/>
          <a:stretch/>
        </p:blipFill>
        <p:spPr bwMode="auto">
          <a:xfrm>
            <a:off x="2286000" y="4114800"/>
            <a:ext cx="4343400" cy="23697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143000" y="381000"/>
            <a:ext cx="7162800" cy="830997"/>
          </a:xfrm>
          <a:prstGeom prst="rect">
            <a:avLst/>
          </a:prstGeom>
          <a:noFill/>
        </p:spPr>
        <p:txBody>
          <a:bodyPr wrap="square" rtlCol="0">
            <a:spAutoFit/>
          </a:bodyPr>
          <a:lstStyle/>
          <a:p>
            <a:pPr algn="ctr"/>
            <a:r>
              <a:rPr lang="en-US" sz="4800" b="1" dirty="0" smtClean="0">
                <a:latin typeface="Palatino Linotype" pitchFamily="18" charset="0"/>
              </a:rPr>
              <a:t>Mystery Word: </a:t>
            </a:r>
            <a:r>
              <a:rPr lang="en-US" sz="4800" b="1" i="1" dirty="0" smtClean="0">
                <a:latin typeface="Palatino Linotype" pitchFamily="18" charset="0"/>
              </a:rPr>
              <a:t>Mattress</a:t>
            </a:r>
            <a:endParaRPr lang="en-US" sz="4800" b="1" i="1" dirty="0">
              <a:latin typeface="Palatino Linotype" pitchFamily="18" charset="0"/>
            </a:endParaRPr>
          </a:p>
        </p:txBody>
      </p:sp>
    </p:spTree>
    <p:extLst>
      <p:ext uri="{BB962C8B-B14F-4D97-AF65-F5344CB8AC3E}">
        <p14:creationId xmlns:p14="http://schemas.microsoft.com/office/powerpoint/2010/main" xmlns="" val="69495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604</TotalTime>
  <Words>708</Words>
  <Application>Microsoft Office PowerPoint</Application>
  <PresentationFormat>On-screen Show (4:3)</PresentationFormat>
  <Paragraphs>117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Haynes</dc:creator>
  <cp:lastModifiedBy>Lydia Breiseth</cp:lastModifiedBy>
  <cp:revision>56</cp:revision>
  <dcterms:created xsi:type="dcterms:W3CDTF">2012-04-17T20:34:25Z</dcterms:created>
  <dcterms:modified xsi:type="dcterms:W3CDTF">2013-07-03T21:51:34Z</dcterms:modified>
</cp:coreProperties>
</file>