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84" r:id="rId2"/>
    <p:sldId id="277" r:id="rId3"/>
    <p:sldId id="278" r:id="rId4"/>
    <p:sldId id="279" r:id="rId5"/>
    <p:sldId id="285" r:id="rId6"/>
    <p:sldId id="280" r:id="rId7"/>
    <p:sldId id="281" r:id="rId8"/>
    <p:sldId id="28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ne August" initials="DA" lastIdx="12" clrIdx="0"/>
  <p:cmAuthor id="1" name="Erin Haynes" initials="EH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170" autoAdjust="0"/>
  </p:normalViewPr>
  <p:slideViewPr>
    <p:cSldViewPr>
      <p:cViewPr varScale="1">
        <p:scale>
          <a:sx n="77" d="100"/>
          <a:sy n="77" d="100"/>
        </p:scale>
        <p:origin x="-9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363572A-EDB0-4FC3-89B8-067D480972D0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4683CC2-DAFB-4634-B72D-35EA0E49F3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4764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Activity 3A: Idiomatic Expressions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Hand out the Day 3 Student Charts. Tell students to turn to Activity 3A.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] 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An idiomatic expression is a phrase where the words put together have a meaning that is different from the definitions of the individual words.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The literal meaning is what the words mean when put together; the actual meaning of the phrase is often different. It can get confusing!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3CC2-DAFB-4634-B72D-35EA0E49F3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Let’s think about the expression ‘take a wife.’ In the book, it says that Cinderella’s father took another wife when her mother died.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Take means to grab or carry something away. Wife means a woman who is married.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So who thinks that ‘take a wife’ means to grab or carry someone away who is married?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Count any raised hands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]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>
              <a:buFont typeface="Webdings"/>
              <a:buChar char="^"/>
            </a:pP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>
              <a:buFont typeface="Webdings"/>
              <a:buNone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What does ‘take a wife’ really mean?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kern="1200" dirty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51A0718-47DF-46E3-94FB-E2142EC3994B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‘Take a wife’ means to get married to a woman. This man just took a wife. He got married to her.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Write the real or actual definition of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to take a wife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in your student chart. </a:t>
            </a:r>
            <a:endParaRPr lang="en-US" sz="1200" kern="1200" dirty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AECE711-FF64-4FD1-873D-F991AA91619A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Now let’s think about the expression ‘rule with an iron fist.’ In the book it says that Cinderella’s stepmother ruled her father with an iron fist.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Rule means to govern or control something, like a king.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b="0" dirty="0" smtClean="0">
              <a:ea typeface="ＭＳ Ｐゴシック" pitchFamily="34" charset="-128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9DBC5E-ECA8-4C51-9B05-062D4BA2DD6A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Iron is a hard metal. A fist is a hand with the fingers bent in. 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Who thinks that ‘rule with an iron fist’ means to govern or control someone with a fist made out of hard metal?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Count any raised hands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]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Does anyone know what it really means? </a:t>
            </a:r>
            <a:endParaRPr lang="en-US" sz="1200" kern="1200" dirty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9DBC5E-ECA8-4C51-9B05-062D4BA2DD6A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ja-JP" altLang="en-US" smtClean="0">
                <a:ea typeface="ＭＳ Ｐゴシック" pitchFamily="34" charset="-128"/>
              </a:rPr>
              <a:t>‘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‘Rule with an iron fist’ means to be very strict. This teacher rules with an iron fist. She is very strict.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  <a:sym typeface="Web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Have you ever met anyone who rules with an iron fist? Talk about how that person acted.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Write the real or actual definition of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rule with an iron fist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in your student chart. </a:t>
            </a:r>
            <a:endParaRPr lang="en-US" sz="1200" kern="1200" dirty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B8A04A8-D65D-4F24-B2FD-8B977BB40EAF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Now let’s think about the expression ‘with all her heart.’ In the book it says that Cinderella wanted to go to the ball with all her heart.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A heart is the organ in the body that pumps blood. Put your hands over your heart.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</a:p>
          <a:p>
            <a:pPr fontAlgn="base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 </a:t>
            </a:r>
          </a:p>
          <a:p>
            <a:pPr fontAlgn="base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Model putting your hand over your heart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.]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Who thinks that ‘with all her heart’ means with the organ in her body that pumps blood?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Count any raised hands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]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Does anyone know what it really means?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kern="1200" dirty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9FCB83-E3EF-43E1-98C4-5EE548929063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‘Heart’ is often used in expressions to mean a strong feeling. ‘With all her heart’ means with a very strong feeling.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In the picture, the dog wants to go home with someone with all its heart. It wants a new home very much.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  <a:sym typeface="Web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Say something that you have wanted with all of your heart.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Write the real or actual meaning of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with all her heart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in your student chart.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  <a:sym typeface="Web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Partner Talk</a:t>
            </a:r>
          </a:p>
          <a:p>
            <a:pPr fontAlgn="base"/>
            <a:endParaRPr lang="en-US" sz="1200" b="1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fontAlgn="base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rPr>
              <a:t>Can you think of other idioms that are not in the book?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ＭＳ Ｐゴシック" charset="0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b="1" dirty="0" smtClean="0">
              <a:ea typeface="ＭＳ Ｐゴシック" pitchFamily="34" charset="-128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1D7214-9535-4315-B81D-324674659599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7"/>
          <p:cNvCxnSpPr/>
          <p:nvPr/>
        </p:nvCxnSpPr>
        <p:spPr>
          <a:xfrm>
            <a:off x="0" y="2925763"/>
            <a:ext cx="9144000" cy="15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2514600" y="2362200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/>
            </a:lvl1pPr>
          </a:lstStyle>
          <a:p>
            <a:fld id="{B33D35BF-C55F-432A-84BC-A8B93F6FCFAB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114475-E360-4D05-BFE9-02422C47B6E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AE66B9-19E5-4C87-A8B5-18D7345CE520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4154EF-6E19-4E38-9DBF-1BFA3DE81A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rot="5400000">
            <a:off x="4267201" y="3429000"/>
            <a:ext cx="6858000" cy="317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6"/>
          <p:cNvSpPr/>
          <p:nvPr/>
        </p:nvSpPr>
        <p:spPr bwMode="hidden">
          <a:xfrm>
            <a:off x="0" y="0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DA470D-BC6E-4FF3-811A-41602515CA90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19628-7B4C-46AE-9B06-B7379A23EE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E0E7B2BD-52FC-46D9-91E6-D126EA8DEC22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3EB2D-C6B8-4F9A-8727-9652B06ABB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0" y="3922713"/>
            <a:ext cx="9144000" cy="2935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3921125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514600" y="3368675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bIns="0" anchor="b"/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/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79363C-2387-439A-8C78-34E45E951336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8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3BD9C6-FFBC-4514-A8E3-3AAD5FC2F7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CBB17B1F-D913-4BF2-AB6D-565BC8079AF7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3860CE-C770-41E9-8D2B-9CA4E01A3C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FB1075AC-9BBD-4566-92AB-AA26CACA2C79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AA777D-EEE4-4335-9C5A-F4EE6DB242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ED4730-07A7-41FA-816C-447324FF1E3C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C6F39F-5A97-4015-AA88-9C65D55B08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D18E37-42A8-4B95-9556-BB9414B8DA22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56858A-4739-479E-A937-A8961A53C93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t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AF6F68B3-1F6E-45BA-9B93-B6131987079E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FE6CC-C001-43AB-997C-2E122D8072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anchor="ctr" anchorCtr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tIns="0" bIns="0" anchor="ctr" anchorCtr="0"/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A58B287-E324-44A1-BDDE-8B89030A9120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0430D-A6FD-41F3-A47B-C87DE48021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6675"/>
            <a:ext cx="9144000" cy="552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0"/>
            <a:ext cx="8229600" cy="4117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050"/>
            <a:ext cx="31813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fld id="{29133510-6F2B-44EF-A511-1ED526DF9E46}" type="datetimeFigureOut">
              <a:rPr lang="en-US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0" cap="all" spc="300" baseline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200" b="1">
                <a:latin typeface="Garamond" pitchFamily="18" charset="0"/>
              </a:defRPr>
            </a:lvl1pPr>
          </a:lstStyle>
          <a:p>
            <a:fld id="{BB4AF06B-50BA-43FB-A13F-2691FAEC207B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913"/>
            <a:ext cx="9144000" cy="158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4" r:id="rId2"/>
    <p:sldLayoutId id="2147483712" r:id="rId3"/>
    <p:sldLayoutId id="2147483705" r:id="rId4"/>
    <p:sldLayoutId id="2147483706" r:id="rId5"/>
    <p:sldLayoutId id="2147483707" r:id="rId6"/>
    <p:sldLayoutId id="2147483713" r:id="rId7"/>
    <p:sldLayoutId id="2147483708" r:id="rId8"/>
    <p:sldLayoutId id="2147483709" r:id="rId9"/>
    <p:sldLayoutId id="2147483710" r:id="rId10"/>
    <p:sldLayoutId id="2147483714" r:id="rId11"/>
  </p:sldLayoutIdLst>
  <p:txStyles>
    <p:titleStyle>
      <a:lvl1pPr algn="ctr" rtl="0" eaLnBrk="0" fontAlgn="base" hangingPunct="0">
        <a:spcBef>
          <a:spcPts val="400"/>
        </a:spcBef>
        <a:spcAft>
          <a:spcPct val="0"/>
        </a:spcAft>
        <a:defRPr b="1" kern="1200" cap="all">
          <a:solidFill>
            <a:srgbClr val="FFFFFF"/>
          </a:solidFill>
          <a:latin typeface="+mj-lt"/>
          <a:ea typeface="ＭＳ Ｐゴシック" charset="0"/>
          <a:cs typeface="Tunga" pitchFamily="2"/>
        </a:defRPr>
      </a:lvl1pPr>
      <a:lvl2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FFFFFF"/>
          </a:solidFill>
          <a:latin typeface="Garamond" charset="0"/>
          <a:ea typeface="ＭＳ Ｐゴシック" charset="0"/>
          <a:cs typeface="Tunga" charset="0"/>
        </a:defRPr>
      </a:lvl2pPr>
      <a:lvl3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FFFFFF"/>
          </a:solidFill>
          <a:latin typeface="Garamond" charset="0"/>
          <a:ea typeface="ＭＳ Ｐゴシック" charset="0"/>
          <a:cs typeface="Tunga" charset="0"/>
        </a:defRPr>
      </a:lvl3pPr>
      <a:lvl4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FFFFFF"/>
          </a:solidFill>
          <a:latin typeface="Garamond" charset="0"/>
          <a:ea typeface="ＭＳ Ｐゴシック" charset="0"/>
          <a:cs typeface="Tunga" charset="0"/>
        </a:defRPr>
      </a:lvl4pPr>
      <a:lvl5pPr algn="ctr" rtl="0" eaLnBrk="0" fontAlgn="base" hangingPunct="0">
        <a:spcBef>
          <a:spcPts val="400"/>
        </a:spcBef>
        <a:spcAft>
          <a:spcPct val="0"/>
        </a:spcAft>
        <a:defRPr b="1">
          <a:solidFill>
            <a:srgbClr val="FFFFFF"/>
          </a:solidFill>
          <a:latin typeface="Garamond" charset="0"/>
          <a:ea typeface="ＭＳ Ｐゴシック" charset="0"/>
          <a:cs typeface="Tunga" charset="0"/>
        </a:defRPr>
      </a:lvl5pPr>
      <a:lvl6pPr marL="457200" algn="ctr" rtl="0" fontAlgn="base">
        <a:spcBef>
          <a:spcPts val="400"/>
        </a:spcBef>
        <a:spcAft>
          <a:spcPct val="0"/>
        </a:spcAft>
        <a:defRPr b="1">
          <a:solidFill>
            <a:srgbClr val="FFFFFF"/>
          </a:solidFill>
          <a:latin typeface="Garamond" charset="0"/>
          <a:ea typeface="ＭＳ Ｐゴシック" charset="0"/>
          <a:cs typeface="Tunga" charset="0"/>
        </a:defRPr>
      </a:lvl6pPr>
      <a:lvl7pPr marL="914400" algn="ctr" rtl="0" fontAlgn="base">
        <a:spcBef>
          <a:spcPts val="400"/>
        </a:spcBef>
        <a:spcAft>
          <a:spcPct val="0"/>
        </a:spcAft>
        <a:defRPr b="1">
          <a:solidFill>
            <a:srgbClr val="FFFFFF"/>
          </a:solidFill>
          <a:latin typeface="Garamond" charset="0"/>
          <a:ea typeface="ＭＳ Ｐゴシック" charset="0"/>
          <a:cs typeface="Tunga" charset="0"/>
        </a:defRPr>
      </a:lvl7pPr>
      <a:lvl8pPr marL="1371600" algn="ctr" rtl="0" fontAlgn="base">
        <a:spcBef>
          <a:spcPts val="400"/>
        </a:spcBef>
        <a:spcAft>
          <a:spcPct val="0"/>
        </a:spcAft>
        <a:defRPr b="1">
          <a:solidFill>
            <a:srgbClr val="FFFFFF"/>
          </a:solidFill>
          <a:latin typeface="Garamond" charset="0"/>
          <a:ea typeface="ＭＳ Ｐゴシック" charset="0"/>
          <a:cs typeface="Tunga" charset="0"/>
        </a:defRPr>
      </a:lvl8pPr>
      <a:lvl9pPr marL="1828800" algn="ctr" rtl="0" fontAlgn="base">
        <a:spcBef>
          <a:spcPts val="400"/>
        </a:spcBef>
        <a:spcAft>
          <a:spcPct val="0"/>
        </a:spcAft>
        <a:defRPr b="1">
          <a:solidFill>
            <a:srgbClr val="FFFFFF"/>
          </a:solidFill>
          <a:latin typeface="Garamond" charset="0"/>
          <a:ea typeface="ＭＳ Ｐゴシック" charset="0"/>
          <a:cs typeface="Tunga" charset="0"/>
        </a:defRPr>
      </a:lvl9pPr>
    </p:titleStyle>
    <p:bodyStyle>
      <a:lvl1pPr marL="342900" indent="-342900" algn="ctr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defRPr sz="2000" kern="1200" spc="30">
          <a:solidFill>
            <a:schemeClr val="tx1"/>
          </a:solidFill>
          <a:latin typeface="+mn-lt"/>
          <a:ea typeface="ＭＳ Ｐゴシック" charset="0"/>
          <a:cs typeface="Tahoma" pitchFamily="34" charset="0"/>
        </a:defRPr>
      </a:lvl1pPr>
      <a:lvl2pPr marL="742950" indent="-285750"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kern="1200">
          <a:solidFill>
            <a:schemeClr val="tx2"/>
          </a:solidFill>
          <a:latin typeface="+mn-lt"/>
          <a:ea typeface="Tahoma" charset="0"/>
          <a:cs typeface="Tahoma" pitchFamily="34" charset="0"/>
        </a:defRPr>
      </a:lvl2pPr>
      <a:lvl3pPr marL="1143000" indent="-228600"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sz="1600" kern="1200">
          <a:solidFill>
            <a:schemeClr val="tx1"/>
          </a:solidFill>
          <a:latin typeface="+mn-lt"/>
          <a:ea typeface="Tahoma" charset="0"/>
          <a:cs typeface="Tahoma" pitchFamily="34" charset="0"/>
        </a:defRPr>
      </a:lvl3pPr>
      <a:lvl4pPr marL="1600200" indent="-228600"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2"/>
          </a:solidFill>
          <a:latin typeface="+mn-lt"/>
          <a:ea typeface="Tahoma" charset="0"/>
          <a:cs typeface="Tahoma" pitchFamily="34" charset="0"/>
        </a:defRPr>
      </a:lvl4pPr>
      <a:lvl5pPr marL="2057400" indent="-228600" algn="ctr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1"/>
          </a:solidFill>
          <a:latin typeface="+mn-lt"/>
          <a:ea typeface="Tahoma" charset="0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2286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Palatino Linotype" pitchFamily="18" charset="0"/>
              </a:rPr>
              <a:t>Idiomatic Expression (Idioms)</a:t>
            </a:r>
            <a:endParaRPr lang="en-US" sz="4400" b="1" dirty="0">
              <a:latin typeface="Palatino Linotype" pitchFamily="18" charset="0"/>
            </a:endParaRPr>
          </a:p>
        </p:txBody>
      </p:sp>
      <p:pic>
        <p:nvPicPr>
          <p:cNvPr id="1034" name="Picture 10" descr="C:\Users\LBREIS~1\AppData\Local\Temp\874555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399" y="1371600"/>
            <a:ext cx="4143769" cy="3200400"/>
          </a:xfrm>
          <a:prstGeom prst="rect">
            <a:avLst/>
          </a:prstGeom>
          <a:noFill/>
        </p:spPr>
      </p:pic>
      <p:pic>
        <p:nvPicPr>
          <p:cNvPr id="1035" name="Picture 11" descr="C:\Users\LBREIS~1\AppData\Local\Temp\146718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438400"/>
            <a:ext cx="2636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533400" y="533400"/>
            <a:ext cx="800100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u="sng" dirty="0">
                <a:latin typeface="Garamond" pitchFamily="18" charset="0"/>
              </a:rPr>
              <a:t>take a wife</a:t>
            </a:r>
          </a:p>
          <a:p>
            <a:pPr algn="ctr"/>
            <a:r>
              <a:rPr lang="en-US" sz="3200" b="1" i="1" dirty="0">
                <a:latin typeface="Garamond" pitchFamily="18" charset="0"/>
              </a:rPr>
              <a:t>Cinderella</a:t>
            </a:r>
            <a:r>
              <a:rPr lang="ja-JP" altLang="en-US" sz="3200" b="1" i="1" dirty="0">
                <a:latin typeface="Garamond" pitchFamily="18" charset="0"/>
              </a:rPr>
              <a:t>’</a:t>
            </a:r>
            <a:r>
              <a:rPr lang="en-US" altLang="ja-JP" sz="3200" b="1" i="1" dirty="0">
                <a:latin typeface="Garamond" pitchFamily="18" charset="0"/>
              </a:rPr>
              <a:t>s father took another wife</a:t>
            </a:r>
            <a:endParaRPr lang="en-US" sz="3200" b="1" i="1" dirty="0">
              <a:latin typeface="Garamond" pitchFamily="18" charset="0"/>
            </a:endParaRPr>
          </a:p>
        </p:txBody>
      </p:sp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533400" y="2873375"/>
            <a:ext cx="7391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i="1" dirty="0">
                <a:latin typeface="Garamond" pitchFamily="18" charset="0"/>
              </a:rPr>
              <a:t>take = to grab or carry away</a:t>
            </a:r>
          </a:p>
          <a:p>
            <a:endParaRPr lang="en-US" sz="3600" i="1" dirty="0">
              <a:latin typeface="Garamond" pitchFamily="18" charset="0"/>
            </a:endParaRPr>
          </a:p>
          <a:p>
            <a:endParaRPr lang="en-US" sz="3600" i="1" dirty="0">
              <a:latin typeface="Garamond" pitchFamily="18" charset="0"/>
            </a:endParaRPr>
          </a:p>
          <a:p>
            <a:r>
              <a:rPr lang="en-US" sz="3600" i="1" dirty="0">
                <a:latin typeface="Garamond" pitchFamily="18" charset="0"/>
              </a:rPr>
              <a:t>wife = a woman who is married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632075"/>
            <a:ext cx="1376363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4" cstate="print"/>
          <a:srcRect t="16843" b="18465"/>
          <a:stretch>
            <a:fillRect/>
          </a:stretch>
        </p:blipFill>
        <p:spPr bwMode="auto">
          <a:xfrm>
            <a:off x="5743575" y="4702175"/>
            <a:ext cx="3095625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510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14400" y="533400"/>
            <a:ext cx="7620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i="1">
                <a:solidFill>
                  <a:srgbClr val="000000"/>
                </a:solidFill>
                <a:latin typeface="Garamond" pitchFamily="18" charset="0"/>
              </a:rPr>
              <a:t>take a wife = get married to a woman</a:t>
            </a:r>
          </a:p>
        </p:txBody>
      </p:sp>
      <p:pic>
        <p:nvPicPr>
          <p:cNvPr id="16386" name="Picture 2" descr="C:\Users\THEHAY~1\AppData\Local\Temp\stk307178rk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04963"/>
            <a:ext cx="6042025" cy="395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302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152400" y="152400"/>
            <a:ext cx="8763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u="sng" dirty="0">
                <a:latin typeface="Garamond" pitchFamily="18" charset="0"/>
              </a:rPr>
              <a:t>rule with an iron fist</a:t>
            </a:r>
          </a:p>
          <a:p>
            <a:pPr algn="ctr"/>
            <a:r>
              <a:rPr lang="en-US" sz="3200" b="1" i="1" dirty="0">
                <a:latin typeface="Garamond" pitchFamily="18" charset="0"/>
              </a:rPr>
              <a:t>Cinderella</a:t>
            </a:r>
            <a:r>
              <a:rPr lang="ja-JP" altLang="en-US" sz="3200" b="1" i="1" dirty="0">
                <a:latin typeface="Garamond" pitchFamily="18" charset="0"/>
              </a:rPr>
              <a:t>’</a:t>
            </a:r>
            <a:r>
              <a:rPr lang="en-US" altLang="ja-JP" sz="3200" b="1" i="1" dirty="0">
                <a:latin typeface="Garamond" pitchFamily="18" charset="0"/>
              </a:rPr>
              <a:t>s stepmother ruled her father with an iron fist</a:t>
            </a:r>
            <a:endParaRPr lang="en-US" sz="2800" b="1" i="1" dirty="0">
              <a:latin typeface="Garamond" pitchFamily="18" charset="0"/>
            </a:endParaRPr>
          </a:p>
        </p:txBody>
      </p:sp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762000" y="2125663"/>
            <a:ext cx="7391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i="1" dirty="0">
                <a:latin typeface="Garamond" pitchFamily="18" charset="0"/>
              </a:rPr>
              <a:t>rule = govern or control</a:t>
            </a:r>
          </a:p>
          <a:p>
            <a:endParaRPr lang="en-US" sz="3600" i="1" dirty="0">
              <a:latin typeface="Garamond" pitchFamily="18" charset="0"/>
            </a:endParaRPr>
          </a:p>
          <a:p>
            <a:endParaRPr lang="en-US" sz="3600" i="1" dirty="0">
              <a:latin typeface="Garamond" pitchFamily="18" charset="0"/>
            </a:endParaRPr>
          </a:p>
        </p:txBody>
      </p:sp>
      <p:pic>
        <p:nvPicPr>
          <p:cNvPr id="16385" name="Picture 1" descr="C:\Users\LBREIS~1\AppData\Local\Temp\1056886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895600"/>
            <a:ext cx="4724400" cy="3588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66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152400" y="152400"/>
            <a:ext cx="8763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u="sng" dirty="0">
                <a:latin typeface="Garamond" pitchFamily="18" charset="0"/>
              </a:rPr>
              <a:t>rule with an iron fist</a:t>
            </a:r>
          </a:p>
          <a:p>
            <a:pPr algn="ctr"/>
            <a:r>
              <a:rPr lang="en-US" sz="3200" b="1" i="1" dirty="0">
                <a:latin typeface="Garamond" pitchFamily="18" charset="0"/>
              </a:rPr>
              <a:t>Cinderella</a:t>
            </a:r>
            <a:r>
              <a:rPr lang="ja-JP" altLang="en-US" sz="3200" b="1" i="1" dirty="0">
                <a:latin typeface="Garamond" pitchFamily="18" charset="0"/>
              </a:rPr>
              <a:t>’</a:t>
            </a:r>
            <a:r>
              <a:rPr lang="en-US" altLang="ja-JP" sz="3200" b="1" i="1" dirty="0">
                <a:latin typeface="Garamond" pitchFamily="18" charset="0"/>
              </a:rPr>
              <a:t>s stepmother ruled her father with an iron fist</a:t>
            </a:r>
            <a:endParaRPr lang="en-US" sz="2800" b="1" i="1" dirty="0">
              <a:latin typeface="Garamond" pitchFamily="18" charset="0"/>
            </a:endParaRPr>
          </a:p>
        </p:txBody>
      </p:sp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762000" y="2125663"/>
            <a:ext cx="7391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i="1" dirty="0" smtClean="0">
                <a:latin typeface="Garamond" pitchFamily="18" charset="0"/>
              </a:rPr>
              <a:t>iron = a hard metal </a:t>
            </a:r>
          </a:p>
          <a:p>
            <a:endParaRPr lang="en-US" sz="3600" i="1" dirty="0" smtClean="0">
              <a:latin typeface="Garamond" pitchFamily="18" charset="0"/>
            </a:endParaRPr>
          </a:p>
          <a:p>
            <a:r>
              <a:rPr lang="en-US" sz="3600" i="1" dirty="0" smtClean="0">
                <a:latin typeface="Garamond" pitchFamily="18" charset="0"/>
              </a:rPr>
              <a:t/>
            </a:r>
            <a:br>
              <a:rPr lang="en-US" sz="3600" i="1" dirty="0" smtClean="0">
                <a:latin typeface="Garamond" pitchFamily="18" charset="0"/>
              </a:rPr>
            </a:br>
            <a:endParaRPr lang="en-US" sz="3600" i="1" dirty="0" smtClean="0">
              <a:latin typeface="Garamond" pitchFamily="18" charset="0"/>
            </a:endParaRPr>
          </a:p>
          <a:p>
            <a:r>
              <a:rPr lang="en-US" sz="3600" i="1" dirty="0" smtClean="0">
                <a:latin typeface="Garamond" pitchFamily="18" charset="0"/>
              </a:rPr>
              <a:t>fist = a hand with fingers bent in</a:t>
            </a:r>
            <a:endParaRPr lang="en-US" sz="3600" i="1" dirty="0">
              <a:latin typeface="Garamond" pitchFamily="18" charset="0"/>
            </a:endParaRP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4958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 descr="C:\Users\LBREIS~1\AppData\Local\Temp\877012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81200"/>
            <a:ext cx="2980618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66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81000" y="533400"/>
            <a:ext cx="845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i="1">
                <a:solidFill>
                  <a:srgbClr val="000000"/>
                </a:solidFill>
                <a:latin typeface="Garamond" pitchFamily="18" charset="0"/>
              </a:rPr>
              <a:t>rule with an iron fist= be very strict</a:t>
            </a:r>
          </a:p>
        </p:txBody>
      </p:sp>
      <p:pic>
        <p:nvPicPr>
          <p:cNvPr id="14337" name="Picture 1" descr="C:\Users\LBREIS~1\AppData\Local\Temp\1189698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447800"/>
            <a:ext cx="5414211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234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533400" y="609600"/>
            <a:ext cx="81534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u="sng">
                <a:latin typeface="Garamond" pitchFamily="18" charset="0"/>
              </a:rPr>
              <a:t>with all her heart</a:t>
            </a:r>
          </a:p>
          <a:p>
            <a:pPr algn="ctr"/>
            <a:r>
              <a:rPr lang="en-US" sz="3200" b="1" i="1">
                <a:latin typeface="Garamond" pitchFamily="18" charset="0"/>
              </a:rPr>
              <a:t>Cinderella wanted to go to the dance with all her heart</a:t>
            </a:r>
          </a:p>
        </p:txBody>
      </p:sp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762000" y="2706688"/>
            <a:ext cx="7391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i="1">
                <a:latin typeface="Garamond" pitchFamily="18" charset="0"/>
              </a:rPr>
              <a:t>heart = the organ in the body that pumps blood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 cstate="print"/>
          <a:srcRect l="13503" r="12549"/>
          <a:stretch>
            <a:fillRect/>
          </a:stretch>
        </p:blipFill>
        <p:spPr bwMode="auto">
          <a:xfrm>
            <a:off x="3657600" y="3581400"/>
            <a:ext cx="230981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73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81000" y="533400"/>
            <a:ext cx="845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i="1">
                <a:solidFill>
                  <a:srgbClr val="000000"/>
                </a:solidFill>
                <a:latin typeface="Garamond" pitchFamily="18" charset="0"/>
              </a:rPr>
              <a:t>with all her heart= with a strong feeling</a:t>
            </a:r>
          </a:p>
        </p:txBody>
      </p:sp>
      <p:pic>
        <p:nvPicPr>
          <p:cNvPr id="10241" name="Picture 1" descr="C:\Users\LBREIS~1\AppData\Local\Temp\115962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524000"/>
            <a:ext cx="3200400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1923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578</TotalTime>
  <Words>640</Words>
  <Application>Microsoft Office PowerPoint</Application>
  <PresentationFormat>On-screen Show (4:3)</PresentationFormat>
  <Paragraphs>92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BlackTie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Haynes</dc:creator>
  <cp:lastModifiedBy>Lydia Breiseth</cp:lastModifiedBy>
  <cp:revision>57</cp:revision>
  <dcterms:created xsi:type="dcterms:W3CDTF">2012-04-17T20:34:25Z</dcterms:created>
  <dcterms:modified xsi:type="dcterms:W3CDTF">2013-06-29T20:37:57Z</dcterms:modified>
</cp:coreProperties>
</file>