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notesMasterIdLst>
    <p:notesMasterId r:id="rId9"/>
  </p:notesMasterIdLst>
  <p:sldIdLst>
    <p:sldId id="258" r:id="rId2"/>
    <p:sldId id="260" r:id="rId3"/>
    <p:sldId id="259" r:id="rId4"/>
    <p:sldId id="279" r:id="rId5"/>
    <p:sldId id="280" r:id="rId6"/>
    <p:sldId id="281" r:id="rId7"/>
    <p:sldId id="28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ane" initials="D" lastIdx="2" clrIdx="0"/>
  <p:cmAuthor id="1" name="Diane August" initials="DA" lastIdx="10" clrIdx="1"/>
  <p:cmAuthor id="2" name="Erin Haynes" initials="EH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7492" autoAdjust="0"/>
  </p:normalViewPr>
  <p:slideViewPr>
    <p:cSldViewPr>
      <p:cViewPr varScale="1">
        <p:scale>
          <a:sx n="79" d="100"/>
          <a:sy n="79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618"/>
    </p:cViewPr>
  </p:notesTextViewPr>
  <p:notesViewPr>
    <p:cSldViewPr>
      <p:cViewPr varScale="1">
        <p:scale>
          <a:sx n="90" d="100"/>
          <a:sy n="90" d="100"/>
        </p:scale>
        <p:origin x="-1860" y="-1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363572A-EDB0-4FC3-89B8-067D480972D0}" type="datetimeFigureOut">
              <a:rPr lang="en-US"/>
              <a:pPr/>
              <a:t>7/3/2013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4683CC2-DAFB-4634-B72D-35EA0E49F3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4764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/>
              <a:t>Activity 1B: Pre-teach vocabulary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Have students follow along in Student Chart 1B]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talk about the word “reveal.” 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“Reveal” means to show or uncover something.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Look at this illustration. The girl is opening a present to reveal what is inside.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“Reveal” in Spanish is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“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revelar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.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”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  <a:sym typeface="Webding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Partner Talk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What do you think the present will reveal? Why do you think that?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Start your answer with, “I think the present will reveal... because….”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Give students a chance to turn and talk. Call on one or two students to share their responses.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]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Spelling Practice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spell “reveal.”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(Group response: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r,e,v,e,a,l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)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What word have we spelled?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(Group response: reveal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)</a:t>
            </a: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b="1" dirty="0" smtClean="0">
              <a:ea typeface="ＭＳ Ｐゴシック" pitchFamily="34" charset="-128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5E8BC94-24CC-4A3D-993C-6C2215FC0AFB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You can also reveal information about yourself, either by what you say or how you act.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Look at the illustration.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In the picture, the woman is revealing that she is mean, because she is scolding, or yelling at, someone.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In the story we will read, Cinderella has a new stepmother.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The book says, “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No sooner was the wedding over than the new stepmother </a:t>
            </a:r>
            <a:r>
              <a:rPr lang="en-US" sz="1200" b="1" i="1" u="sng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revealed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herself to be the mean and jealous person she truly was.”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That means that the stepmother showed what kind of person she really was. What did the stepmother reveal?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Partner Talk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State something you can reveal through your actions. Start your answer with, “I reveal that I am ... when I...”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4472C8-D435-4B75-99C7-4C49089719CF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talk about the word “demeanor.” 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“Demeanor” means your behavior, or the way you act.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Look at the illustration. This girl looks very playful. She has a playful demeanor. What else can you guess about her demeanor from the picture?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(she has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a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friendly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demeanor, amusing demeanor) 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“Demeanor” in Spanish is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comportamiento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In the story, Cinderella has a pleasing demeanor. That means she behaves in a pleasing, or nice way. It makes her stepsisters look mean and silly.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People have different demeanors. A person who is usually happy has a happy demeanor.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A person who is usually angry has an angry demeanor. A person who is usually calm has a calm demeanor.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  <a:sym typeface="Webding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Partner Talk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Say what your demeanor usually is and why. Start your answer with, “My demeanor is… because...” 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Spelling Practice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spell “demeanor.”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(Group response: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d,e,m,e,a,n,o,r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)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What word have we spelled?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(Group response: demeanor)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302703B-A174-41D3-A1E4-9306DE348451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/>
              <a:t>Activity 2A: Pre-teach vocabulary</a:t>
            </a:r>
          </a:p>
          <a:p>
            <a:endParaRPr lang="en-US" b="1" dirty="0" smtClean="0"/>
          </a:p>
          <a:p>
            <a:pPr eaLnBrk="0" fontAlgn="base" hangingPunct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Hand out the Student Charts for Lesson #2. Have students turn to Activity 2A.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]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talk about the word “amazed.” 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“Amazed” means surprised or filled with wonder.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Look at the illustration. This boy is amazed by what he sees on his computer. What do you think he is amazed by?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Accept all reasonable responses.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]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“Amazed” in Spanish is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asombrado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In the story, Cinderella gets a special wish from her fairy godmother.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She is amazed, or surprised, when her godmother uses magic.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  <a:sym typeface="Webding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Partner Talk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Say something you are amazed by. Start your answer with, “I am amazed by… because…”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Spelling Practice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spell “amazed.”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(Group response: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a,m,a,z,e,d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)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What word have we spelled?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(Group response: amazed)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3EBA3D-9468-4453-AB85-C95487F76680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talk about the word “admire.” 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“Admire” means to like very much or have a very high opinion of someone or something.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Look at the illustration. This is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Carli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Lloyd. She is a U.S. Women’s Olympic Team soccer team. Many people admire her because she is a great soccer player.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“Admire” in Spanish is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admirar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In the story, Cinderella goes to the ball. Even the king and queen admire or really like Cinderella. 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Partner Talk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Say someone you admire and say why. Start your answer with, “I admire... because...”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Spelling Practice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spell “admire.” (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Group response: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a,d,m,i,r,e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)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What word have we spelled?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(Group response: admire)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4BF8D16-6FC9-4C28-A600-B612EC5B6B5C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Activity 3B: Pre-teach vocabulary</a:t>
            </a:r>
          </a:p>
          <a:p>
            <a:pPr eaLnBrk="1" hangingPunct="1">
              <a:spcBef>
                <a:spcPct val="0"/>
              </a:spcBef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ea typeface="ＭＳ Ｐゴシック" pitchFamily="34" charset="-128"/>
              </a:rPr>
              <a:t>[</a:t>
            </a:r>
            <a:r>
              <a:rPr lang="en-US" i="1" dirty="0" smtClean="0">
                <a:ea typeface="ＭＳ Ｐゴシック" pitchFamily="34" charset="-128"/>
              </a:rPr>
              <a:t>Have students follow along with Student</a:t>
            </a:r>
            <a:r>
              <a:rPr lang="en-US" i="1" baseline="0" dirty="0" smtClean="0">
                <a:ea typeface="ＭＳ Ｐゴシック" pitchFamily="34" charset="-128"/>
              </a:rPr>
              <a:t> Chart 3B.]</a:t>
            </a:r>
            <a:endParaRPr lang="en-US" i="1" dirty="0" smtClean="0"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34" charset="-128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talk about the word “mysterious.” 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“Mysterious” means something is not known and not able to be explained.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Look at the illustration. This staircase is mysterious because it doesn’t lead to anything. We don’t know why it is there.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“Mysterious” in Spanish is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misterioso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In the story, it says that the prince thought about the mysterious princess. That means no one knows who the princess is.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  <a:sym typeface="Webding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Partner Talk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Name something that you think is mysterious and say why it is mysterious. Start your answer with, “... is mysterious because...”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Spelling Practice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spell mysterious.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(Group response: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m,y,s,t,e,r,i,o,u,s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)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What word have we spelled?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(Group response: mysterious)</a:t>
            </a:r>
          </a:p>
          <a:p>
            <a:pPr eaLnBrk="1" hangingPunct="1">
              <a:spcBef>
                <a:spcPct val="0"/>
              </a:spcBef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3ABA3C8-7190-45DF-8720-0050B230A5B6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talk about the word “astonishment.” 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“Astonishment” means great surprise or amazement. It is what you feel when you aren’t expecting something.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Look at the illustration. This boy wanted a hamburger, but he didn’t expect it to be so big. He is feeling astonishment.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Astonishment in Spanish is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asombro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In the book, it says, to everyone’s astonishment, the princess was really Cinderella. That means to everyone’s surprise the princess was really Cinderella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  <a:sym typeface="Webding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Partner Talk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Name a time that you felt astonishment. Start your answer with, “I felt astonishment when...”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Spelling Practice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spell “astonishment.”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(Group response: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a,s,t,o,n,i,s,h,m,e,n,t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)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What word have we spelled?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(Group response: astonishment)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665DBC-D3A3-447C-97D9-923B1A817F7D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35BF-C55F-432A-84BC-A8B93F6FCFAB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14475-E360-4D05-BFE9-02422C47B6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E66B9-19E5-4C87-A8B5-18D7345CE520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4EF-6E19-4E38-9DBF-1BFA3DE81A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A470D-BC6E-4FF3-811A-41602515CA90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19628-7B4C-46AE-9B06-B7379A23EE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7B2BD-52FC-46D9-91E6-D126EA8DEC22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EB2D-C6B8-4F9A-8727-9652B06AB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9363C-2387-439A-8C78-34E45E951336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BD9C6-FFBC-4514-A8E3-3AAD5FC2F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7B1F-D913-4BF2-AB6D-565BC8079AF7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60CE-C770-41E9-8D2B-9CA4E01A3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75AC-9BBD-4566-92AB-AA26CACA2C79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777D-EEE4-4335-9C5A-F4EE6DB24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4730-07A7-41FA-816C-447324FF1E3C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F39F-5A97-4015-AA88-9C65D55B0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8E37-42A8-4B95-9556-BB9414B8DA22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6858A-4739-479E-A937-A8961A53C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F68B3-1F6E-45BA-9B93-B6131987079E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FE6CC-C001-43AB-997C-2E122D807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8B287-E324-44A1-BDDE-8B89030A9120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430D-A6FD-41F3-A47B-C87DE48021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33510-6F2B-44EF-A511-1ED526DF9E46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AF06B-50BA-43FB-A13F-2691FAEC20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381000" y="303213"/>
            <a:ext cx="1752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Garamond" pitchFamily="18" charset="0"/>
              </a:rPr>
              <a:t>reveal</a:t>
            </a:r>
          </a:p>
        </p:txBody>
      </p:sp>
      <p:sp>
        <p:nvSpPr>
          <p:cNvPr id="15362" name="TextBox 12"/>
          <p:cNvSpPr txBox="1">
            <a:spLocks noChangeArrowheads="1"/>
          </p:cNvSpPr>
          <p:nvPr/>
        </p:nvSpPr>
        <p:spPr bwMode="auto">
          <a:xfrm>
            <a:off x="381000" y="6059269"/>
            <a:ext cx="8458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Garamond" pitchFamily="18" charset="0"/>
              </a:rPr>
              <a:t>I think the present will reveal</a:t>
            </a:r>
            <a:r>
              <a:rPr lang="en-US" sz="3600" b="1" dirty="0" smtClean="0">
                <a:latin typeface="Garamond" pitchFamily="18" charset="0"/>
              </a:rPr>
              <a:t>... because…</a:t>
            </a:r>
            <a:endParaRPr lang="en-US" sz="3600" b="1" dirty="0">
              <a:latin typeface="Garamond" pitchFamily="18" charset="0"/>
            </a:endParaRP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7391400" y="228600"/>
            <a:ext cx="1484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i="1" dirty="0" err="1">
                <a:latin typeface="Garamond" pitchFamily="18" charset="0"/>
              </a:rPr>
              <a:t>revelar</a:t>
            </a:r>
            <a:endParaRPr lang="en-US" sz="3600" b="1" i="1" dirty="0">
              <a:latin typeface="Garamond" pitchFamily="18" charset="0"/>
            </a:endParaRPr>
          </a:p>
        </p:txBody>
      </p:sp>
      <p:pic>
        <p:nvPicPr>
          <p:cNvPr id="15364" name="Picture 7"/>
          <p:cNvPicPr>
            <a:picLocks noChangeAspect="1"/>
          </p:cNvPicPr>
          <p:nvPr/>
        </p:nvPicPr>
        <p:blipFill>
          <a:blip r:embed="rId3" cstate="print"/>
          <a:srcRect t="8357"/>
          <a:stretch>
            <a:fillRect/>
          </a:stretch>
        </p:blipFill>
        <p:spPr bwMode="auto">
          <a:xfrm>
            <a:off x="2971800" y="1219200"/>
            <a:ext cx="3325715" cy="457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2"/>
          <p:cNvSpPr txBox="1">
            <a:spLocks noChangeArrowheads="1"/>
          </p:cNvSpPr>
          <p:nvPr/>
        </p:nvSpPr>
        <p:spPr bwMode="auto">
          <a:xfrm>
            <a:off x="381000" y="303213"/>
            <a:ext cx="1752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Garamond" pitchFamily="18" charset="0"/>
              </a:rPr>
              <a:t>reveal</a:t>
            </a:r>
          </a:p>
        </p:txBody>
      </p:sp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762000" y="6135688"/>
            <a:ext cx="8077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 smtClean="0">
                <a:latin typeface="Garamond" pitchFamily="18" charset="0"/>
              </a:rPr>
              <a:t>I reveal that I am ... when I ...</a:t>
            </a:r>
            <a:endParaRPr lang="en-US" sz="3600" b="1" dirty="0">
              <a:latin typeface="Garamond" pitchFamily="18" charset="0"/>
            </a:endParaRPr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7391400" y="228600"/>
            <a:ext cx="1484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i="1" dirty="0" err="1">
                <a:latin typeface="Garamond" pitchFamily="18" charset="0"/>
              </a:rPr>
              <a:t>revelar</a:t>
            </a:r>
            <a:endParaRPr lang="en-US" sz="3600" b="1" i="1" dirty="0">
              <a:latin typeface="Garamond" pitchFamily="18" charset="0"/>
            </a:endParaRP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Garamond" pitchFamily="18" charset="0"/>
            </a:endParaRPr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758" t="17642" b="17910"/>
          <a:stretch/>
        </p:blipFill>
        <p:spPr bwMode="auto">
          <a:xfrm>
            <a:off x="2050190" y="1371600"/>
            <a:ext cx="5112610" cy="437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381000" y="420688"/>
            <a:ext cx="2590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Garamond" pitchFamily="18" charset="0"/>
              </a:rPr>
              <a:t>demeanor</a:t>
            </a:r>
          </a:p>
        </p:txBody>
      </p:sp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5638800" y="344488"/>
            <a:ext cx="3505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i="1" dirty="0" err="1">
                <a:latin typeface="Garamond" pitchFamily="18" charset="0"/>
              </a:rPr>
              <a:t>comportamiento</a:t>
            </a:r>
            <a:endParaRPr lang="en-US" sz="3600" b="1" i="1" dirty="0">
              <a:latin typeface="Garamond" pitchFamily="18" charset="0"/>
            </a:endParaRPr>
          </a:p>
        </p:txBody>
      </p:sp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533400" y="6135688"/>
            <a:ext cx="8458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 smtClean="0">
                <a:latin typeface="Garamond" pitchFamily="18" charset="0"/>
              </a:rPr>
              <a:t>My demeanor is… </a:t>
            </a:r>
            <a:r>
              <a:rPr lang="en-US" sz="3600" b="1" dirty="0">
                <a:latin typeface="Garamond" pitchFamily="18" charset="0"/>
              </a:rPr>
              <a:t>because...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 cstate="print"/>
          <a:srcRect l="18146" r="18724"/>
          <a:stretch>
            <a:fillRect/>
          </a:stretch>
        </p:blipFill>
        <p:spPr bwMode="auto">
          <a:xfrm>
            <a:off x="3124200" y="1371600"/>
            <a:ext cx="2819400" cy="446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381000" y="303213"/>
            <a:ext cx="1981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Garamond" pitchFamily="18" charset="0"/>
              </a:rPr>
              <a:t>amazed</a:t>
            </a:r>
          </a:p>
        </p:txBody>
      </p:sp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6400800" y="228600"/>
            <a:ext cx="2514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i="1" dirty="0" err="1">
                <a:latin typeface="Garamond" pitchFamily="18" charset="0"/>
              </a:rPr>
              <a:t>asombrado</a:t>
            </a:r>
            <a:endParaRPr lang="en-US" sz="3600" b="1" i="1" dirty="0">
              <a:latin typeface="Garamond" pitchFamily="18" charset="0"/>
            </a:endParaRPr>
          </a:p>
        </p:txBody>
      </p:sp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533400" y="5830888"/>
            <a:ext cx="8458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 smtClean="0">
                <a:latin typeface="Garamond" pitchFamily="18" charset="0"/>
              </a:rPr>
              <a:t>I </a:t>
            </a:r>
            <a:r>
              <a:rPr lang="en-US" sz="3600" b="1" dirty="0">
                <a:latin typeface="Garamond" pitchFamily="18" charset="0"/>
              </a:rPr>
              <a:t>am amazed </a:t>
            </a:r>
            <a:r>
              <a:rPr lang="en-US" sz="3600" b="1" dirty="0" smtClean="0">
                <a:latin typeface="Garamond" pitchFamily="18" charset="0"/>
              </a:rPr>
              <a:t>by... because…</a:t>
            </a:r>
            <a:endParaRPr lang="en-US" sz="3600" b="1" dirty="0">
              <a:latin typeface="Garamond" pitchFamily="18" charset="0"/>
            </a:endParaRPr>
          </a:p>
        </p:txBody>
      </p:sp>
      <p:pic>
        <p:nvPicPr>
          <p:cNvPr id="1026" name="Picture 2" descr="C:\Users\LBREIS~1\AppData\Local\Temp\574352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295400"/>
            <a:ext cx="4572000" cy="44522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57562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381000" y="303213"/>
            <a:ext cx="1752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Garamond" pitchFamily="18" charset="0"/>
              </a:rPr>
              <a:t>admire</a:t>
            </a:r>
          </a:p>
        </p:txBody>
      </p:sp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6858000" y="228600"/>
            <a:ext cx="1828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i="1" dirty="0" err="1">
                <a:latin typeface="Garamond" pitchFamily="18" charset="0"/>
              </a:rPr>
              <a:t>admirar</a:t>
            </a:r>
            <a:endParaRPr lang="en-US" sz="3600" b="1" i="1" dirty="0">
              <a:latin typeface="Garamond" pitchFamily="18" charset="0"/>
            </a:endParaRPr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533400" y="5983288"/>
            <a:ext cx="8458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 smtClean="0">
                <a:latin typeface="Garamond" pitchFamily="18" charset="0"/>
              </a:rPr>
              <a:t>I admire... </a:t>
            </a:r>
            <a:r>
              <a:rPr lang="en-US" sz="3600" b="1" dirty="0">
                <a:latin typeface="Garamond" pitchFamily="18" charset="0"/>
              </a:rPr>
              <a:t>because ...</a:t>
            </a: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0151" y="1524000"/>
            <a:ext cx="7037049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81060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381000" y="303213"/>
            <a:ext cx="2362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Garamond" pitchFamily="18" charset="0"/>
              </a:rPr>
              <a:t>mysterious</a:t>
            </a:r>
          </a:p>
        </p:txBody>
      </p:sp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6553200" y="228600"/>
            <a:ext cx="2362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i="1" dirty="0" err="1">
                <a:latin typeface="Garamond" pitchFamily="18" charset="0"/>
              </a:rPr>
              <a:t>misterioso</a:t>
            </a:r>
            <a:endParaRPr lang="en-US" sz="3600" b="1" i="1" dirty="0">
              <a:latin typeface="Garamond" pitchFamily="18" charset="0"/>
            </a:endParaRPr>
          </a:p>
        </p:txBody>
      </p:sp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457200" y="5830888"/>
            <a:ext cx="8458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latin typeface="Garamond" pitchFamily="18" charset="0"/>
              </a:rPr>
              <a:t>... is mysterious because ...</a:t>
            </a:r>
          </a:p>
        </p:txBody>
      </p:sp>
      <p:pic>
        <p:nvPicPr>
          <p:cNvPr id="25604" name="Picture 6" descr="C:\Users\The Hayneser\Documents\work\Center for Applied Linguistics\Consulting Projects 2011\Diane\DARC\TV ELLs\Pictures\98984277- low rez on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6812" y="1371600"/>
            <a:ext cx="5604588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6141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381000" y="303213"/>
            <a:ext cx="2819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Garamond" pitchFamily="18" charset="0"/>
              </a:rPr>
              <a:t>astonishment</a:t>
            </a:r>
          </a:p>
        </p:txBody>
      </p:sp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6781800" y="228600"/>
            <a:ext cx="2362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i="1" dirty="0" err="1">
                <a:latin typeface="Garamond" pitchFamily="18" charset="0"/>
              </a:rPr>
              <a:t>asombro</a:t>
            </a:r>
            <a:endParaRPr lang="en-US" sz="3600" b="1" i="1" dirty="0">
              <a:latin typeface="Garamond" pitchFamily="18" charset="0"/>
            </a:endParaRPr>
          </a:p>
        </p:txBody>
      </p:sp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457200" y="5983288"/>
            <a:ext cx="8458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latin typeface="Garamond" pitchFamily="18" charset="0"/>
              </a:rPr>
              <a:t>I felt astonishment when...</a:t>
            </a:r>
          </a:p>
        </p:txBody>
      </p:sp>
      <p:pic>
        <p:nvPicPr>
          <p:cNvPr id="1026" name="Picture 2" descr="C:\Users\LBREIS~1\AppData\Local\Temp\964646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990600"/>
            <a:ext cx="3002697" cy="4508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4314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667</TotalTime>
  <Words>1074</Words>
  <Application>Microsoft Office PowerPoint</Application>
  <PresentationFormat>On-screen Show (4:3)</PresentationFormat>
  <Paragraphs>180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Haynes</dc:creator>
  <cp:lastModifiedBy>Lydia Breiseth</cp:lastModifiedBy>
  <cp:revision>59</cp:revision>
  <dcterms:created xsi:type="dcterms:W3CDTF">2012-04-17T20:34:25Z</dcterms:created>
  <dcterms:modified xsi:type="dcterms:W3CDTF">2013-07-03T22:32:10Z</dcterms:modified>
</cp:coreProperties>
</file>