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5"/>
  </p:notesMasterIdLst>
  <p:sldIdLst>
    <p:sldId id="329" r:id="rId2"/>
    <p:sldId id="330" r:id="rId3"/>
    <p:sldId id="331" r:id="rId4"/>
    <p:sldId id="351" r:id="rId5"/>
    <p:sldId id="332" r:id="rId6"/>
    <p:sldId id="333" r:id="rId7"/>
    <p:sldId id="334" r:id="rId8"/>
    <p:sldId id="335" r:id="rId9"/>
    <p:sldId id="336" r:id="rId10"/>
    <p:sldId id="337" r:id="rId11"/>
    <p:sldId id="338" r:id="rId12"/>
    <p:sldId id="339" r:id="rId13"/>
    <p:sldId id="257" r:id="rId14"/>
    <p:sldId id="282" r:id="rId15"/>
    <p:sldId id="258" r:id="rId16"/>
    <p:sldId id="287" r:id="rId17"/>
    <p:sldId id="283" r:id="rId18"/>
    <p:sldId id="288" r:id="rId19"/>
    <p:sldId id="289" r:id="rId20"/>
    <p:sldId id="290" r:id="rId21"/>
    <p:sldId id="259" r:id="rId22"/>
    <p:sldId id="292" r:id="rId23"/>
    <p:sldId id="260" r:id="rId24"/>
    <p:sldId id="294" r:id="rId25"/>
    <p:sldId id="261" r:id="rId26"/>
    <p:sldId id="295" r:id="rId27"/>
    <p:sldId id="296" r:id="rId28"/>
    <p:sldId id="297" r:id="rId29"/>
    <p:sldId id="298" r:id="rId30"/>
    <p:sldId id="262" r:id="rId31"/>
    <p:sldId id="299" r:id="rId32"/>
    <p:sldId id="341" r:id="rId33"/>
    <p:sldId id="342" r:id="rId34"/>
    <p:sldId id="352" r:id="rId35"/>
    <p:sldId id="343" r:id="rId36"/>
    <p:sldId id="344" r:id="rId37"/>
    <p:sldId id="345" r:id="rId38"/>
    <p:sldId id="346" r:id="rId39"/>
    <p:sldId id="347" r:id="rId40"/>
    <p:sldId id="348" r:id="rId41"/>
    <p:sldId id="349" r:id="rId42"/>
    <p:sldId id="350" r:id="rId43"/>
    <p:sldId id="340" r:id="rId44"/>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33CC"/>
    <a:srgbClr val="006699"/>
    <a:srgbClr val="336699"/>
    <a:srgbClr val="008000"/>
    <a:srgbClr val="CC0000"/>
    <a:srgbClr val="0066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60" autoAdjust="0"/>
  </p:normalViewPr>
  <p:slideViewPr>
    <p:cSldViewPr>
      <p:cViewPr varScale="1">
        <p:scale>
          <a:sx n="96" d="100"/>
          <a:sy n="96" d="100"/>
        </p:scale>
        <p:origin x="-41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87" tIns="46244" rIns="92487" bIns="46244" rtlCol="0"/>
          <a:lstStyle>
            <a:lvl1pPr algn="r">
              <a:defRPr sz="1200"/>
            </a:lvl1pPr>
          </a:lstStyle>
          <a:p>
            <a:fld id="{AE35816E-C9E2-4069-99EB-5EE9E54FFCB5}" type="datetimeFigureOut">
              <a:rPr lang="en-US" smtClean="0"/>
              <a:pPr/>
              <a:t>7/9/2013</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487" tIns="46244" rIns="92487" bIns="46244"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7" tIns="46244" rIns="92487" bIns="462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1804"/>
          </a:xfrm>
          <a:prstGeom prst="rect">
            <a:avLst/>
          </a:prstGeom>
        </p:spPr>
        <p:txBody>
          <a:bodyPr vert="horz" lIns="92487" tIns="46244" rIns="92487" bIns="46244"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1804"/>
          </a:xfrm>
          <a:prstGeom prst="rect">
            <a:avLst/>
          </a:prstGeom>
        </p:spPr>
        <p:txBody>
          <a:bodyPr vert="horz" lIns="92487" tIns="46244" rIns="92487" bIns="46244" rtlCol="0" anchor="b"/>
          <a:lstStyle>
            <a:lvl1pPr algn="r">
              <a:defRPr sz="1200"/>
            </a:lvl1pPr>
          </a:lstStyle>
          <a:p>
            <a:fld id="{E973C1B6-D896-4D73-B746-13801ED6F78F}" type="slidenum">
              <a:rPr lang="en-US" smtClean="0"/>
              <a:pPr/>
              <a:t>‹#›</a:t>
            </a:fld>
            <a:endParaRPr lang="en-US"/>
          </a:p>
        </p:txBody>
      </p:sp>
    </p:spTree>
    <p:extLst>
      <p:ext uri="{BB962C8B-B14F-4D97-AF65-F5344CB8AC3E}">
        <p14:creationId xmlns:p14="http://schemas.microsoft.com/office/powerpoint/2010/main" xmlns="" val="1906203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Activity 1A</a:t>
            </a:r>
          </a:p>
          <a:p>
            <a:pPr marL="173415" indent="-173415">
              <a:buFont typeface="Arial" pitchFamily="34" charset="0"/>
              <a:buChar char="•"/>
            </a:pPr>
            <a:endParaRPr lang="en-US" dirty="0" smtClean="0"/>
          </a:p>
          <a:p>
            <a:pPr marL="173415" indent="-173415">
              <a:buFont typeface="Arial" pitchFamily="34" charset="0"/>
              <a:buChar char="•"/>
            </a:pPr>
            <a:r>
              <a:rPr lang="en-US" dirty="0" smtClean="0"/>
              <a:t>Explain to students that you will be reading this story by Kate Chopin, and that they might find it challenging.</a:t>
            </a:r>
          </a:p>
          <a:p>
            <a:pPr marL="173415" indent="-173415">
              <a:buFont typeface="Arial" pitchFamily="34" charset="0"/>
              <a:buChar char="•"/>
            </a:pPr>
            <a:endParaRPr lang="en-US" dirty="0" smtClean="0"/>
          </a:p>
          <a:p>
            <a:pPr marL="173415" indent="-173415">
              <a:buFont typeface="Arial" pitchFamily="34" charset="0"/>
              <a:buChar char="•"/>
            </a:pPr>
            <a:r>
              <a:rPr lang="en-US" dirty="0" smtClean="0"/>
              <a:t>Have students turn to a partner and discuss why it might be challenging. </a:t>
            </a:r>
          </a:p>
          <a:p>
            <a:pPr marL="173415" indent="-173415">
              <a:buFont typeface="Arial" pitchFamily="34" charset="0"/>
              <a:buChar char="•"/>
            </a:pPr>
            <a:endParaRPr lang="en-US" dirty="0" smtClean="0"/>
          </a:p>
          <a:p>
            <a:pPr marL="173415" indent="-173415">
              <a:buFont typeface="Arial" pitchFamily="34" charset="0"/>
              <a:buChar char="•"/>
            </a:pPr>
            <a:r>
              <a:rPr lang="en-US" dirty="0" smtClean="0"/>
              <a:t>Call on some students to share their answers. [</a:t>
            </a:r>
            <a:r>
              <a:rPr lang="en-US" i="1" dirty="0" smtClean="0"/>
              <a:t>Anticipated response: the setting and dress of the woman are from another time, so students might guess that the language in the book might be different also</a:t>
            </a:r>
            <a:r>
              <a:rPr lang="en-US" dirty="0" smtClean="0"/>
              <a:t>]. </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a:t>
            </a:fld>
            <a:endParaRPr lang="en-US"/>
          </a:p>
        </p:txBody>
      </p:sp>
    </p:spTree>
    <p:extLst>
      <p:ext uri="{BB962C8B-B14F-4D97-AF65-F5344CB8AC3E}">
        <p14:creationId xmlns:p14="http://schemas.microsoft.com/office/powerpoint/2010/main" xmlns="" val="3509469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Students should revise their responses in their Student Charts as needed.</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10</a:t>
            </a:fld>
            <a:endParaRPr lang="en-US"/>
          </a:p>
        </p:txBody>
      </p:sp>
    </p:spTree>
    <p:extLst>
      <p:ext uri="{BB962C8B-B14F-4D97-AF65-F5344CB8AC3E}">
        <p14:creationId xmlns:p14="http://schemas.microsoft.com/office/powerpoint/2010/main" xmlns="" val="4203764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Read the guiding question again.</a:t>
            </a:r>
          </a:p>
          <a:p>
            <a:pPr marL="173415" indent="-173415">
              <a:buFont typeface="Arial" pitchFamily="34" charset="0"/>
              <a:buChar char="•"/>
            </a:pPr>
            <a:r>
              <a:rPr lang="en-US" dirty="0" smtClean="0"/>
              <a:t>Have students work in pairs to answer it.</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Students should revise their response in their Student Charts as needed.</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11</a:t>
            </a:fld>
            <a:endParaRPr lang="en-US"/>
          </a:p>
        </p:txBody>
      </p:sp>
    </p:spTree>
    <p:extLst>
      <p:ext uri="{BB962C8B-B14F-4D97-AF65-F5344CB8AC3E}">
        <p14:creationId xmlns:p14="http://schemas.microsoft.com/office/powerpoint/2010/main" xmlns="" val="4183457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Have students turn to Student Chart 1C.</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12</a:t>
            </a:fld>
            <a:endParaRPr lang="en-US"/>
          </a:p>
        </p:txBody>
      </p:sp>
    </p:spTree>
    <p:extLst>
      <p:ext uri="{BB962C8B-B14F-4D97-AF65-F5344CB8AC3E}">
        <p14:creationId xmlns:p14="http://schemas.microsoft.com/office/powerpoint/2010/main" xmlns="" val="463532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13</a:t>
            </a:fld>
            <a:endParaRPr lang="en-US"/>
          </a:p>
        </p:txBody>
      </p:sp>
    </p:spTree>
    <p:extLst>
      <p:ext uri="{BB962C8B-B14F-4D97-AF65-F5344CB8AC3E}">
        <p14:creationId xmlns:p14="http://schemas.microsoft.com/office/powerpoint/2010/main" xmlns="" val="2517255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14</a:t>
            </a:fld>
            <a:endParaRPr lang="en-US"/>
          </a:p>
        </p:txBody>
      </p:sp>
    </p:spTree>
    <p:extLst>
      <p:ext uri="{BB962C8B-B14F-4D97-AF65-F5344CB8AC3E}">
        <p14:creationId xmlns:p14="http://schemas.microsoft.com/office/powerpoint/2010/main" xmlns="" val="3398927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15</a:t>
            </a:fld>
            <a:endParaRPr lang="en-US"/>
          </a:p>
        </p:txBody>
      </p:sp>
    </p:spTree>
    <p:extLst>
      <p:ext uri="{BB962C8B-B14F-4D97-AF65-F5344CB8AC3E}">
        <p14:creationId xmlns:p14="http://schemas.microsoft.com/office/powerpoint/2010/main" xmlns="" val="2455852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16</a:t>
            </a:fld>
            <a:endParaRPr lang="en-US"/>
          </a:p>
        </p:txBody>
      </p:sp>
    </p:spTree>
    <p:extLst>
      <p:ext uri="{BB962C8B-B14F-4D97-AF65-F5344CB8AC3E}">
        <p14:creationId xmlns:p14="http://schemas.microsoft.com/office/powerpoint/2010/main" xmlns="" val="6215440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17</a:t>
            </a:fld>
            <a:endParaRPr lang="en-US"/>
          </a:p>
        </p:txBody>
      </p:sp>
    </p:spTree>
    <p:extLst>
      <p:ext uri="{BB962C8B-B14F-4D97-AF65-F5344CB8AC3E}">
        <p14:creationId xmlns:p14="http://schemas.microsoft.com/office/powerpoint/2010/main" xmlns="" val="1587835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18</a:t>
            </a:fld>
            <a:endParaRPr lang="en-US"/>
          </a:p>
        </p:txBody>
      </p:sp>
    </p:spTree>
    <p:extLst>
      <p:ext uri="{BB962C8B-B14F-4D97-AF65-F5344CB8AC3E}">
        <p14:creationId xmlns:p14="http://schemas.microsoft.com/office/powerpoint/2010/main" xmlns="" val="3899989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19</a:t>
            </a:fld>
            <a:endParaRPr lang="en-US"/>
          </a:p>
        </p:txBody>
      </p:sp>
    </p:spTree>
    <p:extLst>
      <p:ext uri="{BB962C8B-B14F-4D97-AF65-F5344CB8AC3E}">
        <p14:creationId xmlns:p14="http://schemas.microsoft.com/office/powerpoint/2010/main" xmlns="" val="3400459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1A</a:t>
            </a:r>
          </a:p>
          <a:p>
            <a:endParaRPr lang="en-US" b="1" dirty="0" smtClean="0"/>
          </a:p>
          <a:p>
            <a:pPr marL="173415" indent="-173415">
              <a:buFont typeface="Arial" pitchFamily="34" charset="0"/>
              <a:buChar char="•"/>
            </a:pPr>
            <a:r>
              <a:rPr lang="en-US" dirty="0" smtClean="0"/>
              <a:t>Have students turn to the content and language objectives (Student Chart 1A).</a:t>
            </a:r>
          </a:p>
          <a:p>
            <a:pPr marL="173415" indent="-173415">
              <a:buFont typeface="Arial" pitchFamily="34" charset="0"/>
              <a:buChar char="•"/>
            </a:pPr>
            <a:endParaRPr lang="en-US" dirty="0" smtClean="0"/>
          </a:p>
          <a:p>
            <a:pPr marL="173415" indent="-173415">
              <a:buFont typeface="Arial" pitchFamily="34" charset="0"/>
              <a:buChar char="•"/>
            </a:pPr>
            <a:r>
              <a:rPr lang="en-US" dirty="0" smtClean="0"/>
              <a:t>Read or have a student read the objectives aloud, one at a time.</a:t>
            </a:r>
            <a:endParaRPr lang="en-US" b="0"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a:t>
            </a:fld>
            <a:endParaRPr lang="en-US"/>
          </a:p>
        </p:txBody>
      </p:sp>
    </p:spTree>
    <p:extLst>
      <p:ext uri="{BB962C8B-B14F-4D97-AF65-F5344CB8AC3E}">
        <p14:creationId xmlns:p14="http://schemas.microsoft.com/office/powerpoint/2010/main" xmlns="" val="3190262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20</a:t>
            </a:fld>
            <a:endParaRPr lang="en-US"/>
          </a:p>
        </p:txBody>
      </p:sp>
    </p:spTree>
    <p:extLst>
      <p:ext uri="{BB962C8B-B14F-4D97-AF65-F5344CB8AC3E}">
        <p14:creationId xmlns:p14="http://schemas.microsoft.com/office/powerpoint/2010/main" xmlns="" val="1800735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21</a:t>
            </a:fld>
            <a:endParaRPr lang="en-US"/>
          </a:p>
        </p:txBody>
      </p:sp>
    </p:spTree>
    <p:extLst>
      <p:ext uri="{BB962C8B-B14F-4D97-AF65-F5344CB8AC3E}">
        <p14:creationId xmlns:p14="http://schemas.microsoft.com/office/powerpoint/2010/main" xmlns="" val="33729876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22</a:t>
            </a:fld>
            <a:endParaRPr lang="en-US"/>
          </a:p>
        </p:txBody>
      </p:sp>
    </p:spTree>
    <p:extLst>
      <p:ext uri="{BB962C8B-B14F-4D97-AF65-F5344CB8AC3E}">
        <p14:creationId xmlns:p14="http://schemas.microsoft.com/office/powerpoint/2010/main" xmlns="" val="1075665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23</a:t>
            </a:fld>
            <a:endParaRPr lang="en-US"/>
          </a:p>
        </p:txBody>
      </p:sp>
    </p:spTree>
    <p:extLst>
      <p:ext uri="{BB962C8B-B14F-4D97-AF65-F5344CB8AC3E}">
        <p14:creationId xmlns:p14="http://schemas.microsoft.com/office/powerpoint/2010/main" xmlns="" val="26388862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24</a:t>
            </a:fld>
            <a:endParaRPr lang="en-US"/>
          </a:p>
        </p:txBody>
      </p:sp>
    </p:spTree>
    <p:extLst>
      <p:ext uri="{BB962C8B-B14F-4D97-AF65-F5344CB8AC3E}">
        <p14:creationId xmlns:p14="http://schemas.microsoft.com/office/powerpoint/2010/main" xmlns="" val="2990783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25</a:t>
            </a:fld>
            <a:endParaRPr lang="en-US"/>
          </a:p>
        </p:txBody>
      </p:sp>
    </p:spTree>
    <p:extLst>
      <p:ext uri="{BB962C8B-B14F-4D97-AF65-F5344CB8AC3E}">
        <p14:creationId xmlns:p14="http://schemas.microsoft.com/office/powerpoint/2010/main" xmlns="" val="2720043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26</a:t>
            </a:fld>
            <a:endParaRPr lang="en-US"/>
          </a:p>
        </p:txBody>
      </p:sp>
    </p:spTree>
    <p:extLst>
      <p:ext uri="{BB962C8B-B14F-4D97-AF65-F5344CB8AC3E}">
        <p14:creationId xmlns:p14="http://schemas.microsoft.com/office/powerpoint/2010/main" xmlns="" val="18035694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27</a:t>
            </a:fld>
            <a:endParaRPr lang="en-US"/>
          </a:p>
        </p:txBody>
      </p:sp>
    </p:spTree>
    <p:extLst>
      <p:ext uri="{BB962C8B-B14F-4D97-AF65-F5344CB8AC3E}">
        <p14:creationId xmlns:p14="http://schemas.microsoft.com/office/powerpoint/2010/main" xmlns="" val="12304670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28</a:t>
            </a:fld>
            <a:endParaRPr lang="en-US"/>
          </a:p>
        </p:txBody>
      </p:sp>
    </p:spTree>
    <p:extLst>
      <p:ext uri="{BB962C8B-B14F-4D97-AF65-F5344CB8AC3E}">
        <p14:creationId xmlns:p14="http://schemas.microsoft.com/office/powerpoint/2010/main" xmlns="" val="34110343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29</a:t>
            </a:fld>
            <a:endParaRPr lang="en-US"/>
          </a:p>
        </p:txBody>
      </p:sp>
    </p:spTree>
    <p:extLst>
      <p:ext uri="{BB962C8B-B14F-4D97-AF65-F5344CB8AC3E}">
        <p14:creationId xmlns:p14="http://schemas.microsoft.com/office/powerpoint/2010/main" xmlns="" val="2929200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endParaRPr lang="en-US" b="1" dirty="0" smtClean="0"/>
          </a:p>
          <a:p>
            <a:pPr marL="173415" indent="-173415">
              <a:buFont typeface="Arial" pitchFamily="34" charset="0"/>
              <a:buChar char="•"/>
            </a:pPr>
            <a:r>
              <a:rPr lang="en-US" dirty="0" smtClean="0"/>
              <a:t>Explain that the story you are going to read, called “</a:t>
            </a:r>
            <a:r>
              <a:rPr lang="en-US" i="0" dirty="0" smtClean="0"/>
              <a:t>The Story of an Hour,” </a:t>
            </a:r>
            <a:r>
              <a:rPr lang="en-US" dirty="0" smtClean="0"/>
              <a:t>takes place in the late 19</a:t>
            </a:r>
            <a:r>
              <a:rPr lang="en-US" baseline="30000" dirty="0" smtClean="0"/>
              <a:t>th</a:t>
            </a:r>
            <a:r>
              <a:rPr lang="en-US" dirty="0" smtClean="0"/>
              <a:t> century, or the late 1800s.</a:t>
            </a:r>
          </a:p>
          <a:p>
            <a:pPr marL="173415" indent="-173415">
              <a:buFont typeface="Arial" pitchFamily="34" charset="0"/>
              <a:buChar char="•"/>
            </a:pPr>
            <a:endParaRPr lang="en-US" dirty="0" smtClean="0"/>
          </a:p>
          <a:p>
            <a:pPr marL="173415" indent="-173415">
              <a:buFont typeface="Arial" pitchFamily="34" charset="0"/>
              <a:buChar char="•"/>
            </a:pPr>
            <a:r>
              <a:rPr lang="en-US" dirty="0" smtClean="0"/>
              <a:t>Have students turn to “The Role of Women in 19</a:t>
            </a:r>
            <a:r>
              <a:rPr lang="en-US" baseline="30000" dirty="0" smtClean="0"/>
              <a:t>th</a:t>
            </a:r>
            <a:r>
              <a:rPr lang="en-US" dirty="0" smtClean="0"/>
              <a:t> Century America” (Student Chart 1B).</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a:t>
            </a:fld>
            <a:endParaRPr lang="en-US"/>
          </a:p>
        </p:txBody>
      </p:sp>
    </p:spTree>
    <p:extLst>
      <p:ext uri="{BB962C8B-B14F-4D97-AF65-F5344CB8AC3E}">
        <p14:creationId xmlns:p14="http://schemas.microsoft.com/office/powerpoint/2010/main" xmlns="" val="503442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30</a:t>
            </a:fld>
            <a:endParaRPr lang="en-US"/>
          </a:p>
        </p:txBody>
      </p:sp>
    </p:spTree>
    <p:extLst>
      <p:ext uri="{BB962C8B-B14F-4D97-AF65-F5344CB8AC3E}">
        <p14:creationId xmlns:p14="http://schemas.microsoft.com/office/powerpoint/2010/main" xmlns="" val="24018469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31</a:t>
            </a:fld>
            <a:endParaRPr lang="en-US"/>
          </a:p>
        </p:txBody>
      </p:sp>
    </p:spTree>
    <p:extLst>
      <p:ext uri="{BB962C8B-B14F-4D97-AF65-F5344CB8AC3E}">
        <p14:creationId xmlns:p14="http://schemas.microsoft.com/office/powerpoint/2010/main" xmlns="" val="3399095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32</a:t>
            </a:fld>
            <a:endParaRPr lang="en-US"/>
          </a:p>
        </p:txBody>
      </p:sp>
    </p:spTree>
    <p:extLst>
      <p:ext uri="{BB962C8B-B14F-4D97-AF65-F5344CB8AC3E}">
        <p14:creationId xmlns:p14="http://schemas.microsoft.com/office/powerpoint/2010/main" xmlns="" val="8955851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33</a:t>
            </a:fld>
            <a:endParaRPr lang="en-US"/>
          </a:p>
        </p:txBody>
      </p:sp>
    </p:spTree>
    <p:extLst>
      <p:ext uri="{BB962C8B-B14F-4D97-AF65-F5344CB8AC3E}">
        <p14:creationId xmlns:p14="http://schemas.microsoft.com/office/powerpoint/2010/main" xmlns="" val="12593840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34</a:t>
            </a:fld>
            <a:endParaRPr lang="en-US"/>
          </a:p>
        </p:txBody>
      </p:sp>
    </p:spTree>
    <p:extLst>
      <p:ext uri="{BB962C8B-B14F-4D97-AF65-F5344CB8AC3E}">
        <p14:creationId xmlns:p14="http://schemas.microsoft.com/office/powerpoint/2010/main" xmlns="" val="10560174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questions.</a:t>
            </a:r>
          </a:p>
          <a:p>
            <a:pPr marL="173415" indent="-173415">
              <a:buFont typeface="Arial" pitchFamily="34" charset="0"/>
              <a:buChar char="•"/>
            </a:pPr>
            <a:r>
              <a:rPr lang="en-US" dirty="0" smtClean="0"/>
              <a:t>Have the students work in pairs to read the text and answer the questions (Student Chart 1C).</a:t>
            </a:r>
          </a:p>
          <a:p>
            <a:pPr marL="173415" indent="-173415">
              <a:buFont typeface="Arial" pitchFamily="34" charset="0"/>
              <a:buChar char="•"/>
            </a:pPr>
            <a:r>
              <a:rPr lang="en-US" dirty="0" smtClean="0"/>
              <a:t>Read the glossed words and definitions and ask students what they mean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35</a:t>
            </a:fld>
            <a:endParaRPr lang="en-US"/>
          </a:p>
        </p:txBody>
      </p:sp>
    </p:spTree>
    <p:extLst>
      <p:ext uri="{BB962C8B-B14F-4D97-AF65-F5344CB8AC3E}">
        <p14:creationId xmlns:p14="http://schemas.microsoft.com/office/powerpoint/2010/main" xmlns="" val="10560174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to the questions. Students should revise their responses in their Student Charts as needed.</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36</a:t>
            </a:fld>
            <a:endParaRPr lang="en-US"/>
          </a:p>
        </p:txBody>
      </p:sp>
    </p:spTree>
    <p:extLst>
      <p:ext uri="{BB962C8B-B14F-4D97-AF65-F5344CB8AC3E}">
        <p14:creationId xmlns:p14="http://schemas.microsoft.com/office/powerpoint/2010/main" xmlns="" val="12660762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37</a:t>
            </a:fld>
            <a:endParaRPr lang="en-US"/>
          </a:p>
        </p:txBody>
      </p:sp>
    </p:spTree>
    <p:extLst>
      <p:ext uri="{BB962C8B-B14F-4D97-AF65-F5344CB8AC3E}">
        <p14:creationId xmlns:p14="http://schemas.microsoft.com/office/powerpoint/2010/main" xmlns="" val="11123496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38</a:t>
            </a:fld>
            <a:endParaRPr lang="en-US"/>
          </a:p>
        </p:txBody>
      </p:sp>
    </p:spTree>
    <p:extLst>
      <p:ext uri="{BB962C8B-B14F-4D97-AF65-F5344CB8AC3E}">
        <p14:creationId xmlns:p14="http://schemas.microsoft.com/office/powerpoint/2010/main" xmlns="" val="26492926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39</a:t>
            </a:fld>
            <a:endParaRPr lang="en-US"/>
          </a:p>
        </p:txBody>
      </p:sp>
    </p:spTree>
    <p:extLst>
      <p:ext uri="{BB962C8B-B14F-4D97-AF65-F5344CB8AC3E}">
        <p14:creationId xmlns:p14="http://schemas.microsoft.com/office/powerpoint/2010/main" xmlns="" val="1388831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endParaRPr lang="en-US" b="1" dirty="0" smtClean="0"/>
          </a:p>
          <a:p>
            <a:pPr marL="173415" indent="-173415">
              <a:buFont typeface="Arial" pitchFamily="34" charset="0"/>
              <a:buChar char="•"/>
            </a:pPr>
            <a:r>
              <a:rPr lang="en-US" dirty="0" smtClean="0"/>
              <a:t>Read the guiding question.</a:t>
            </a:r>
          </a:p>
          <a:p>
            <a:pPr marL="173415" indent="-173415">
              <a:buFont typeface="Arial" pitchFamily="34" charset="0"/>
              <a:buChar char="•"/>
            </a:pPr>
            <a:endParaRPr lang="en-US" b="1" dirty="0" smtClean="0"/>
          </a:p>
          <a:p>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a:t>
            </a:fld>
            <a:endParaRPr lang="en-US"/>
          </a:p>
        </p:txBody>
      </p:sp>
    </p:spTree>
    <p:extLst>
      <p:ext uri="{BB962C8B-B14F-4D97-AF65-F5344CB8AC3E}">
        <p14:creationId xmlns:p14="http://schemas.microsoft.com/office/powerpoint/2010/main" xmlns="" val="34238269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40</a:t>
            </a:fld>
            <a:endParaRPr lang="en-US"/>
          </a:p>
        </p:txBody>
      </p:sp>
    </p:spTree>
    <p:extLst>
      <p:ext uri="{BB962C8B-B14F-4D97-AF65-F5344CB8AC3E}">
        <p14:creationId xmlns:p14="http://schemas.microsoft.com/office/powerpoint/2010/main" xmlns="" val="12893142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Read the guiding question.</a:t>
            </a:r>
          </a:p>
          <a:p>
            <a:pPr marL="173415" indent="-173415">
              <a:buFont typeface="Arial" pitchFamily="34" charset="0"/>
              <a:buChar char="•"/>
            </a:pPr>
            <a:r>
              <a:rPr lang="en-US" dirty="0" smtClean="0"/>
              <a:t>Have the students work in pairs to read the text and answer the question (Student Chart 1C).</a:t>
            </a:r>
          </a:p>
          <a:p>
            <a:pPr marL="173415" indent="-173415">
              <a:buFont typeface="Arial" pitchFamily="34" charset="0"/>
              <a:buChar char="•"/>
            </a:pPr>
            <a:r>
              <a:rPr lang="en-US" dirty="0" smtClean="0"/>
              <a:t>Read the glossed word and definition and ask students what it means in the context of the passage.</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41</a:t>
            </a:fld>
            <a:endParaRPr lang="en-US"/>
          </a:p>
        </p:txBody>
      </p:sp>
    </p:spTree>
    <p:extLst>
      <p:ext uri="{BB962C8B-B14F-4D97-AF65-F5344CB8AC3E}">
        <p14:creationId xmlns:p14="http://schemas.microsoft.com/office/powerpoint/2010/main" xmlns="" val="2114118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1C</a:t>
            </a:r>
          </a:p>
          <a:p>
            <a:pPr marL="173415" indent="-173415">
              <a:buFont typeface="Arial" pitchFamily="34" charset="0"/>
              <a:buChar char="•"/>
            </a:pPr>
            <a:r>
              <a:rPr lang="en-US" dirty="0" smtClean="0"/>
              <a:t>Ask one or two pairs to share their response to the question with the whole class.</a:t>
            </a:r>
          </a:p>
          <a:p>
            <a:pPr marL="173415" indent="-173415">
              <a:buFont typeface="Arial" pitchFamily="34" charset="0"/>
              <a:buChar char="•"/>
            </a:pPr>
            <a:r>
              <a:rPr lang="en-US" dirty="0" smtClean="0"/>
              <a:t>Display and explain the correct response to the question. Students should revise their response in their Student Charts as needed.</a:t>
            </a:r>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42</a:t>
            </a:fld>
            <a:endParaRPr lang="en-US"/>
          </a:p>
        </p:txBody>
      </p:sp>
    </p:spTree>
    <p:extLst>
      <p:ext uri="{BB962C8B-B14F-4D97-AF65-F5344CB8AC3E}">
        <p14:creationId xmlns:p14="http://schemas.microsoft.com/office/powerpoint/2010/main" xmlns="" val="21322473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1D</a:t>
            </a:r>
          </a:p>
          <a:p>
            <a:endParaRPr lang="en-US" b="0" dirty="0" smtClean="0"/>
          </a:p>
          <a:p>
            <a:pPr marL="173415" indent="-173415">
              <a:buFont typeface="Arial" pitchFamily="34" charset="0"/>
              <a:buChar char="•"/>
            </a:pPr>
            <a:r>
              <a:rPr lang="en-US" dirty="0" smtClean="0"/>
              <a:t>Have students turn to Student Chart 1D.</a:t>
            </a:r>
          </a:p>
          <a:p>
            <a:pPr marL="173415" indent="-173415">
              <a:buFont typeface="Arial" pitchFamily="34" charset="0"/>
              <a:buChar char="•"/>
            </a:pPr>
            <a:endParaRPr lang="en-US" dirty="0" smtClean="0"/>
          </a:p>
          <a:p>
            <a:pPr marL="173415" indent="-173415">
              <a:buFont typeface="Arial" pitchFamily="34" charset="0"/>
              <a:buChar char="•"/>
            </a:pPr>
            <a:r>
              <a:rPr lang="en-US" dirty="0" smtClean="0"/>
              <a:t>Explain that the four characters in the story (Mrs. Mallard, Mr. Mallard, Mr. Richards, and Josephine) are all related to each other in some way. The chart shows these relationships (sister, husband, friend).</a:t>
            </a:r>
          </a:p>
          <a:p>
            <a:pPr marL="173415" indent="-173415">
              <a:buFont typeface="Arial" pitchFamily="34" charset="0"/>
              <a:buChar char="•"/>
            </a:pPr>
            <a:endParaRPr lang="en-US" dirty="0" smtClean="0"/>
          </a:p>
          <a:p>
            <a:pPr marL="173415" indent="-173415">
              <a:buFont typeface="Arial" pitchFamily="34" charset="0"/>
              <a:buChar char="•"/>
            </a:pPr>
            <a:r>
              <a:rPr lang="en-US" dirty="0" smtClean="0"/>
              <a:t>Have students work in partners to fill names into the chart to show these relationships.</a:t>
            </a:r>
          </a:p>
          <a:p>
            <a:pPr marL="173415" indent="-173415">
              <a:buFont typeface="Arial" pitchFamily="34" charset="0"/>
              <a:buChar char="•"/>
            </a:pPr>
            <a:endParaRPr lang="en-US" dirty="0" smtClean="0"/>
          </a:p>
          <a:p>
            <a:pPr marL="173415" indent="-173415">
              <a:buFont typeface="Arial" pitchFamily="34" charset="0"/>
              <a:buChar char="•"/>
            </a:pPr>
            <a:r>
              <a:rPr lang="en-US" dirty="0" smtClean="0"/>
              <a:t>Ask one or two pairs to share their responses with the whole class. Have them explain why they filled out the chart as they did.</a:t>
            </a:r>
          </a:p>
          <a:p>
            <a:pPr marL="173415" indent="-173415">
              <a:buFont typeface="Arial" pitchFamily="34" charset="0"/>
              <a:buChar char="•"/>
            </a:pPr>
            <a:endParaRPr lang="en-US" dirty="0" smtClean="0"/>
          </a:p>
          <a:p>
            <a:pPr marL="173415" indent="-173415">
              <a:buFont typeface="Arial" pitchFamily="34" charset="0"/>
              <a:buChar char="•"/>
            </a:pPr>
            <a:r>
              <a:rPr lang="en-US" dirty="0" smtClean="0"/>
              <a:t>Display and explain the correct responses. Students should make corrections in their Student Charts if necessary.</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43</a:t>
            </a:fld>
            <a:endParaRPr lang="en-US"/>
          </a:p>
        </p:txBody>
      </p:sp>
    </p:spTree>
    <p:extLst>
      <p:ext uri="{BB962C8B-B14F-4D97-AF65-F5344CB8AC3E}">
        <p14:creationId xmlns:p14="http://schemas.microsoft.com/office/powerpoint/2010/main" xmlns="" val="997510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Have the students work in pairs to read the text and answer the questions (Student Chart 1B).</a:t>
            </a:r>
          </a:p>
          <a:p>
            <a:pPr marL="173415" indent="-173415" defTabSz="924879">
              <a:buFont typeface="Arial" pitchFamily="34" charset="0"/>
              <a:buChar char="•"/>
              <a:defRPr/>
            </a:pPr>
            <a:r>
              <a:rPr lang="en-US" dirty="0" smtClean="0"/>
              <a:t>Read the glossed words and definitions and ask students what they mean in the context of the passage.</a:t>
            </a:r>
            <a:endParaRPr lang="en-US" b="1" dirty="0" smtClean="0"/>
          </a:p>
          <a:p>
            <a:pPr marL="173415" indent="-173415">
              <a:buFont typeface="Arial" pitchFamily="34" charset="0"/>
              <a:buChar char="•"/>
            </a:pPr>
            <a:endParaRPr lang="en-US" b="1" dirty="0" smtClean="0"/>
          </a:p>
          <a:p>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5</a:t>
            </a:fld>
            <a:endParaRPr lang="en-US"/>
          </a:p>
        </p:txBody>
      </p:sp>
    </p:spTree>
    <p:extLst>
      <p:ext uri="{BB962C8B-B14F-4D97-AF65-F5344CB8AC3E}">
        <p14:creationId xmlns:p14="http://schemas.microsoft.com/office/powerpoint/2010/main" xmlns="" val="3423826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Students should revise their responses in their Student Charts as needed.</a:t>
            </a:r>
            <a:endParaRPr lang="en-US" b="1"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6</a:t>
            </a:fld>
            <a:endParaRPr lang="en-US"/>
          </a:p>
        </p:txBody>
      </p:sp>
    </p:spTree>
    <p:extLst>
      <p:ext uri="{BB962C8B-B14F-4D97-AF65-F5344CB8AC3E}">
        <p14:creationId xmlns:p14="http://schemas.microsoft.com/office/powerpoint/2010/main" xmlns="" val="54528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Have the students work in pairs to read the text and answer the questions (Student Chart 1B).</a:t>
            </a:r>
          </a:p>
          <a:p>
            <a:pPr marL="173415" indent="-173415" defTabSz="924879">
              <a:buFont typeface="Arial" pitchFamily="34" charset="0"/>
              <a:buChar char="•"/>
              <a:defRPr/>
            </a:pPr>
            <a:r>
              <a:rPr lang="en-US" dirty="0" smtClean="0"/>
              <a:t>Read the glossed words and definitions and ask students what they mean in the context of the passage.</a:t>
            </a:r>
            <a:endParaRPr lang="en-US" b="1" dirty="0" smtClean="0"/>
          </a:p>
          <a:p>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7</a:t>
            </a:fld>
            <a:endParaRPr lang="en-US"/>
          </a:p>
        </p:txBody>
      </p:sp>
    </p:spTree>
    <p:extLst>
      <p:ext uri="{BB962C8B-B14F-4D97-AF65-F5344CB8AC3E}">
        <p14:creationId xmlns:p14="http://schemas.microsoft.com/office/powerpoint/2010/main" xmlns="" val="4054871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Ask one or two pairs to share their responses to the questions with the whole class.</a:t>
            </a:r>
          </a:p>
          <a:p>
            <a:pPr marL="173415" indent="-173415">
              <a:buFont typeface="Arial" pitchFamily="34" charset="0"/>
              <a:buChar char="•"/>
            </a:pPr>
            <a:r>
              <a:rPr lang="en-US" dirty="0" smtClean="0"/>
              <a:t>Display and explain the correct responses. Students should revise their responses in their Student Charts as needed.</a:t>
            </a:r>
            <a:endParaRPr lang="en-US" b="1" dirty="0" smtClean="0"/>
          </a:p>
          <a:p>
            <a:endParaRPr lang="en-US" dirty="0"/>
          </a:p>
        </p:txBody>
      </p:sp>
      <p:sp>
        <p:nvSpPr>
          <p:cNvPr id="4" name="Slide Number Placeholder 3"/>
          <p:cNvSpPr>
            <a:spLocks noGrp="1"/>
          </p:cNvSpPr>
          <p:nvPr>
            <p:ph type="sldNum" sz="quarter" idx="10"/>
          </p:nvPr>
        </p:nvSpPr>
        <p:spPr/>
        <p:txBody>
          <a:bodyPr/>
          <a:lstStyle/>
          <a:p>
            <a:fld id="{E973C1B6-D896-4D73-B746-13801ED6F78F}" type="slidenum">
              <a:rPr lang="en-US" smtClean="0"/>
              <a:pPr/>
              <a:t>8</a:t>
            </a:fld>
            <a:endParaRPr lang="en-US"/>
          </a:p>
        </p:txBody>
      </p:sp>
    </p:spTree>
    <p:extLst>
      <p:ext uri="{BB962C8B-B14F-4D97-AF65-F5344CB8AC3E}">
        <p14:creationId xmlns:p14="http://schemas.microsoft.com/office/powerpoint/2010/main" xmlns="" val="1479468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Activity 1B</a:t>
            </a:r>
          </a:p>
          <a:p>
            <a:pPr marL="173415" indent="-173415">
              <a:buFont typeface="Arial" pitchFamily="34" charset="0"/>
              <a:buChar char="•"/>
            </a:pPr>
            <a:r>
              <a:rPr lang="en-US" dirty="0" smtClean="0"/>
              <a:t>Have the students work in pairs to read the text and answer the questions (Student Chart 1B).</a:t>
            </a:r>
          </a:p>
          <a:p>
            <a:pPr marL="173415" indent="-173415" defTabSz="924879">
              <a:buFont typeface="Arial" pitchFamily="34" charset="0"/>
              <a:buChar char="•"/>
              <a:defRPr/>
            </a:pPr>
            <a:r>
              <a:rPr lang="en-US" dirty="0" smtClean="0"/>
              <a:t>Read the glossed words and definitions and ask students what they mean in the context of the passage.</a:t>
            </a:r>
            <a:endParaRPr lang="en-US" b="1" dirty="0" smtClean="0"/>
          </a:p>
          <a:p>
            <a:pPr marL="173415" indent="-173415">
              <a:buFont typeface="Arial" pitchFamily="34" charset="0"/>
              <a:buChar char="•"/>
            </a:pPr>
            <a:endParaRPr lang="en-US" b="1" dirty="0" smtClean="0"/>
          </a:p>
        </p:txBody>
      </p:sp>
      <p:sp>
        <p:nvSpPr>
          <p:cNvPr id="4" name="Slide Number Placeholder 3"/>
          <p:cNvSpPr>
            <a:spLocks noGrp="1"/>
          </p:cNvSpPr>
          <p:nvPr>
            <p:ph type="sldNum" sz="quarter" idx="10"/>
          </p:nvPr>
        </p:nvSpPr>
        <p:spPr/>
        <p:txBody>
          <a:bodyPr/>
          <a:lstStyle/>
          <a:p>
            <a:fld id="{E973C1B6-D896-4D73-B746-13801ED6F78F}" type="slidenum">
              <a:rPr lang="en-US" smtClean="0"/>
              <a:pPr/>
              <a:t>9</a:t>
            </a:fld>
            <a:endParaRPr lang="en-US"/>
          </a:p>
        </p:txBody>
      </p:sp>
    </p:spTree>
    <p:extLst>
      <p:ext uri="{BB962C8B-B14F-4D97-AF65-F5344CB8AC3E}">
        <p14:creationId xmlns:p14="http://schemas.microsoft.com/office/powerpoint/2010/main" xmlns="" val="4094765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1CFB06-8AE2-4DF3-B39A-60F2A985764B}" type="datetimeFigureOut">
              <a:rPr lang="en-US" smtClean="0"/>
              <a:pPr/>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D1CFB06-8AE2-4DF3-B39A-60F2A985764B}" type="datetimeFigureOut">
              <a:rPr lang="en-US" smtClean="0"/>
              <a:pPr/>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1CFB06-8AE2-4DF3-B39A-60F2A985764B}" type="datetimeFigureOut">
              <a:rPr lang="en-US" smtClean="0"/>
              <a:pPr/>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C0BB6-E63D-4DA6-ADFD-87175D413AC8}" type="slidenum">
              <a:rPr lang="en-US" smtClean="0"/>
              <a:pPr/>
              <a:t>‹#›</a:t>
            </a:fld>
            <a:endParaRPr lang="en-US"/>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CFB06-8AE2-4DF3-B39A-60F2A985764B}" type="datetimeFigureOut">
              <a:rPr lang="en-US" smtClean="0"/>
              <a:pPr/>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C0BB6-E63D-4DA6-ADFD-87175D413A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D1CFB06-8AE2-4DF3-B39A-60F2A985764B}" type="datetimeFigureOut">
              <a:rPr lang="en-US" smtClean="0"/>
              <a:pPr/>
              <a:t>7/9/2013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D7C0BB6-E63D-4DA6-ADFD-87175D413A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28975" y="1509713"/>
            <a:ext cx="2686050" cy="3838575"/>
          </a:xfrm>
          <a:prstGeom prst="rect">
            <a:avLst/>
          </a:prstGeom>
          <a:noFill/>
          <a:ln w="9525">
            <a:noFill/>
            <a:miter lim="800000"/>
            <a:headEnd/>
            <a:tailEnd/>
          </a:ln>
        </p:spPr>
      </p:pic>
    </p:spTree>
    <p:extLst>
      <p:ext uri="{BB962C8B-B14F-4D97-AF65-F5344CB8AC3E}">
        <p14:creationId xmlns:p14="http://schemas.microsoft.com/office/powerpoint/2010/main" xmlns="" val="3798008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447800"/>
            <a:ext cx="7391400" cy="3539430"/>
          </a:xfrm>
          <a:prstGeom prst="rect">
            <a:avLst/>
          </a:prstGeom>
          <a:noFill/>
        </p:spPr>
        <p:txBody>
          <a:bodyPr wrap="square" rtlCol="0">
            <a:spAutoFit/>
          </a:bodyPr>
          <a:lstStyle/>
          <a:p>
            <a:r>
              <a:rPr lang="en-US" sz="2800" b="1" dirty="0" smtClean="0"/>
              <a:t>In what </a:t>
            </a:r>
            <a:r>
              <a:rPr lang="en-US" sz="2800" b="1" dirty="0"/>
              <a:t>year were women finally allowed to vote?</a:t>
            </a:r>
          </a:p>
          <a:p>
            <a:endParaRPr lang="en-US" sz="2800" dirty="0" smtClean="0"/>
          </a:p>
          <a:p>
            <a:r>
              <a:rPr lang="en-US" sz="2800" dirty="0" smtClean="0"/>
              <a:t>Women </a:t>
            </a:r>
            <a:r>
              <a:rPr lang="en-US" sz="2800" dirty="0"/>
              <a:t>were allowed to vote in </a:t>
            </a:r>
            <a:r>
              <a:rPr lang="en-US" sz="2800" dirty="0" smtClean="0"/>
              <a:t>_____. </a:t>
            </a:r>
          </a:p>
          <a:p>
            <a:endParaRPr lang="en-US" sz="2800" b="1" dirty="0"/>
          </a:p>
          <a:p>
            <a:r>
              <a:rPr lang="en-US" sz="2800" b="1" dirty="0"/>
              <a:t>Why were women finally allowed to vote?</a:t>
            </a:r>
          </a:p>
          <a:p>
            <a:endParaRPr lang="en-US" sz="2800" dirty="0" smtClean="0"/>
          </a:p>
          <a:p>
            <a:r>
              <a:rPr lang="en-US" sz="2800" dirty="0" smtClean="0"/>
              <a:t>Many </a:t>
            </a:r>
            <a:r>
              <a:rPr lang="en-US" sz="2800" dirty="0"/>
              <a:t>women worked hard for </a:t>
            </a:r>
            <a:r>
              <a:rPr lang="en-US" sz="2800" dirty="0" smtClean="0"/>
              <a:t>_____ rights. </a:t>
            </a:r>
            <a:endParaRPr lang="en-US" dirty="0"/>
          </a:p>
        </p:txBody>
      </p:sp>
      <p:sp>
        <p:nvSpPr>
          <p:cNvPr id="3" name="TextBox 2"/>
          <p:cNvSpPr txBox="1"/>
          <p:nvPr/>
        </p:nvSpPr>
        <p:spPr>
          <a:xfrm>
            <a:off x="5486400" y="2514600"/>
            <a:ext cx="857927" cy="523220"/>
          </a:xfrm>
          <a:prstGeom prst="rect">
            <a:avLst/>
          </a:prstGeom>
          <a:noFill/>
        </p:spPr>
        <p:txBody>
          <a:bodyPr wrap="none" rtlCol="0">
            <a:spAutoFit/>
          </a:bodyPr>
          <a:lstStyle/>
          <a:p>
            <a:r>
              <a:rPr lang="en-US" sz="2800" b="1" dirty="0" smtClean="0">
                <a:solidFill>
                  <a:srgbClr val="003399"/>
                </a:solidFill>
              </a:rPr>
              <a:t>1920</a:t>
            </a:r>
            <a:endParaRPr lang="en-US" sz="2800" b="1" dirty="0">
              <a:solidFill>
                <a:srgbClr val="003399"/>
              </a:solidFill>
            </a:endParaRPr>
          </a:p>
        </p:txBody>
      </p:sp>
      <p:sp>
        <p:nvSpPr>
          <p:cNvPr id="4" name="TextBox 3"/>
          <p:cNvSpPr txBox="1"/>
          <p:nvPr/>
        </p:nvSpPr>
        <p:spPr>
          <a:xfrm>
            <a:off x="5257800" y="4267200"/>
            <a:ext cx="1015021" cy="523220"/>
          </a:xfrm>
          <a:prstGeom prst="rect">
            <a:avLst/>
          </a:prstGeom>
          <a:noFill/>
        </p:spPr>
        <p:txBody>
          <a:bodyPr wrap="none" rtlCol="0">
            <a:spAutoFit/>
          </a:bodyPr>
          <a:lstStyle/>
          <a:p>
            <a:r>
              <a:rPr lang="en-US" sz="2800" b="1" dirty="0" smtClean="0">
                <a:solidFill>
                  <a:srgbClr val="003399"/>
                </a:solidFill>
              </a:rPr>
              <a:t>equal</a:t>
            </a:r>
            <a:endParaRPr lang="en-US" sz="2800" b="1" dirty="0">
              <a:solidFill>
                <a:srgbClr val="003399"/>
              </a:solidFill>
            </a:endParaRPr>
          </a:p>
        </p:txBody>
      </p:sp>
    </p:spTree>
    <p:extLst>
      <p:ext uri="{BB962C8B-B14F-4D97-AF65-F5344CB8AC3E}">
        <p14:creationId xmlns:p14="http://schemas.microsoft.com/office/powerpoint/2010/main" xmlns="" val="159941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447800"/>
            <a:ext cx="7162800" cy="3539430"/>
          </a:xfrm>
          <a:prstGeom prst="rect">
            <a:avLst/>
          </a:prstGeom>
          <a:noFill/>
        </p:spPr>
        <p:txBody>
          <a:bodyPr wrap="square" rtlCol="0">
            <a:spAutoFit/>
          </a:bodyPr>
          <a:lstStyle/>
          <a:p>
            <a:r>
              <a:rPr lang="en-US" sz="2800" b="1" dirty="0"/>
              <a:t>Name four ways that women were limited in the </a:t>
            </a:r>
            <a:r>
              <a:rPr lang="en-US" sz="2800" b="1" dirty="0" smtClean="0"/>
              <a:t>1880s.</a:t>
            </a:r>
          </a:p>
          <a:p>
            <a:pPr>
              <a:lnSpc>
                <a:spcPct val="150000"/>
              </a:lnSpc>
            </a:pPr>
            <a:r>
              <a:rPr lang="en-US" sz="2800" dirty="0" smtClean="0"/>
              <a:t>Women could not _____. </a:t>
            </a:r>
          </a:p>
          <a:p>
            <a:pPr>
              <a:lnSpc>
                <a:spcPct val="150000"/>
              </a:lnSpc>
            </a:pPr>
            <a:r>
              <a:rPr lang="en-US" sz="2800" dirty="0" smtClean="0"/>
              <a:t>Women could not attend ______. </a:t>
            </a:r>
          </a:p>
          <a:p>
            <a:pPr>
              <a:lnSpc>
                <a:spcPct val="150000"/>
              </a:lnSpc>
            </a:pPr>
            <a:r>
              <a:rPr lang="en-US" sz="2800" dirty="0" smtClean="0"/>
              <a:t>Women could not keep their ______.</a:t>
            </a:r>
          </a:p>
          <a:p>
            <a:pPr>
              <a:lnSpc>
                <a:spcPct val="150000"/>
              </a:lnSpc>
            </a:pPr>
            <a:r>
              <a:rPr lang="en-US" sz="2800" dirty="0" smtClean="0"/>
              <a:t>Women could not _______ their husbands.</a:t>
            </a:r>
            <a:endParaRPr lang="en-US" sz="2800" dirty="0"/>
          </a:p>
        </p:txBody>
      </p:sp>
      <p:sp>
        <p:nvSpPr>
          <p:cNvPr id="3" name="TextBox 2"/>
          <p:cNvSpPr txBox="1"/>
          <p:nvPr/>
        </p:nvSpPr>
        <p:spPr>
          <a:xfrm>
            <a:off x="3657600" y="2362200"/>
            <a:ext cx="808555" cy="523220"/>
          </a:xfrm>
          <a:prstGeom prst="rect">
            <a:avLst/>
          </a:prstGeom>
          <a:noFill/>
        </p:spPr>
        <p:txBody>
          <a:bodyPr wrap="none" rtlCol="0">
            <a:spAutoFit/>
          </a:bodyPr>
          <a:lstStyle/>
          <a:p>
            <a:r>
              <a:rPr lang="en-US" sz="2800" b="1" dirty="0" smtClean="0">
                <a:solidFill>
                  <a:srgbClr val="003399"/>
                </a:solidFill>
              </a:rPr>
              <a:t>vote</a:t>
            </a:r>
            <a:endParaRPr lang="en-US" sz="2800" b="1" dirty="0">
              <a:solidFill>
                <a:srgbClr val="003399"/>
              </a:solidFill>
            </a:endParaRPr>
          </a:p>
        </p:txBody>
      </p:sp>
      <p:sp>
        <p:nvSpPr>
          <p:cNvPr id="4" name="TextBox 3"/>
          <p:cNvSpPr txBox="1"/>
          <p:nvPr/>
        </p:nvSpPr>
        <p:spPr>
          <a:xfrm>
            <a:off x="4495800" y="2971800"/>
            <a:ext cx="1257075" cy="523220"/>
          </a:xfrm>
          <a:prstGeom prst="rect">
            <a:avLst/>
          </a:prstGeom>
          <a:noFill/>
        </p:spPr>
        <p:txBody>
          <a:bodyPr wrap="none" rtlCol="0">
            <a:spAutoFit/>
          </a:bodyPr>
          <a:lstStyle/>
          <a:p>
            <a:r>
              <a:rPr lang="en-US" sz="2800" b="1" dirty="0" smtClean="0">
                <a:solidFill>
                  <a:srgbClr val="003399"/>
                </a:solidFill>
              </a:rPr>
              <a:t>college</a:t>
            </a:r>
            <a:endParaRPr lang="en-US" sz="2800" b="1" dirty="0">
              <a:solidFill>
                <a:srgbClr val="003399"/>
              </a:solidFill>
            </a:endParaRPr>
          </a:p>
        </p:txBody>
      </p:sp>
      <p:sp>
        <p:nvSpPr>
          <p:cNvPr id="6" name="TextBox 5"/>
          <p:cNvSpPr txBox="1"/>
          <p:nvPr/>
        </p:nvSpPr>
        <p:spPr>
          <a:xfrm>
            <a:off x="5105400" y="3657600"/>
            <a:ext cx="1119602" cy="523220"/>
          </a:xfrm>
          <a:prstGeom prst="rect">
            <a:avLst/>
          </a:prstGeom>
          <a:noFill/>
        </p:spPr>
        <p:txBody>
          <a:bodyPr wrap="none" rtlCol="0">
            <a:spAutoFit/>
          </a:bodyPr>
          <a:lstStyle/>
          <a:p>
            <a:r>
              <a:rPr lang="en-US" sz="2800" b="1" dirty="0" smtClean="0">
                <a:solidFill>
                  <a:srgbClr val="003399"/>
                </a:solidFill>
              </a:rPr>
              <a:t>wages</a:t>
            </a:r>
            <a:endParaRPr lang="en-US" sz="2800" b="1" dirty="0">
              <a:solidFill>
                <a:srgbClr val="003399"/>
              </a:solidFill>
            </a:endParaRPr>
          </a:p>
        </p:txBody>
      </p:sp>
      <p:sp>
        <p:nvSpPr>
          <p:cNvPr id="7" name="TextBox 6"/>
          <p:cNvSpPr txBox="1"/>
          <p:nvPr/>
        </p:nvSpPr>
        <p:spPr>
          <a:xfrm>
            <a:off x="3657600" y="4267200"/>
            <a:ext cx="1281698" cy="523220"/>
          </a:xfrm>
          <a:prstGeom prst="rect">
            <a:avLst/>
          </a:prstGeom>
          <a:noFill/>
        </p:spPr>
        <p:txBody>
          <a:bodyPr wrap="none" rtlCol="0">
            <a:spAutoFit/>
          </a:bodyPr>
          <a:lstStyle/>
          <a:p>
            <a:r>
              <a:rPr lang="en-US" sz="2800" b="1" dirty="0" smtClean="0">
                <a:solidFill>
                  <a:srgbClr val="003399"/>
                </a:solidFill>
              </a:rPr>
              <a:t>divorce</a:t>
            </a:r>
            <a:endParaRPr lang="en-US" sz="2800" b="1" dirty="0">
              <a:solidFill>
                <a:srgbClr val="003399"/>
              </a:solidFill>
            </a:endParaRPr>
          </a:p>
        </p:txBody>
      </p:sp>
    </p:spTree>
    <p:extLst>
      <p:ext uri="{BB962C8B-B14F-4D97-AF65-F5344CB8AC3E}">
        <p14:creationId xmlns:p14="http://schemas.microsoft.com/office/powerpoint/2010/main" xmlns="" val="203303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0"/>
            <a:ext cx="6781800" cy="1295400"/>
          </a:xfrm>
        </p:spPr>
        <p:txBody>
          <a:bodyPr/>
          <a:lstStyle/>
          <a:p>
            <a:r>
              <a:rPr lang="en-US" b="1" dirty="0" smtClean="0"/>
              <a:t>The Story of an hour: Part I</a:t>
            </a:r>
            <a:endParaRPr lang="en-US" b="1" dirty="0"/>
          </a:p>
        </p:txBody>
      </p:sp>
      <p:sp>
        <p:nvSpPr>
          <p:cNvPr id="3" name="Subtitle 2"/>
          <p:cNvSpPr>
            <a:spLocks noGrp="1"/>
          </p:cNvSpPr>
          <p:nvPr>
            <p:ph type="subTitle" idx="1"/>
          </p:nvPr>
        </p:nvSpPr>
        <p:spPr>
          <a:xfrm>
            <a:off x="1447800" y="3581400"/>
            <a:ext cx="6400800" cy="762000"/>
          </a:xfrm>
        </p:spPr>
        <p:txBody>
          <a:bodyPr>
            <a:normAutofit/>
          </a:bodyPr>
          <a:lstStyle/>
          <a:p>
            <a:r>
              <a:rPr lang="en-US" sz="2800" dirty="0" smtClean="0"/>
              <a:t>Kate Chopin</a:t>
            </a:r>
            <a:endParaRPr lang="en-US" sz="2800" dirty="0"/>
          </a:p>
        </p:txBody>
      </p:sp>
    </p:spTree>
    <p:extLst>
      <p:ext uri="{BB962C8B-B14F-4D97-AF65-F5344CB8AC3E}">
        <p14:creationId xmlns:p14="http://schemas.microsoft.com/office/powerpoint/2010/main" xmlns="" val="169173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3276600"/>
            <a:ext cx="6248400" cy="1723549"/>
          </a:xfrm>
          <a:prstGeom prst="rect">
            <a:avLst/>
          </a:prstGeom>
          <a:noFill/>
        </p:spPr>
        <p:txBody>
          <a:bodyPr wrap="square" rtlCol="0">
            <a:spAutoFit/>
          </a:bodyPr>
          <a:lstStyle/>
          <a:p>
            <a:r>
              <a:rPr lang="en-US" sz="2600" dirty="0" smtClean="0"/>
              <a:t>    Knowing </a:t>
            </a:r>
            <a:r>
              <a:rPr lang="en-US" sz="2600" dirty="0"/>
              <a:t>that Mrs. Mallard was afflicted with a heart trouble, great care was taken to break to her as gently as possible the news of her husband's death.</a:t>
            </a:r>
          </a:p>
        </p:txBody>
      </p:sp>
      <p:sp>
        <p:nvSpPr>
          <p:cNvPr id="3" name="TextBox 2"/>
          <p:cNvSpPr txBox="1"/>
          <p:nvPr/>
        </p:nvSpPr>
        <p:spPr>
          <a:xfrm>
            <a:off x="990600" y="1066800"/>
            <a:ext cx="6433684" cy="1938992"/>
          </a:xfrm>
          <a:prstGeom prst="rect">
            <a:avLst/>
          </a:prstGeom>
          <a:noFill/>
        </p:spPr>
        <p:txBody>
          <a:bodyPr wrap="none" rtlCol="0">
            <a:spAutoFit/>
          </a:bodyPr>
          <a:lstStyle/>
          <a:p>
            <a:r>
              <a:rPr lang="en-US" sz="3000" b="1" dirty="0" smtClean="0"/>
              <a:t>Guiding Questions:</a:t>
            </a:r>
          </a:p>
          <a:p>
            <a:pPr>
              <a:spcBef>
                <a:spcPts val="600"/>
              </a:spcBef>
              <a:spcAft>
                <a:spcPts val="600"/>
              </a:spcAft>
              <a:buFont typeface="Arial" pitchFamily="34" charset="0"/>
              <a:buChar char="•"/>
            </a:pPr>
            <a:r>
              <a:rPr lang="en-US" sz="2600" b="1" dirty="0" smtClean="0"/>
              <a:t> What </a:t>
            </a:r>
            <a:r>
              <a:rPr lang="en-US" sz="2600" b="1" dirty="0"/>
              <a:t>news did they bring to Mrs. </a:t>
            </a:r>
            <a:r>
              <a:rPr lang="en-US" sz="2600" b="1" dirty="0" smtClean="0"/>
              <a:t>Mallard?</a:t>
            </a:r>
          </a:p>
          <a:p>
            <a:pPr>
              <a:spcBef>
                <a:spcPts val="600"/>
              </a:spcBef>
              <a:spcAft>
                <a:spcPts val="600"/>
              </a:spcAft>
              <a:buFont typeface="Arial" pitchFamily="34" charset="0"/>
              <a:buChar char="•"/>
            </a:pPr>
            <a:r>
              <a:rPr lang="en-US" sz="2600" b="1" dirty="0" smtClean="0"/>
              <a:t> Why </a:t>
            </a:r>
            <a:r>
              <a:rPr lang="en-US" sz="2600" b="1" dirty="0"/>
              <a:t>did they take great care to tell her</a:t>
            </a:r>
            <a:r>
              <a:rPr lang="en-US" sz="2600" b="1" dirty="0" smtClean="0"/>
              <a:t>?</a:t>
            </a:r>
            <a:endParaRPr lang="en-US" sz="2600" b="1" dirty="0"/>
          </a:p>
          <a:p>
            <a:endParaRPr lang="en-US" dirty="0"/>
          </a:p>
        </p:txBody>
      </p:sp>
      <p:pic>
        <p:nvPicPr>
          <p:cNvPr id="5" name="Picture 2"/>
          <p:cNvPicPr>
            <a:picLocks noChangeAspect="1" noChangeArrowheads="1"/>
          </p:cNvPicPr>
          <p:nvPr/>
        </p:nvPicPr>
        <p:blipFill>
          <a:blip r:embed="rId3" cstate="print"/>
          <a:srcRect/>
          <a:stretch>
            <a:fillRect/>
          </a:stretch>
        </p:blipFill>
        <p:spPr bwMode="auto">
          <a:xfrm>
            <a:off x="1371600" y="3429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4103907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219200"/>
            <a:ext cx="7162800" cy="4247317"/>
          </a:xfrm>
          <a:prstGeom prst="rect">
            <a:avLst/>
          </a:prstGeom>
          <a:noFill/>
        </p:spPr>
        <p:txBody>
          <a:bodyPr wrap="square" rtlCol="0">
            <a:spAutoFit/>
          </a:bodyPr>
          <a:lstStyle/>
          <a:p>
            <a:pPr>
              <a:lnSpc>
                <a:spcPct val="150000"/>
              </a:lnSpc>
            </a:pPr>
            <a:r>
              <a:rPr lang="en-US" sz="2800" b="1" dirty="0" smtClean="0"/>
              <a:t>What </a:t>
            </a:r>
            <a:r>
              <a:rPr lang="en-US" sz="2800" b="1" dirty="0"/>
              <a:t>news did they bring to Mrs. Mallard</a:t>
            </a:r>
            <a:r>
              <a:rPr lang="en-US" sz="2800" b="1" dirty="0" smtClean="0"/>
              <a:t>?</a:t>
            </a:r>
          </a:p>
          <a:p>
            <a:pPr>
              <a:lnSpc>
                <a:spcPct val="150000"/>
              </a:lnSpc>
            </a:pPr>
            <a:r>
              <a:rPr lang="en-US" sz="2800" dirty="0"/>
              <a:t>They told Mrs. Mallard news of her husband’s </a:t>
            </a:r>
            <a:r>
              <a:rPr lang="en-US" sz="2800" dirty="0" smtClean="0"/>
              <a:t>________. </a:t>
            </a:r>
          </a:p>
          <a:p>
            <a:pPr>
              <a:lnSpc>
                <a:spcPct val="150000"/>
              </a:lnSpc>
            </a:pPr>
            <a:r>
              <a:rPr lang="en-US" sz="2800" b="1" dirty="0" smtClean="0"/>
              <a:t>Why </a:t>
            </a:r>
            <a:r>
              <a:rPr lang="en-US" sz="2800" b="1" dirty="0"/>
              <a:t>did they take great care to tell her</a:t>
            </a:r>
            <a:r>
              <a:rPr lang="en-US" sz="2800" b="1" dirty="0" smtClean="0"/>
              <a:t>?</a:t>
            </a:r>
          </a:p>
          <a:p>
            <a:pPr>
              <a:lnSpc>
                <a:spcPct val="150000"/>
              </a:lnSpc>
            </a:pPr>
            <a:r>
              <a:rPr lang="en-US" sz="2800" dirty="0"/>
              <a:t>They </a:t>
            </a:r>
            <a:r>
              <a:rPr lang="en-US" sz="2800" dirty="0" smtClean="0"/>
              <a:t>took </a:t>
            </a:r>
            <a:r>
              <a:rPr lang="en-US" sz="2800" dirty="0"/>
              <a:t>great care to tell her because she had a </a:t>
            </a:r>
            <a:r>
              <a:rPr lang="en-US" sz="2800" dirty="0" smtClean="0"/>
              <a:t>_____________. </a:t>
            </a:r>
            <a:endParaRPr lang="en-US" sz="2800" i="1" dirty="0"/>
          </a:p>
          <a:p>
            <a:endParaRPr lang="en-US" dirty="0"/>
          </a:p>
        </p:txBody>
      </p:sp>
      <p:sp>
        <p:nvSpPr>
          <p:cNvPr id="3" name="TextBox 2"/>
          <p:cNvSpPr txBox="1"/>
          <p:nvPr/>
        </p:nvSpPr>
        <p:spPr>
          <a:xfrm>
            <a:off x="1371600" y="2514600"/>
            <a:ext cx="1034257" cy="523220"/>
          </a:xfrm>
          <a:prstGeom prst="rect">
            <a:avLst/>
          </a:prstGeom>
          <a:noFill/>
        </p:spPr>
        <p:txBody>
          <a:bodyPr wrap="none" rtlCol="0">
            <a:spAutoFit/>
          </a:bodyPr>
          <a:lstStyle/>
          <a:p>
            <a:r>
              <a:rPr lang="en-US" sz="2800" b="1" dirty="0" smtClean="0">
                <a:solidFill>
                  <a:srgbClr val="003399"/>
                </a:solidFill>
              </a:rPr>
              <a:t>death</a:t>
            </a:r>
            <a:endParaRPr lang="en-US" sz="2800" b="1" dirty="0">
              <a:solidFill>
                <a:srgbClr val="003399"/>
              </a:solidFill>
            </a:endParaRPr>
          </a:p>
        </p:txBody>
      </p:sp>
      <p:sp>
        <p:nvSpPr>
          <p:cNvPr id="4" name="TextBox 3"/>
          <p:cNvSpPr txBox="1"/>
          <p:nvPr/>
        </p:nvSpPr>
        <p:spPr>
          <a:xfrm>
            <a:off x="1143000" y="4419600"/>
            <a:ext cx="2514535" cy="523220"/>
          </a:xfrm>
          <a:prstGeom prst="rect">
            <a:avLst/>
          </a:prstGeom>
          <a:noFill/>
        </p:spPr>
        <p:txBody>
          <a:bodyPr wrap="none" rtlCol="0">
            <a:spAutoFit/>
          </a:bodyPr>
          <a:lstStyle/>
          <a:p>
            <a:r>
              <a:rPr lang="en-US" sz="2800" b="1" dirty="0">
                <a:solidFill>
                  <a:srgbClr val="003399"/>
                </a:solidFill>
              </a:rPr>
              <a:t>h</a:t>
            </a:r>
            <a:r>
              <a:rPr lang="en-US" sz="2800" b="1" dirty="0" smtClean="0">
                <a:solidFill>
                  <a:srgbClr val="003399"/>
                </a:solidFill>
              </a:rPr>
              <a:t>eart condition</a:t>
            </a:r>
            <a:endParaRPr lang="en-US" sz="2800" b="1" dirty="0">
              <a:solidFill>
                <a:srgbClr val="003399"/>
              </a:solidFill>
            </a:endParaRPr>
          </a:p>
        </p:txBody>
      </p:sp>
    </p:spTree>
    <p:extLst>
      <p:ext uri="{BB962C8B-B14F-4D97-AF65-F5344CB8AC3E}">
        <p14:creationId xmlns:p14="http://schemas.microsoft.com/office/powerpoint/2010/main" xmlns="" val="402740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200400"/>
            <a:ext cx="6248400" cy="1677382"/>
          </a:xfrm>
          <a:prstGeom prst="rect">
            <a:avLst/>
          </a:prstGeom>
          <a:noFill/>
        </p:spPr>
        <p:txBody>
          <a:bodyPr wrap="square" rtlCol="0">
            <a:spAutoFit/>
          </a:bodyPr>
          <a:lstStyle/>
          <a:p>
            <a:r>
              <a:rPr lang="en-US" sz="2800" dirty="0" smtClean="0">
                <a:sym typeface="Wingdings"/>
              </a:rPr>
              <a:t>      </a:t>
            </a:r>
            <a:r>
              <a:rPr lang="en-US" sz="2500" dirty="0" smtClean="0"/>
              <a:t>It </a:t>
            </a:r>
            <a:r>
              <a:rPr lang="en-US" sz="2500" dirty="0"/>
              <a:t>was her sister Josephine who told her, in broken sentences; veiled hints that </a:t>
            </a:r>
            <a:r>
              <a:rPr lang="en-US" sz="2500" b="1" dirty="0"/>
              <a:t>revealed</a:t>
            </a:r>
            <a:r>
              <a:rPr lang="en-US" sz="2500" dirty="0"/>
              <a:t> in half concealing. Her husband's friend Richards was there, too, near her. </a:t>
            </a:r>
          </a:p>
        </p:txBody>
      </p:sp>
      <p:sp>
        <p:nvSpPr>
          <p:cNvPr id="4" name="TextBox 3"/>
          <p:cNvSpPr txBox="1"/>
          <p:nvPr/>
        </p:nvSpPr>
        <p:spPr>
          <a:xfrm>
            <a:off x="914400" y="1066800"/>
            <a:ext cx="7315200" cy="2139047"/>
          </a:xfrm>
          <a:prstGeom prst="rect">
            <a:avLst/>
          </a:prstGeom>
          <a:noFill/>
        </p:spPr>
        <p:txBody>
          <a:bodyPr wrap="square" rtlCol="0">
            <a:spAutoFit/>
          </a:bodyPr>
          <a:lstStyle/>
          <a:p>
            <a:r>
              <a:rPr lang="en-US" sz="3000" b="1" dirty="0" smtClean="0"/>
              <a:t>Guiding Questions:</a:t>
            </a:r>
          </a:p>
          <a:p>
            <a:pPr>
              <a:spcBef>
                <a:spcPts val="600"/>
              </a:spcBef>
              <a:spcAft>
                <a:spcPts val="600"/>
              </a:spcAft>
              <a:buFont typeface="Arial" pitchFamily="34" charset="0"/>
              <a:buChar char="•"/>
            </a:pPr>
            <a:r>
              <a:rPr lang="en-US" sz="2600" b="1" dirty="0" smtClean="0"/>
              <a:t> Who </a:t>
            </a:r>
            <a:r>
              <a:rPr lang="en-US" sz="2600" b="1" dirty="0"/>
              <a:t>told Mrs. Mallard the news of </a:t>
            </a:r>
            <a:r>
              <a:rPr lang="en-US" sz="2600" b="1" dirty="0" smtClean="0"/>
              <a:t>her         </a:t>
            </a:r>
          </a:p>
          <a:p>
            <a:pPr>
              <a:spcBef>
                <a:spcPts val="600"/>
              </a:spcBef>
              <a:spcAft>
                <a:spcPts val="600"/>
              </a:spcAft>
            </a:pPr>
            <a:r>
              <a:rPr lang="en-US" sz="2600" b="1" dirty="0" smtClean="0"/>
              <a:t>   </a:t>
            </a:r>
          </a:p>
          <a:p>
            <a:pPr>
              <a:spcBef>
                <a:spcPts val="600"/>
              </a:spcBef>
              <a:spcAft>
                <a:spcPts val="600"/>
              </a:spcAft>
              <a:buFont typeface="Arial" pitchFamily="34" charset="0"/>
              <a:buChar char="•"/>
            </a:pPr>
            <a:r>
              <a:rPr lang="en-US" sz="2600" b="1" dirty="0" smtClean="0"/>
              <a:t> Who </a:t>
            </a:r>
            <a:r>
              <a:rPr lang="en-US" sz="2600" b="1" dirty="0"/>
              <a:t>was Mr. Richards?</a:t>
            </a:r>
          </a:p>
        </p:txBody>
      </p:sp>
      <p:sp>
        <p:nvSpPr>
          <p:cNvPr id="5" name="TextBox 4"/>
          <p:cNvSpPr txBox="1"/>
          <p:nvPr/>
        </p:nvSpPr>
        <p:spPr>
          <a:xfrm>
            <a:off x="4495800" y="5181600"/>
            <a:ext cx="3877536" cy="400110"/>
          </a:xfrm>
          <a:prstGeom prst="rect">
            <a:avLst/>
          </a:prstGeom>
          <a:noFill/>
        </p:spPr>
        <p:txBody>
          <a:bodyPr wrap="none" rtlCol="0">
            <a:spAutoFit/>
          </a:bodyPr>
          <a:lstStyle/>
          <a:p>
            <a:r>
              <a:rPr lang="en-US" sz="2000" b="1" dirty="0" smtClean="0">
                <a:solidFill>
                  <a:srgbClr val="003399"/>
                </a:solidFill>
              </a:rPr>
              <a:t>reveal: </a:t>
            </a:r>
            <a:r>
              <a:rPr lang="en-US" sz="2000" dirty="0" smtClean="0">
                <a:solidFill>
                  <a:srgbClr val="003399"/>
                </a:solidFill>
              </a:rPr>
              <a:t>let someone know something</a:t>
            </a:r>
            <a:endParaRPr lang="en-US" sz="2000" i="1" dirty="0" smtClean="0">
              <a:solidFill>
                <a:srgbClr val="003399"/>
              </a:solidFill>
            </a:endParaRPr>
          </a:p>
        </p:txBody>
      </p:sp>
      <p:sp>
        <p:nvSpPr>
          <p:cNvPr id="6" name="TextBox 5"/>
          <p:cNvSpPr txBox="1"/>
          <p:nvPr/>
        </p:nvSpPr>
        <p:spPr>
          <a:xfrm>
            <a:off x="1143000" y="1981200"/>
            <a:ext cx="2895600" cy="492443"/>
          </a:xfrm>
          <a:prstGeom prst="rect">
            <a:avLst/>
          </a:prstGeom>
          <a:noFill/>
        </p:spPr>
        <p:txBody>
          <a:bodyPr wrap="square" rtlCol="0">
            <a:spAutoFit/>
          </a:bodyPr>
          <a:lstStyle/>
          <a:p>
            <a:r>
              <a:rPr lang="en-US" sz="2600" b="1" dirty="0" smtClean="0"/>
              <a:t>husband’s death?</a:t>
            </a:r>
            <a:endParaRPr lang="en-US" sz="2600" dirty="0"/>
          </a:p>
        </p:txBody>
      </p:sp>
      <p:pic>
        <p:nvPicPr>
          <p:cNvPr id="7" name="Picture 2"/>
          <p:cNvPicPr>
            <a:picLocks noChangeAspect="1" noChangeArrowheads="1"/>
          </p:cNvPicPr>
          <p:nvPr/>
        </p:nvPicPr>
        <p:blipFill>
          <a:blip r:embed="rId3" cstate="print"/>
          <a:srcRect/>
          <a:stretch>
            <a:fillRect/>
          </a:stretch>
        </p:blipFill>
        <p:spPr bwMode="auto">
          <a:xfrm>
            <a:off x="1371600" y="3352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885896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162800" cy="4247317"/>
          </a:xfrm>
          <a:prstGeom prst="rect">
            <a:avLst/>
          </a:prstGeom>
          <a:noFill/>
        </p:spPr>
        <p:txBody>
          <a:bodyPr wrap="square" rtlCol="0">
            <a:spAutoFit/>
          </a:bodyPr>
          <a:lstStyle/>
          <a:p>
            <a:endParaRPr lang="en-US" sz="2800" b="1" dirty="0" smtClean="0"/>
          </a:p>
          <a:p>
            <a:r>
              <a:rPr lang="en-US" sz="2800" b="1" dirty="0" smtClean="0"/>
              <a:t>Who </a:t>
            </a:r>
            <a:r>
              <a:rPr lang="en-US" sz="2800" b="1" dirty="0"/>
              <a:t>told Mrs. Mallard the news of her husband’s death</a:t>
            </a:r>
            <a:r>
              <a:rPr lang="en-US" sz="2800" b="1" dirty="0" smtClean="0"/>
              <a:t>?</a:t>
            </a:r>
          </a:p>
          <a:p>
            <a:endParaRPr lang="en-US" sz="2800" b="1" dirty="0"/>
          </a:p>
          <a:p>
            <a:r>
              <a:rPr lang="en-US" sz="2800" dirty="0" smtClean="0"/>
              <a:t>_____________told </a:t>
            </a:r>
            <a:r>
              <a:rPr lang="en-US" sz="2800" dirty="0"/>
              <a:t>Mrs. Mallard the news.</a:t>
            </a:r>
            <a:r>
              <a:rPr lang="en-US" sz="2800" dirty="0" smtClean="0"/>
              <a:t> </a:t>
            </a:r>
          </a:p>
          <a:p>
            <a:endParaRPr lang="en-US" sz="2800" b="1" dirty="0"/>
          </a:p>
          <a:p>
            <a:r>
              <a:rPr lang="en-US" sz="2800" b="1" dirty="0"/>
              <a:t>Who was Mr. Richards?</a:t>
            </a:r>
          </a:p>
          <a:p>
            <a:r>
              <a:rPr lang="en-US" sz="2800" dirty="0" smtClean="0"/>
              <a:t/>
            </a:r>
            <a:br>
              <a:rPr lang="en-US" sz="2800" dirty="0" smtClean="0"/>
            </a:br>
            <a:r>
              <a:rPr lang="en-US" sz="2800" dirty="0" smtClean="0"/>
              <a:t>Mr</a:t>
            </a:r>
            <a:r>
              <a:rPr lang="en-US" sz="2800" dirty="0"/>
              <a:t>. Richards was Mr. Mallard’s </a:t>
            </a:r>
            <a:r>
              <a:rPr lang="en-US" sz="2800" dirty="0" smtClean="0"/>
              <a:t>_______.  </a:t>
            </a:r>
            <a:endParaRPr lang="en-US" sz="2800" dirty="0"/>
          </a:p>
          <a:p>
            <a:endParaRPr lang="en-US" dirty="0"/>
          </a:p>
        </p:txBody>
      </p:sp>
      <p:sp>
        <p:nvSpPr>
          <p:cNvPr id="3" name="TextBox 2"/>
          <p:cNvSpPr txBox="1"/>
          <p:nvPr/>
        </p:nvSpPr>
        <p:spPr>
          <a:xfrm>
            <a:off x="1447800" y="2667000"/>
            <a:ext cx="1676549" cy="523220"/>
          </a:xfrm>
          <a:prstGeom prst="rect">
            <a:avLst/>
          </a:prstGeom>
          <a:noFill/>
        </p:spPr>
        <p:txBody>
          <a:bodyPr wrap="none" rtlCol="0">
            <a:spAutoFit/>
          </a:bodyPr>
          <a:lstStyle/>
          <a:p>
            <a:r>
              <a:rPr lang="en-US" sz="2800" b="1" dirty="0" smtClean="0">
                <a:solidFill>
                  <a:srgbClr val="003399"/>
                </a:solidFill>
              </a:rPr>
              <a:t>Josephine</a:t>
            </a:r>
            <a:endParaRPr lang="en-US" sz="2800" b="1" dirty="0">
              <a:solidFill>
                <a:srgbClr val="003399"/>
              </a:solidFill>
            </a:endParaRPr>
          </a:p>
        </p:txBody>
      </p:sp>
      <p:sp>
        <p:nvSpPr>
          <p:cNvPr id="4" name="TextBox 3"/>
          <p:cNvSpPr txBox="1"/>
          <p:nvPr/>
        </p:nvSpPr>
        <p:spPr>
          <a:xfrm>
            <a:off x="5486400" y="4343400"/>
            <a:ext cx="1083951" cy="523220"/>
          </a:xfrm>
          <a:prstGeom prst="rect">
            <a:avLst/>
          </a:prstGeom>
          <a:noFill/>
        </p:spPr>
        <p:txBody>
          <a:bodyPr wrap="none" rtlCol="0">
            <a:spAutoFit/>
          </a:bodyPr>
          <a:lstStyle/>
          <a:p>
            <a:r>
              <a:rPr lang="en-US" sz="2800" b="1" dirty="0" smtClean="0">
                <a:solidFill>
                  <a:srgbClr val="003399"/>
                </a:solidFill>
              </a:rPr>
              <a:t>friend</a:t>
            </a:r>
            <a:endParaRPr lang="en-US" sz="2800" b="1" dirty="0">
              <a:solidFill>
                <a:srgbClr val="003399"/>
              </a:solidFill>
            </a:endParaRPr>
          </a:p>
        </p:txBody>
      </p:sp>
    </p:spTree>
    <p:extLst>
      <p:ext uri="{BB962C8B-B14F-4D97-AF65-F5344CB8AC3E}">
        <p14:creationId xmlns:p14="http://schemas.microsoft.com/office/powerpoint/2010/main" xmlns="" val="424173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657600"/>
            <a:ext cx="6934199" cy="1631216"/>
          </a:xfrm>
          <a:prstGeom prst="rect">
            <a:avLst/>
          </a:prstGeom>
          <a:noFill/>
        </p:spPr>
        <p:txBody>
          <a:bodyPr wrap="square" rtlCol="0">
            <a:spAutoFit/>
          </a:bodyPr>
          <a:lstStyle/>
          <a:p>
            <a:r>
              <a:rPr lang="en-US" sz="2500" dirty="0" smtClean="0"/>
              <a:t>     It </a:t>
            </a:r>
            <a:r>
              <a:rPr lang="en-US" sz="2500" dirty="0"/>
              <a:t>was he who had been in the newspaper office when </a:t>
            </a:r>
            <a:r>
              <a:rPr lang="en-US" sz="2500" b="1" dirty="0"/>
              <a:t>intelligence</a:t>
            </a:r>
            <a:r>
              <a:rPr lang="en-US" sz="2500" dirty="0"/>
              <a:t> of the railroad disaster was received, with </a:t>
            </a:r>
            <a:r>
              <a:rPr lang="en-US" sz="2500" dirty="0" err="1"/>
              <a:t>Brently</a:t>
            </a:r>
            <a:r>
              <a:rPr lang="en-US" sz="2500" dirty="0"/>
              <a:t> Mallard's name leading the list of </a:t>
            </a:r>
            <a:r>
              <a:rPr lang="en-US" sz="2500" dirty="0" smtClean="0"/>
              <a:t>“killed.”</a:t>
            </a:r>
            <a:endParaRPr lang="en-US" sz="2500" dirty="0"/>
          </a:p>
        </p:txBody>
      </p:sp>
      <p:sp>
        <p:nvSpPr>
          <p:cNvPr id="4" name="TextBox 3"/>
          <p:cNvSpPr txBox="1"/>
          <p:nvPr/>
        </p:nvSpPr>
        <p:spPr>
          <a:xfrm>
            <a:off x="914400" y="990600"/>
            <a:ext cx="7315200" cy="2539157"/>
          </a:xfrm>
          <a:prstGeom prst="rect">
            <a:avLst/>
          </a:prstGeom>
          <a:noFill/>
        </p:spPr>
        <p:txBody>
          <a:bodyPr wrap="square" rtlCol="0">
            <a:spAutoFit/>
          </a:bodyPr>
          <a:lstStyle/>
          <a:p>
            <a:r>
              <a:rPr lang="en-US" sz="3000" b="1" dirty="0" smtClean="0"/>
              <a:t>Guiding Questions:</a:t>
            </a:r>
          </a:p>
          <a:p>
            <a:pPr>
              <a:spcBef>
                <a:spcPts val="600"/>
              </a:spcBef>
              <a:spcAft>
                <a:spcPts val="600"/>
              </a:spcAft>
              <a:buFont typeface="Arial" pitchFamily="34" charset="0"/>
              <a:buChar char="•"/>
            </a:pPr>
            <a:r>
              <a:rPr lang="en-US" sz="2600" b="1" dirty="0" smtClean="0"/>
              <a:t> Who </a:t>
            </a:r>
            <a:r>
              <a:rPr lang="en-US" sz="2600" b="1" dirty="0"/>
              <a:t>told Josephine the news that Mr. Mallard </a:t>
            </a:r>
            <a:r>
              <a:rPr lang="en-US" sz="2600" b="1" dirty="0" smtClean="0"/>
              <a:t>had died?</a:t>
            </a:r>
          </a:p>
          <a:p>
            <a:pPr>
              <a:spcBef>
                <a:spcPts val="600"/>
              </a:spcBef>
              <a:spcAft>
                <a:spcPts val="600"/>
              </a:spcAft>
              <a:buFont typeface="Arial" pitchFamily="34" charset="0"/>
              <a:buChar char="•"/>
            </a:pPr>
            <a:r>
              <a:rPr lang="en-US" sz="2600" b="1" dirty="0" smtClean="0"/>
              <a:t> Where </a:t>
            </a:r>
            <a:r>
              <a:rPr lang="en-US" sz="2600" b="1" dirty="0"/>
              <a:t>was Richards when he heard the </a:t>
            </a:r>
            <a:r>
              <a:rPr lang="en-US" sz="2600" b="1" dirty="0" smtClean="0"/>
              <a:t>news?</a:t>
            </a:r>
          </a:p>
          <a:p>
            <a:pPr>
              <a:spcBef>
                <a:spcPts val="600"/>
              </a:spcBef>
              <a:spcAft>
                <a:spcPts val="600"/>
              </a:spcAft>
              <a:buFont typeface="Arial" pitchFamily="34" charset="0"/>
              <a:buChar char="•"/>
            </a:pPr>
            <a:r>
              <a:rPr lang="en-US" sz="2600" b="1" dirty="0" smtClean="0"/>
              <a:t> How </a:t>
            </a:r>
            <a:r>
              <a:rPr lang="en-US" sz="2600" b="1" dirty="0"/>
              <a:t>did he find out Mr. Mallard </a:t>
            </a:r>
            <a:r>
              <a:rPr lang="en-US" sz="2600" b="1" dirty="0" smtClean="0"/>
              <a:t>had died</a:t>
            </a:r>
            <a:r>
              <a:rPr lang="en-US" sz="2600" b="1" dirty="0"/>
              <a:t>? </a:t>
            </a:r>
          </a:p>
        </p:txBody>
      </p:sp>
      <p:sp>
        <p:nvSpPr>
          <p:cNvPr id="5" name="TextBox 4"/>
          <p:cNvSpPr txBox="1"/>
          <p:nvPr/>
        </p:nvSpPr>
        <p:spPr>
          <a:xfrm>
            <a:off x="4343400" y="5105400"/>
            <a:ext cx="3624582" cy="400110"/>
          </a:xfrm>
          <a:prstGeom prst="rect">
            <a:avLst/>
          </a:prstGeom>
          <a:noFill/>
        </p:spPr>
        <p:txBody>
          <a:bodyPr wrap="none" rtlCol="0">
            <a:spAutoFit/>
          </a:bodyPr>
          <a:lstStyle/>
          <a:p>
            <a:r>
              <a:rPr lang="en-US" sz="2000" b="1" dirty="0" smtClean="0">
                <a:solidFill>
                  <a:srgbClr val="003399"/>
                </a:solidFill>
              </a:rPr>
              <a:t>intelligence: </a:t>
            </a:r>
            <a:r>
              <a:rPr lang="en-US" sz="2000" dirty="0" smtClean="0">
                <a:solidFill>
                  <a:srgbClr val="003399"/>
                </a:solidFill>
              </a:rPr>
              <a:t>information or news</a:t>
            </a:r>
            <a:endParaRPr lang="en-US" sz="2000" i="1" dirty="0" smtClean="0">
              <a:solidFill>
                <a:srgbClr val="003399"/>
              </a:solidFill>
            </a:endParaRPr>
          </a:p>
        </p:txBody>
      </p:sp>
      <p:pic>
        <p:nvPicPr>
          <p:cNvPr id="6" name="Picture 2"/>
          <p:cNvPicPr>
            <a:picLocks noChangeAspect="1" noChangeArrowheads="1"/>
          </p:cNvPicPr>
          <p:nvPr/>
        </p:nvPicPr>
        <p:blipFill>
          <a:blip r:embed="rId3" cstate="print"/>
          <a:srcRect/>
          <a:stretch>
            <a:fillRect/>
          </a:stretch>
        </p:blipFill>
        <p:spPr bwMode="auto">
          <a:xfrm>
            <a:off x="1295400" y="3810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9690329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315200" cy="5355312"/>
          </a:xfrm>
          <a:prstGeom prst="rect">
            <a:avLst/>
          </a:prstGeom>
          <a:noFill/>
        </p:spPr>
        <p:txBody>
          <a:bodyPr wrap="square" rtlCol="0">
            <a:spAutoFit/>
          </a:bodyPr>
          <a:lstStyle/>
          <a:p>
            <a:pPr>
              <a:lnSpc>
                <a:spcPct val="150000"/>
              </a:lnSpc>
            </a:pPr>
            <a:r>
              <a:rPr lang="en-US" sz="2700" b="1" dirty="0" smtClean="0"/>
              <a:t>Who </a:t>
            </a:r>
            <a:r>
              <a:rPr lang="en-US" sz="2700" b="1" dirty="0"/>
              <a:t>told Josephine the news that Mr. Mallard </a:t>
            </a:r>
            <a:r>
              <a:rPr lang="en-US" sz="2700" b="1" dirty="0" smtClean="0"/>
              <a:t>had died?  </a:t>
            </a:r>
          </a:p>
          <a:p>
            <a:pPr>
              <a:lnSpc>
                <a:spcPct val="150000"/>
              </a:lnSpc>
            </a:pPr>
            <a:r>
              <a:rPr lang="en-US" sz="2700" dirty="0" smtClean="0"/>
              <a:t>_____________told Josephine the news. </a:t>
            </a:r>
          </a:p>
          <a:p>
            <a:pPr>
              <a:lnSpc>
                <a:spcPct val="150000"/>
              </a:lnSpc>
            </a:pPr>
            <a:r>
              <a:rPr lang="en-US" sz="2700" b="1" dirty="0" smtClean="0"/>
              <a:t>Where </a:t>
            </a:r>
            <a:r>
              <a:rPr lang="en-US" sz="2700" b="1" dirty="0"/>
              <a:t>was Richards when he heard the news</a:t>
            </a:r>
            <a:r>
              <a:rPr lang="en-US" sz="2700" b="1" dirty="0" smtClean="0"/>
              <a:t>?</a:t>
            </a:r>
          </a:p>
          <a:p>
            <a:pPr>
              <a:lnSpc>
                <a:spcPct val="150000"/>
              </a:lnSpc>
            </a:pPr>
            <a:r>
              <a:rPr lang="en-US" sz="2700" dirty="0" smtClean="0"/>
              <a:t>Richards </a:t>
            </a:r>
            <a:r>
              <a:rPr lang="en-US" sz="2700" dirty="0"/>
              <a:t>was at the</a:t>
            </a:r>
            <a:r>
              <a:rPr lang="en-US" sz="2700" dirty="0" smtClean="0"/>
              <a:t>_______________.</a:t>
            </a:r>
            <a:endParaRPr lang="en-US" sz="2700" dirty="0"/>
          </a:p>
          <a:p>
            <a:pPr>
              <a:lnSpc>
                <a:spcPct val="150000"/>
              </a:lnSpc>
            </a:pPr>
            <a:r>
              <a:rPr lang="en-US" sz="2700" b="1" dirty="0" smtClean="0"/>
              <a:t>How </a:t>
            </a:r>
            <a:r>
              <a:rPr lang="en-US" sz="2700" b="1" dirty="0"/>
              <a:t>did he find out Mr. Mallard </a:t>
            </a:r>
            <a:r>
              <a:rPr lang="en-US" sz="2700" b="1" dirty="0" smtClean="0"/>
              <a:t>had died</a:t>
            </a:r>
            <a:r>
              <a:rPr lang="en-US" sz="2700" b="1" dirty="0"/>
              <a:t>? </a:t>
            </a:r>
          </a:p>
          <a:p>
            <a:pPr>
              <a:lnSpc>
                <a:spcPct val="150000"/>
              </a:lnSpc>
            </a:pPr>
            <a:r>
              <a:rPr lang="en-US" sz="2700" dirty="0" smtClean="0"/>
              <a:t>He found out Mr. Mallard had died by </a:t>
            </a:r>
          </a:p>
          <a:p>
            <a:pPr>
              <a:lnSpc>
                <a:spcPct val="150000"/>
              </a:lnSpc>
            </a:pPr>
            <a:r>
              <a:rPr lang="en-US" sz="2700" dirty="0" smtClean="0"/>
              <a:t>__________________.   </a:t>
            </a:r>
          </a:p>
          <a:p>
            <a:endParaRPr lang="en-US" dirty="0"/>
          </a:p>
        </p:txBody>
      </p:sp>
      <p:sp>
        <p:nvSpPr>
          <p:cNvPr id="3" name="TextBox 2"/>
          <p:cNvSpPr txBox="1"/>
          <p:nvPr/>
        </p:nvSpPr>
        <p:spPr>
          <a:xfrm>
            <a:off x="1066800" y="2133600"/>
            <a:ext cx="2164952" cy="523220"/>
          </a:xfrm>
          <a:prstGeom prst="rect">
            <a:avLst/>
          </a:prstGeom>
          <a:noFill/>
        </p:spPr>
        <p:txBody>
          <a:bodyPr wrap="none" rtlCol="0">
            <a:spAutoFit/>
          </a:bodyPr>
          <a:lstStyle/>
          <a:p>
            <a:r>
              <a:rPr lang="en-US" sz="2800" b="1" dirty="0" smtClean="0">
                <a:solidFill>
                  <a:srgbClr val="003399"/>
                </a:solidFill>
              </a:rPr>
              <a:t>Mr. Richards</a:t>
            </a:r>
            <a:endParaRPr lang="en-US" sz="2800" b="1" dirty="0">
              <a:solidFill>
                <a:srgbClr val="003399"/>
              </a:solidFill>
            </a:endParaRPr>
          </a:p>
        </p:txBody>
      </p:sp>
      <p:sp>
        <p:nvSpPr>
          <p:cNvPr id="4" name="TextBox 3"/>
          <p:cNvSpPr txBox="1"/>
          <p:nvPr/>
        </p:nvSpPr>
        <p:spPr>
          <a:xfrm>
            <a:off x="1219200" y="5257800"/>
            <a:ext cx="2938433" cy="523220"/>
          </a:xfrm>
          <a:prstGeom prst="rect">
            <a:avLst/>
          </a:prstGeom>
          <a:noFill/>
        </p:spPr>
        <p:txBody>
          <a:bodyPr wrap="none" rtlCol="0">
            <a:spAutoFit/>
          </a:bodyPr>
          <a:lstStyle/>
          <a:p>
            <a:r>
              <a:rPr lang="en-US" sz="2800" b="1" dirty="0" smtClean="0">
                <a:solidFill>
                  <a:srgbClr val="003399"/>
                </a:solidFill>
              </a:rPr>
              <a:t>the list of “killed”</a:t>
            </a:r>
            <a:endParaRPr lang="en-US" sz="2800" b="1" dirty="0">
              <a:solidFill>
                <a:srgbClr val="003399"/>
              </a:solidFill>
            </a:endParaRPr>
          </a:p>
        </p:txBody>
      </p:sp>
      <p:sp>
        <p:nvSpPr>
          <p:cNvPr id="5" name="TextBox 4"/>
          <p:cNvSpPr txBox="1"/>
          <p:nvPr/>
        </p:nvSpPr>
        <p:spPr>
          <a:xfrm>
            <a:off x="3657600" y="3429000"/>
            <a:ext cx="2755947" cy="523220"/>
          </a:xfrm>
          <a:prstGeom prst="rect">
            <a:avLst/>
          </a:prstGeom>
          <a:noFill/>
        </p:spPr>
        <p:txBody>
          <a:bodyPr wrap="none" rtlCol="0">
            <a:spAutoFit/>
          </a:bodyPr>
          <a:lstStyle/>
          <a:p>
            <a:r>
              <a:rPr lang="en-US" sz="2800" b="1" dirty="0" smtClean="0">
                <a:solidFill>
                  <a:srgbClr val="003399"/>
                </a:solidFill>
              </a:rPr>
              <a:t>newspaper office</a:t>
            </a:r>
            <a:endParaRPr lang="en-US" sz="2800" b="1" dirty="0">
              <a:solidFill>
                <a:srgbClr val="003399"/>
              </a:solidFill>
            </a:endParaRPr>
          </a:p>
        </p:txBody>
      </p:sp>
    </p:spTree>
    <p:extLst>
      <p:ext uri="{BB962C8B-B14F-4D97-AF65-F5344CB8AC3E}">
        <p14:creationId xmlns:p14="http://schemas.microsoft.com/office/powerpoint/2010/main" xmlns="" val="136830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590800"/>
            <a:ext cx="6476999" cy="2108269"/>
          </a:xfrm>
          <a:prstGeom prst="rect">
            <a:avLst/>
          </a:prstGeom>
          <a:noFill/>
        </p:spPr>
        <p:txBody>
          <a:bodyPr wrap="square" rtlCol="0">
            <a:spAutoFit/>
          </a:bodyPr>
          <a:lstStyle/>
          <a:p>
            <a:r>
              <a:rPr lang="en-US" sz="2800" dirty="0" smtClean="0">
                <a:sym typeface="Wingdings"/>
              </a:rPr>
              <a:t>    </a:t>
            </a:r>
            <a:r>
              <a:rPr lang="en-US" sz="2500" dirty="0" smtClean="0"/>
              <a:t>He </a:t>
            </a:r>
            <a:r>
              <a:rPr lang="en-US" sz="2500" dirty="0"/>
              <a:t>had only taken the time to </a:t>
            </a:r>
            <a:r>
              <a:rPr lang="en-US" sz="2500" b="1" dirty="0"/>
              <a:t>assure</a:t>
            </a:r>
            <a:r>
              <a:rPr lang="en-US" sz="2500" dirty="0"/>
              <a:t> himself of its truth by a second telegram, and had hastened to forestall any less careful, less tender friend in bearing the sad message.</a:t>
            </a:r>
          </a:p>
          <a:p>
            <a:endParaRPr lang="en-US" sz="2800" dirty="0"/>
          </a:p>
        </p:txBody>
      </p:sp>
      <p:sp>
        <p:nvSpPr>
          <p:cNvPr id="4" name="TextBox 3"/>
          <p:cNvSpPr txBox="1"/>
          <p:nvPr/>
        </p:nvSpPr>
        <p:spPr>
          <a:xfrm>
            <a:off x="1066800" y="1066800"/>
            <a:ext cx="7162800" cy="1061829"/>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600" b="1" dirty="0" smtClean="0"/>
              <a:t> Why </a:t>
            </a:r>
            <a:r>
              <a:rPr lang="en-US" sz="2600" b="1" dirty="0"/>
              <a:t>did he hurry to tell Mrs. </a:t>
            </a:r>
            <a:r>
              <a:rPr lang="en-US" sz="2600" b="1" dirty="0" smtClean="0"/>
              <a:t>Mallard the </a:t>
            </a:r>
            <a:r>
              <a:rPr lang="en-US" sz="2600" b="1" dirty="0"/>
              <a:t>news?</a:t>
            </a:r>
          </a:p>
        </p:txBody>
      </p:sp>
      <p:sp>
        <p:nvSpPr>
          <p:cNvPr id="5" name="TextBox 4"/>
          <p:cNvSpPr txBox="1"/>
          <p:nvPr/>
        </p:nvSpPr>
        <p:spPr>
          <a:xfrm>
            <a:off x="4572000" y="4800600"/>
            <a:ext cx="3722109" cy="400110"/>
          </a:xfrm>
          <a:prstGeom prst="rect">
            <a:avLst/>
          </a:prstGeom>
          <a:noFill/>
        </p:spPr>
        <p:txBody>
          <a:bodyPr wrap="none" rtlCol="0">
            <a:spAutoFit/>
          </a:bodyPr>
          <a:lstStyle/>
          <a:p>
            <a:r>
              <a:rPr lang="en-US" sz="2000" b="1" dirty="0" smtClean="0">
                <a:solidFill>
                  <a:srgbClr val="003399"/>
                </a:solidFill>
              </a:rPr>
              <a:t>assure: </a:t>
            </a:r>
            <a:r>
              <a:rPr lang="en-US" sz="2000" dirty="0" smtClean="0">
                <a:solidFill>
                  <a:srgbClr val="003399"/>
                </a:solidFill>
              </a:rPr>
              <a:t>be certain about something</a:t>
            </a:r>
            <a:endParaRPr lang="en-US" sz="2000" i="1" dirty="0" smtClean="0">
              <a:solidFill>
                <a:srgbClr val="003399"/>
              </a:solidFill>
            </a:endParaRPr>
          </a:p>
        </p:txBody>
      </p:sp>
      <p:pic>
        <p:nvPicPr>
          <p:cNvPr id="6" name="Picture 2"/>
          <p:cNvPicPr>
            <a:picLocks noChangeAspect="1" noChangeArrowheads="1"/>
          </p:cNvPicPr>
          <p:nvPr/>
        </p:nvPicPr>
        <p:blipFill>
          <a:blip r:embed="rId3" cstate="print"/>
          <a:srcRect/>
          <a:stretch>
            <a:fillRect/>
          </a:stretch>
        </p:blipFill>
        <p:spPr bwMode="auto">
          <a:xfrm>
            <a:off x="1371600" y="2743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097269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3992743401"/>
              </p:ext>
            </p:extLst>
          </p:nvPr>
        </p:nvGraphicFramePr>
        <p:xfrm>
          <a:off x="1219200" y="1905000"/>
          <a:ext cx="6781800" cy="3200400"/>
        </p:xfrm>
        <a:graphic>
          <a:graphicData uri="http://schemas.openxmlformats.org/drawingml/2006/table">
            <a:tbl>
              <a:tblPr firstRow="1" firstCol="1" bandRow="1">
                <a:tableStyleId>{284E427A-3D55-4303-BF80-6455036E1DE7}</a:tableStyleId>
              </a:tblPr>
              <a:tblGrid>
                <a:gridCol w="6781800"/>
              </a:tblGrid>
              <a:tr h="629509">
                <a:tc>
                  <a:txBody>
                    <a:bodyPr/>
                    <a:lstStyle/>
                    <a:p>
                      <a:pPr marL="0" marR="0" algn="ctr">
                        <a:spcBef>
                          <a:spcPts val="0"/>
                        </a:spcBef>
                        <a:spcAft>
                          <a:spcPts val="0"/>
                        </a:spcAft>
                      </a:pPr>
                      <a:r>
                        <a:rPr lang="en-US" sz="2000" dirty="0" smtClean="0">
                          <a:effectLst/>
                          <a:latin typeface="+mn-lt"/>
                          <a:ea typeface="+mn-ea"/>
                          <a:cs typeface="+mn-cs"/>
                        </a:rPr>
                        <a:t>Day 1 Lesson</a:t>
                      </a:r>
                      <a:r>
                        <a:rPr lang="en-US" sz="2000" baseline="0" dirty="0" smtClean="0">
                          <a:effectLst/>
                          <a:latin typeface="+mn-lt"/>
                          <a:ea typeface="+mn-ea"/>
                          <a:cs typeface="+mn-cs"/>
                        </a:rPr>
                        <a:t> Objectives</a:t>
                      </a:r>
                      <a:endParaRPr lang="en-US" sz="1200" dirty="0">
                        <a:effectLst/>
                        <a:latin typeface="Times New Roman"/>
                        <a:ea typeface="Calibri"/>
                        <a:cs typeface="Times New Roman"/>
                      </a:endParaRPr>
                    </a:p>
                  </a:txBody>
                  <a:tcPr marL="68580" marR="68580" marT="0" marB="0" anchor="ctr"/>
                </a:tc>
              </a:tr>
              <a:tr h="2570891">
                <a:tc>
                  <a:txBody>
                    <a:bodyPr/>
                    <a:lstStyle/>
                    <a:p>
                      <a:pPr marL="0" marR="0">
                        <a:lnSpc>
                          <a:spcPct val="115000"/>
                        </a:lnSpc>
                        <a:spcBef>
                          <a:spcPts val="0"/>
                        </a:spcBef>
                        <a:spcAft>
                          <a:spcPts val="0"/>
                        </a:spcAft>
                      </a:pPr>
                      <a:endParaRPr lang="en-US" sz="1800" dirty="0" smtClean="0">
                        <a:effectLst/>
                      </a:endParaRPr>
                    </a:p>
                    <a:p>
                      <a:pPr marL="0" marR="0">
                        <a:lnSpc>
                          <a:spcPct val="115000"/>
                        </a:lnSpc>
                        <a:spcBef>
                          <a:spcPts val="0"/>
                        </a:spcBef>
                        <a:spcAft>
                          <a:spcPts val="0"/>
                        </a:spcAft>
                      </a:pPr>
                      <a:r>
                        <a:rPr lang="en-US" sz="1800" dirty="0" smtClean="0">
                          <a:effectLst/>
                        </a:rPr>
                        <a:t>I </a:t>
                      </a:r>
                      <a:r>
                        <a:rPr lang="en-US" sz="1800" dirty="0">
                          <a:effectLst/>
                        </a:rPr>
                        <a:t>will be able to</a:t>
                      </a:r>
                      <a:r>
                        <a:rPr lang="en-US" sz="1800" dirty="0" smtClean="0">
                          <a:effectLst/>
                        </a:rPr>
                        <a:t>:</a:t>
                      </a:r>
                    </a:p>
                    <a:p>
                      <a:pPr marL="0" marR="0">
                        <a:lnSpc>
                          <a:spcPct val="115000"/>
                        </a:lnSpc>
                        <a:spcBef>
                          <a:spcPts val="0"/>
                        </a:spcBef>
                        <a:spcAft>
                          <a:spcPts val="0"/>
                        </a:spcAft>
                      </a:pPr>
                      <a:endParaRPr lang="en-US" sz="1200" dirty="0">
                        <a:effectLst/>
                      </a:endParaRPr>
                    </a:p>
                    <a:p>
                      <a:pPr marL="342900" marR="0" lvl="0" indent="-342900">
                        <a:lnSpc>
                          <a:spcPct val="150000"/>
                        </a:lnSpc>
                        <a:spcBef>
                          <a:spcPts val="0"/>
                        </a:spcBef>
                        <a:spcAft>
                          <a:spcPts val="0"/>
                        </a:spcAft>
                        <a:buFont typeface="Symbol"/>
                        <a:buChar char=""/>
                      </a:pPr>
                      <a:r>
                        <a:rPr lang="en-US" sz="1800" dirty="0">
                          <a:effectLst/>
                        </a:rPr>
                        <a:t>Read and understand text at the Grade 8 level</a:t>
                      </a:r>
                      <a:endParaRPr lang="en-US" sz="1200" dirty="0">
                        <a:effectLst/>
                      </a:endParaRPr>
                    </a:p>
                    <a:p>
                      <a:pPr marL="342900" marR="0" lvl="0" indent="-342900">
                        <a:lnSpc>
                          <a:spcPct val="150000"/>
                        </a:lnSpc>
                        <a:spcBef>
                          <a:spcPts val="0"/>
                        </a:spcBef>
                        <a:spcAft>
                          <a:spcPts val="0"/>
                        </a:spcAft>
                        <a:buFont typeface="Symbol"/>
                        <a:buChar char=""/>
                      </a:pPr>
                      <a:r>
                        <a:rPr lang="en-US" sz="1800" dirty="0">
                          <a:effectLst/>
                        </a:rPr>
                        <a:t>Discuss information with several different partners</a:t>
                      </a:r>
                      <a:endParaRPr lang="en-US" sz="1200" dirty="0">
                        <a:effectLst/>
                      </a:endParaRPr>
                    </a:p>
                    <a:p>
                      <a:pPr marL="342900" marR="0" lvl="0" indent="-342900">
                        <a:lnSpc>
                          <a:spcPct val="150000"/>
                        </a:lnSpc>
                        <a:spcBef>
                          <a:spcPts val="0"/>
                        </a:spcBef>
                        <a:spcAft>
                          <a:spcPts val="0"/>
                        </a:spcAft>
                        <a:buFont typeface="Symbol"/>
                        <a:buChar char=""/>
                      </a:pPr>
                      <a:r>
                        <a:rPr lang="en-US" sz="1800" dirty="0">
                          <a:effectLst/>
                        </a:rPr>
                        <a:t>Use language </a:t>
                      </a:r>
                      <a:r>
                        <a:rPr lang="en-US" sz="1800" dirty="0" smtClean="0">
                          <a:effectLst/>
                        </a:rPr>
                        <a:t>effectively </a:t>
                      </a:r>
                      <a:r>
                        <a:rPr lang="en-US" sz="1800" dirty="0">
                          <a:effectLst/>
                        </a:rPr>
                        <a:t>for different tasks</a:t>
                      </a:r>
                      <a:endParaRPr lang="en-US" sz="1200" dirty="0">
                        <a:effectLst/>
                        <a:latin typeface="Times New Roman"/>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xmlns="" val="2262202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981200"/>
            <a:ext cx="7162800" cy="2523768"/>
          </a:xfrm>
          <a:prstGeom prst="rect">
            <a:avLst/>
          </a:prstGeom>
          <a:noFill/>
        </p:spPr>
        <p:txBody>
          <a:bodyPr wrap="square" rtlCol="0">
            <a:spAutoFit/>
          </a:bodyPr>
          <a:lstStyle/>
          <a:p>
            <a:endParaRPr lang="en-US" sz="2800" dirty="0" smtClean="0"/>
          </a:p>
          <a:p>
            <a:r>
              <a:rPr lang="en-US" sz="2800" b="1" dirty="0" smtClean="0"/>
              <a:t>Why did he hurry to tell Mrs. Mallard the news?</a:t>
            </a:r>
          </a:p>
          <a:p>
            <a:endParaRPr lang="en-US" sz="2800" dirty="0" smtClean="0"/>
          </a:p>
          <a:p>
            <a:r>
              <a:rPr lang="en-US" sz="2800" dirty="0" smtClean="0"/>
              <a:t>He </a:t>
            </a:r>
            <a:r>
              <a:rPr lang="en-US" sz="2800" dirty="0"/>
              <a:t>hurried so that a </a:t>
            </a:r>
            <a:r>
              <a:rPr lang="en-US" sz="2800" dirty="0" smtClean="0"/>
              <a:t>_________would </a:t>
            </a:r>
            <a:r>
              <a:rPr lang="en-US" sz="2800" dirty="0"/>
              <a:t>not tell her. </a:t>
            </a:r>
            <a:endParaRPr lang="en-US" sz="2800" i="1" dirty="0" smtClean="0"/>
          </a:p>
          <a:p>
            <a:endParaRPr lang="en-US" dirty="0"/>
          </a:p>
        </p:txBody>
      </p:sp>
      <p:sp>
        <p:nvSpPr>
          <p:cNvPr id="3" name="TextBox 2"/>
          <p:cNvSpPr txBox="1"/>
          <p:nvPr/>
        </p:nvSpPr>
        <p:spPr>
          <a:xfrm>
            <a:off x="3886200" y="3581400"/>
            <a:ext cx="1425390" cy="523220"/>
          </a:xfrm>
          <a:prstGeom prst="rect">
            <a:avLst/>
          </a:prstGeom>
          <a:noFill/>
        </p:spPr>
        <p:txBody>
          <a:bodyPr wrap="none" rtlCol="0">
            <a:spAutoFit/>
          </a:bodyPr>
          <a:lstStyle/>
          <a:p>
            <a:r>
              <a:rPr lang="en-US" sz="2800" b="1" dirty="0" smtClean="0">
                <a:solidFill>
                  <a:srgbClr val="003399"/>
                </a:solidFill>
              </a:rPr>
              <a:t>stranger</a:t>
            </a:r>
            <a:endParaRPr lang="en-US" sz="2800" b="1" dirty="0">
              <a:solidFill>
                <a:srgbClr val="003399"/>
              </a:solidFill>
            </a:endParaRPr>
          </a:p>
        </p:txBody>
      </p:sp>
    </p:spTree>
    <p:extLst>
      <p:ext uri="{BB962C8B-B14F-4D97-AF65-F5344CB8AC3E}">
        <p14:creationId xmlns:p14="http://schemas.microsoft.com/office/powerpoint/2010/main" xmlns="" val="387800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438400"/>
            <a:ext cx="6553200" cy="2400657"/>
          </a:xfrm>
          <a:prstGeom prst="rect">
            <a:avLst/>
          </a:prstGeom>
          <a:noFill/>
        </p:spPr>
        <p:txBody>
          <a:bodyPr wrap="square" rtlCol="0">
            <a:spAutoFit/>
          </a:bodyPr>
          <a:lstStyle/>
          <a:p>
            <a:r>
              <a:rPr lang="en-US" sz="2400" dirty="0" smtClean="0">
                <a:sym typeface="Wingdings"/>
              </a:rPr>
              <a:t>     </a:t>
            </a:r>
            <a:r>
              <a:rPr lang="en-US" sz="2500" dirty="0" smtClean="0"/>
              <a:t>She </a:t>
            </a:r>
            <a:r>
              <a:rPr lang="en-US" sz="2500" dirty="0"/>
              <a:t>did not hear the story as many women have heard the same, with a paralyzed inability to accept its </a:t>
            </a:r>
            <a:r>
              <a:rPr lang="en-US" sz="2500" b="1" dirty="0"/>
              <a:t>significance</a:t>
            </a:r>
            <a:r>
              <a:rPr lang="en-US" sz="2500" dirty="0"/>
              <a:t>. She wept at once, with sudden, wild </a:t>
            </a:r>
            <a:r>
              <a:rPr lang="en-US" sz="2500" b="1" dirty="0"/>
              <a:t>abandonment</a:t>
            </a:r>
            <a:r>
              <a:rPr lang="en-US" sz="2500" dirty="0"/>
              <a:t>, in her sister's arms. When the storm of grief had spent itself she went away to her room alone. She would have no one </a:t>
            </a:r>
            <a:r>
              <a:rPr lang="en-US" sz="2500" dirty="0" smtClean="0"/>
              <a:t>follow.</a:t>
            </a:r>
            <a:endParaRPr lang="en-US" sz="2500" dirty="0"/>
          </a:p>
        </p:txBody>
      </p:sp>
      <p:sp>
        <p:nvSpPr>
          <p:cNvPr id="5" name="TextBox 4"/>
          <p:cNvSpPr txBox="1"/>
          <p:nvPr/>
        </p:nvSpPr>
        <p:spPr>
          <a:xfrm>
            <a:off x="1143000" y="1066800"/>
            <a:ext cx="6629401" cy="1384995"/>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600" b="1" dirty="0" smtClean="0"/>
              <a:t> What </a:t>
            </a:r>
            <a:r>
              <a:rPr lang="en-US" sz="2600" b="1" dirty="0"/>
              <a:t>does Mrs. Mallard do when she hears the news?</a:t>
            </a:r>
          </a:p>
        </p:txBody>
      </p:sp>
      <p:sp>
        <p:nvSpPr>
          <p:cNvPr id="4" name="TextBox 3"/>
          <p:cNvSpPr txBox="1"/>
          <p:nvPr/>
        </p:nvSpPr>
        <p:spPr>
          <a:xfrm>
            <a:off x="4191000" y="4876800"/>
            <a:ext cx="4265783" cy="400110"/>
          </a:xfrm>
          <a:prstGeom prst="rect">
            <a:avLst/>
          </a:prstGeom>
          <a:noFill/>
        </p:spPr>
        <p:txBody>
          <a:bodyPr wrap="none" rtlCol="0">
            <a:spAutoFit/>
          </a:bodyPr>
          <a:lstStyle/>
          <a:p>
            <a:r>
              <a:rPr lang="en-US" sz="2000" b="1" dirty="0" smtClean="0">
                <a:solidFill>
                  <a:srgbClr val="003399"/>
                </a:solidFill>
              </a:rPr>
              <a:t>significance: </a:t>
            </a:r>
            <a:r>
              <a:rPr lang="en-US" sz="2000" dirty="0" smtClean="0">
                <a:solidFill>
                  <a:srgbClr val="003399"/>
                </a:solidFill>
              </a:rPr>
              <a:t>the meaning of something</a:t>
            </a:r>
            <a:endParaRPr lang="en-US" sz="2000" i="1" dirty="0" smtClean="0">
              <a:solidFill>
                <a:srgbClr val="003399"/>
              </a:solidFill>
            </a:endParaRPr>
          </a:p>
        </p:txBody>
      </p:sp>
      <p:sp>
        <p:nvSpPr>
          <p:cNvPr id="6" name="TextBox 5"/>
          <p:cNvSpPr txBox="1"/>
          <p:nvPr/>
        </p:nvSpPr>
        <p:spPr>
          <a:xfrm>
            <a:off x="2971800" y="5257800"/>
            <a:ext cx="5542992" cy="400110"/>
          </a:xfrm>
          <a:prstGeom prst="rect">
            <a:avLst/>
          </a:prstGeom>
          <a:noFill/>
        </p:spPr>
        <p:txBody>
          <a:bodyPr wrap="none" rtlCol="0">
            <a:spAutoFit/>
          </a:bodyPr>
          <a:lstStyle/>
          <a:p>
            <a:r>
              <a:rPr lang="en-US" sz="2000" b="1" dirty="0" smtClean="0">
                <a:solidFill>
                  <a:srgbClr val="003399"/>
                </a:solidFill>
              </a:rPr>
              <a:t>abandonment: </a:t>
            </a:r>
            <a:r>
              <a:rPr lang="en-US" sz="2000" dirty="0" smtClean="0">
                <a:solidFill>
                  <a:srgbClr val="003399"/>
                </a:solidFill>
              </a:rPr>
              <a:t>letting emotions take over completely</a:t>
            </a:r>
            <a:endParaRPr lang="en-US" sz="2000" i="1" dirty="0" smtClean="0">
              <a:solidFill>
                <a:srgbClr val="003399"/>
              </a:solidFill>
            </a:endParaRPr>
          </a:p>
        </p:txBody>
      </p:sp>
      <p:pic>
        <p:nvPicPr>
          <p:cNvPr id="7" name="Picture 2"/>
          <p:cNvPicPr>
            <a:picLocks noChangeAspect="1" noChangeArrowheads="1"/>
          </p:cNvPicPr>
          <p:nvPr/>
        </p:nvPicPr>
        <p:blipFill>
          <a:blip r:embed="rId3" cstate="print"/>
          <a:srcRect/>
          <a:stretch>
            <a:fillRect/>
          </a:stretch>
        </p:blipFill>
        <p:spPr bwMode="auto">
          <a:xfrm>
            <a:off x="1066800" y="2590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8308974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717119"/>
            <a:ext cx="7162800" cy="2523768"/>
          </a:xfrm>
          <a:prstGeom prst="rect">
            <a:avLst/>
          </a:prstGeom>
          <a:noFill/>
        </p:spPr>
        <p:txBody>
          <a:bodyPr wrap="square" rtlCol="0">
            <a:spAutoFit/>
          </a:bodyPr>
          <a:lstStyle/>
          <a:p>
            <a:endParaRPr lang="en-US" sz="2800" b="1" dirty="0" smtClean="0"/>
          </a:p>
          <a:p>
            <a:r>
              <a:rPr lang="en-US" sz="2800" b="1" dirty="0" smtClean="0"/>
              <a:t>What </a:t>
            </a:r>
            <a:r>
              <a:rPr lang="en-US" sz="2800" b="1" dirty="0"/>
              <a:t>does Mrs. Mallard do when she hears the news?</a:t>
            </a:r>
          </a:p>
          <a:p>
            <a:endParaRPr lang="en-US" sz="2800" dirty="0" smtClean="0"/>
          </a:p>
          <a:p>
            <a:r>
              <a:rPr lang="en-US" sz="2800" dirty="0" smtClean="0"/>
              <a:t>She ____________ </a:t>
            </a:r>
            <a:r>
              <a:rPr lang="en-US" sz="2800" dirty="0"/>
              <a:t>and </a:t>
            </a:r>
            <a:r>
              <a:rPr lang="en-US" sz="2800" dirty="0" smtClean="0"/>
              <a:t>goes </a:t>
            </a:r>
            <a:r>
              <a:rPr lang="en-US" sz="2800" dirty="0"/>
              <a:t>to her room </a:t>
            </a:r>
            <a:r>
              <a:rPr lang="en-US" sz="2800" dirty="0" smtClean="0"/>
              <a:t>_____. </a:t>
            </a:r>
            <a:endParaRPr lang="en-US" sz="2800" i="1" dirty="0" smtClean="0"/>
          </a:p>
          <a:p>
            <a:endParaRPr lang="en-US" dirty="0"/>
          </a:p>
        </p:txBody>
      </p:sp>
      <p:sp>
        <p:nvSpPr>
          <p:cNvPr id="3" name="TextBox 2"/>
          <p:cNvSpPr txBox="1"/>
          <p:nvPr/>
        </p:nvSpPr>
        <p:spPr>
          <a:xfrm>
            <a:off x="1752600" y="3352800"/>
            <a:ext cx="2122697" cy="523220"/>
          </a:xfrm>
          <a:prstGeom prst="rect">
            <a:avLst/>
          </a:prstGeom>
          <a:noFill/>
        </p:spPr>
        <p:txBody>
          <a:bodyPr wrap="none" rtlCol="0">
            <a:spAutoFit/>
          </a:bodyPr>
          <a:lstStyle/>
          <a:p>
            <a:r>
              <a:rPr lang="en-US" sz="2800" b="1" dirty="0" smtClean="0">
                <a:solidFill>
                  <a:srgbClr val="003399"/>
                </a:solidFill>
              </a:rPr>
              <a:t>weeps wildly</a:t>
            </a:r>
            <a:endParaRPr lang="en-US" sz="2800" b="1" dirty="0">
              <a:solidFill>
                <a:srgbClr val="003399"/>
              </a:solidFill>
            </a:endParaRPr>
          </a:p>
        </p:txBody>
      </p:sp>
      <p:sp>
        <p:nvSpPr>
          <p:cNvPr id="4" name="TextBox 3"/>
          <p:cNvSpPr txBox="1"/>
          <p:nvPr/>
        </p:nvSpPr>
        <p:spPr>
          <a:xfrm>
            <a:off x="7010400" y="3352800"/>
            <a:ext cx="1003801" cy="523220"/>
          </a:xfrm>
          <a:prstGeom prst="rect">
            <a:avLst/>
          </a:prstGeom>
          <a:noFill/>
        </p:spPr>
        <p:txBody>
          <a:bodyPr wrap="none" rtlCol="0">
            <a:spAutoFit/>
          </a:bodyPr>
          <a:lstStyle/>
          <a:p>
            <a:r>
              <a:rPr lang="en-US" sz="2800" b="1" dirty="0" smtClean="0">
                <a:solidFill>
                  <a:srgbClr val="003399"/>
                </a:solidFill>
              </a:rPr>
              <a:t>alone</a:t>
            </a:r>
            <a:endParaRPr lang="en-US" sz="2800" b="1" dirty="0">
              <a:solidFill>
                <a:srgbClr val="003399"/>
              </a:solidFill>
            </a:endParaRPr>
          </a:p>
        </p:txBody>
      </p:sp>
    </p:spTree>
    <p:extLst>
      <p:ext uri="{BB962C8B-B14F-4D97-AF65-F5344CB8AC3E}">
        <p14:creationId xmlns:p14="http://schemas.microsoft.com/office/powerpoint/2010/main" xmlns="" val="344934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819400"/>
            <a:ext cx="6248400" cy="2062103"/>
          </a:xfrm>
          <a:prstGeom prst="rect">
            <a:avLst/>
          </a:prstGeom>
          <a:noFill/>
        </p:spPr>
        <p:txBody>
          <a:bodyPr wrap="square" rtlCol="0">
            <a:spAutoFit/>
          </a:bodyPr>
          <a:lstStyle/>
          <a:p>
            <a:r>
              <a:rPr lang="en-US" sz="2800" dirty="0" smtClean="0">
                <a:sym typeface="Wingdings"/>
              </a:rPr>
              <a:t>    </a:t>
            </a:r>
            <a:r>
              <a:rPr lang="en-US" sz="2500" dirty="0" smtClean="0"/>
              <a:t>There </a:t>
            </a:r>
            <a:r>
              <a:rPr lang="en-US" sz="2500" dirty="0"/>
              <a:t>stood, facing the open window, a comfortable, roomy armchair. Into this she sank, pressed down by a </a:t>
            </a:r>
            <a:r>
              <a:rPr lang="en-US" sz="2500" b="1" dirty="0" smtClean="0"/>
              <a:t>physical</a:t>
            </a:r>
            <a:r>
              <a:rPr lang="en-US" sz="2500" dirty="0" smtClean="0"/>
              <a:t> </a:t>
            </a:r>
            <a:r>
              <a:rPr lang="en-US" sz="2500" dirty="0"/>
              <a:t>exhaustion that haunted her body and seemed to reach into her soul</a:t>
            </a:r>
            <a:r>
              <a:rPr lang="en-US" sz="2500" dirty="0" smtClean="0"/>
              <a:t>.</a:t>
            </a:r>
            <a:r>
              <a:rPr lang="en-US" sz="2500" dirty="0"/>
              <a:t> </a:t>
            </a:r>
          </a:p>
        </p:txBody>
      </p:sp>
      <p:sp>
        <p:nvSpPr>
          <p:cNvPr id="4" name="TextBox 3"/>
          <p:cNvSpPr txBox="1"/>
          <p:nvPr/>
        </p:nvSpPr>
        <p:spPr>
          <a:xfrm>
            <a:off x="990600" y="1143000"/>
            <a:ext cx="7162800" cy="1508105"/>
          </a:xfrm>
          <a:prstGeom prst="rect">
            <a:avLst/>
          </a:prstGeom>
          <a:noFill/>
        </p:spPr>
        <p:txBody>
          <a:bodyPr wrap="square" rtlCol="0">
            <a:spAutoFit/>
          </a:bodyPr>
          <a:lstStyle/>
          <a:p>
            <a:r>
              <a:rPr lang="en-US" sz="3000" b="1" dirty="0" smtClean="0"/>
              <a:t>Guiding Questions:</a:t>
            </a:r>
          </a:p>
          <a:p>
            <a:pPr>
              <a:spcBef>
                <a:spcPts val="600"/>
              </a:spcBef>
              <a:buFont typeface="Arial" pitchFamily="34" charset="0"/>
              <a:buChar char="•"/>
            </a:pPr>
            <a:r>
              <a:rPr lang="en-US" sz="2600" b="1" dirty="0" smtClean="0"/>
              <a:t> What </a:t>
            </a:r>
            <a:r>
              <a:rPr lang="en-US" sz="2600" b="1" dirty="0"/>
              <a:t>did she do when she entered the room</a:t>
            </a:r>
            <a:r>
              <a:rPr lang="en-US" sz="2600" b="1" dirty="0" smtClean="0"/>
              <a:t>?</a:t>
            </a:r>
          </a:p>
          <a:p>
            <a:pPr>
              <a:spcBef>
                <a:spcPts val="600"/>
              </a:spcBef>
              <a:buFont typeface="Arial" pitchFamily="34" charset="0"/>
              <a:buChar char="•"/>
            </a:pPr>
            <a:r>
              <a:rPr lang="en-US" sz="2600" b="1" dirty="0" smtClean="0"/>
              <a:t> How did she feel?</a:t>
            </a:r>
          </a:p>
        </p:txBody>
      </p:sp>
      <p:sp>
        <p:nvSpPr>
          <p:cNvPr id="5" name="TextBox 4"/>
          <p:cNvSpPr txBox="1"/>
          <p:nvPr/>
        </p:nvSpPr>
        <p:spPr>
          <a:xfrm>
            <a:off x="4901638" y="5181600"/>
            <a:ext cx="3570657" cy="400110"/>
          </a:xfrm>
          <a:prstGeom prst="rect">
            <a:avLst/>
          </a:prstGeom>
          <a:noFill/>
        </p:spPr>
        <p:txBody>
          <a:bodyPr wrap="none" rtlCol="0">
            <a:spAutoFit/>
          </a:bodyPr>
          <a:lstStyle/>
          <a:p>
            <a:r>
              <a:rPr lang="en-US" sz="2000" b="1" dirty="0" smtClean="0">
                <a:solidFill>
                  <a:srgbClr val="003399"/>
                </a:solidFill>
              </a:rPr>
              <a:t>physical: </a:t>
            </a:r>
            <a:r>
              <a:rPr lang="en-US" sz="2000" dirty="0" smtClean="0">
                <a:solidFill>
                  <a:srgbClr val="003399"/>
                </a:solidFill>
              </a:rPr>
              <a:t>has to do with the body</a:t>
            </a:r>
            <a:endParaRPr lang="en-US" sz="2000" i="1" dirty="0" smtClean="0">
              <a:solidFill>
                <a:srgbClr val="003399"/>
              </a:solidFill>
            </a:endParaRPr>
          </a:p>
        </p:txBody>
      </p:sp>
      <p:pic>
        <p:nvPicPr>
          <p:cNvPr id="6" name="Picture 2"/>
          <p:cNvPicPr>
            <a:picLocks noChangeAspect="1" noChangeArrowheads="1"/>
          </p:cNvPicPr>
          <p:nvPr/>
        </p:nvPicPr>
        <p:blipFill>
          <a:blip r:embed="rId3" cstate="print"/>
          <a:srcRect/>
          <a:stretch>
            <a:fillRect/>
          </a:stretch>
        </p:blipFill>
        <p:spPr bwMode="auto">
          <a:xfrm>
            <a:off x="1371600" y="29718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2814463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0"/>
            <a:ext cx="7162800" cy="3539430"/>
          </a:xfrm>
          <a:prstGeom prst="rect">
            <a:avLst/>
          </a:prstGeom>
          <a:noFill/>
        </p:spPr>
        <p:txBody>
          <a:bodyPr wrap="square" rtlCol="0">
            <a:spAutoFit/>
          </a:bodyPr>
          <a:lstStyle/>
          <a:p>
            <a:endParaRPr lang="en-US" sz="2800" b="1" dirty="0" smtClean="0"/>
          </a:p>
          <a:p>
            <a:r>
              <a:rPr lang="en-US" sz="2800" b="1" dirty="0" smtClean="0"/>
              <a:t>What </a:t>
            </a:r>
            <a:r>
              <a:rPr lang="en-US" sz="2800" b="1" dirty="0"/>
              <a:t>did she do when she entered the room?</a:t>
            </a:r>
          </a:p>
          <a:p>
            <a:endParaRPr lang="en-US" sz="2800" dirty="0" smtClean="0"/>
          </a:p>
          <a:p>
            <a:r>
              <a:rPr lang="en-US" sz="2800" dirty="0" smtClean="0"/>
              <a:t>She _________ into </a:t>
            </a:r>
            <a:r>
              <a:rPr lang="en-US" sz="2800" dirty="0"/>
              <a:t>an armchair.</a:t>
            </a:r>
            <a:r>
              <a:rPr lang="en-US" sz="2800" dirty="0" smtClean="0"/>
              <a:t> </a:t>
            </a:r>
          </a:p>
          <a:p>
            <a:endParaRPr lang="en-US" sz="2800" i="1" dirty="0"/>
          </a:p>
          <a:p>
            <a:r>
              <a:rPr lang="en-US" sz="2800" b="1" dirty="0" smtClean="0"/>
              <a:t>How did she feel?</a:t>
            </a:r>
            <a:endParaRPr lang="en-US" sz="2800" b="1" dirty="0"/>
          </a:p>
          <a:p>
            <a:endParaRPr lang="en-US" sz="2800" dirty="0" smtClean="0"/>
          </a:p>
          <a:p>
            <a:r>
              <a:rPr lang="en-US" sz="2800" dirty="0" smtClean="0"/>
              <a:t>She </a:t>
            </a:r>
            <a:r>
              <a:rPr lang="en-US" sz="2800" dirty="0"/>
              <a:t>felt </a:t>
            </a:r>
            <a:r>
              <a:rPr lang="en-US" sz="2800" dirty="0" smtClean="0"/>
              <a:t>__________________. </a:t>
            </a:r>
            <a:endParaRPr lang="en-US" dirty="0"/>
          </a:p>
        </p:txBody>
      </p:sp>
      <p:sp>
        <p:nvSpPr>
          <p:cNvPr id="3" name="TextBox 2"/>
          <p:cNvSpPr txBox="1"/>
          <p:nvPr/>
        </p:nvSpPr>
        <p:spPr>
          <a:xfrm>
            <a:off x="2057400" y="2667000"/>
            <a:ext cx="894797" cy="523220"/>
          </a:xfrm>
          <a:prstGeom prst="rect">
            <a:avLst/>
          </a:prstGeom>
          <a:noFill/>
        </p:spPr>
        <p:txBody>
          <a:bodyPr wrap="none" rtlCol="0">
            <a:spAutoFit/>
          </a:bodyPr>
          <a:lstStyle/>
          <a:p>
            <a:r>
              <a:rPr lang="en-US" sz="2800" b="1" dirty="0" smtClean="0">
                <a:solidFill>
                  <a:srgbClr val="003399"/>
                </a:solidFill>
              </a:rPr>
              <a:t>sank</a:t>
            </a:r>
            <a:endParaRPr lang="en-US" sz="2800" b="1" dirty="0">
              <a:solidFill>
                <a:srgbClr val="003399"/>
              </a:solidFill>
            </a:endParaRPr>
          </a:p>
        </p:txBody>
      </p:sp>
      <p:sp>
        <p:nvSpPr>
          <p:cNvPr id="4" name="TextBox 3"/>
          <p:cNvSpPr txBox="1"/>
          <p:nvPr/>
        </p:nvSpPr>
        <p:spPr>
          <a:xfrm>
            <a:off x="2362200" y="4267200"/>
            <a:ext cx="3443828" cy="523220"/>
          </a:xfrm>
          <a:prstGeom prst="rect">
            <a:avLst/>
          </a:prstGeom>
          <a:noFill/>
        </p:spPr>
        <p:txBody>
          <a:bodyPr wrap="none" rtlCol="0">
            <a:spAutoFit/>
          </a:bodyPr>
          <a:lstStyle/>
          <a:p>
            <a:r>
              <a:rPr lang="en-US" sz="2800" b="1" dirty="0" smtClean="0">
                <a:solidFill>
                  <a:srgbClr val="003399"/>
                </a:solidFill>
              </a:rPr>
              <a:t>a physical exhaustion</a:t>
            </a:r>
            <a:endParaRPr lang="en-US" sz="2800" b="1" dirty="0">
              <a:solidFill>
                <a:srgbClr val="003399"/>
              </a:solidFill>
            </a:endParaRPr>
          </a:p>
        </p:txBody>
      </p:sp>
    </p:spTree>
    <p:extLst>
      <p:ext uri="{BB962C8B-B14F-4D97-AF65-F5344CB8AC3E}">
        <p14:creationId xmlns:p14="http://schemas.microsoft.com/office/powerpoint/2010/main" xmlns="" val="106741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3886200"/>
            <a:ext cx="6400800" cy="1292662"/>
          </a:xfrm>
          <a:prstGeom prst="rect">
            <a:avLst/>
          </a:prstGeom>
          <a:noFill/>
        </p:spPr>
        <p:txBody>
          <a:bodyPr wrap="square" rtlCol="0">
            <a:spAutoFit/>
          </a:bodyPr>
          <a:lstStyle/>
          <a:p>
            <a:r>
              <a:rPr lang="en-US" sz="2800" dirty="0" smtClean="0">
                <a:sym typeface="Wingdings"/>
              </a:rPr>
              <a:t>    </a:t>
            </a:r>
            <a:r>
              <a:rPr lang="en-US" sz="2500" dirty="0" smtClean="0"/>
              <a:t>She </a:t>
            </a:r>
            <a:r>
              <a:rPr lang="en-US" sz="2500" dirty="0"/>
              <a:t>could see in the open square before her house the tops of trees that were all </a:t>
            </a:r>
            <a:r>
              <a:rPr lang="en-US" sz="2500" b="1" dirty="0"/>
              <a:t>aquiver </a:t>
            </a:r>
            <a:r>
              <a:rPr lang="en-US" sz="2500" dirty="0"/>
              <a:t>with the new spring life. </a:t>
            </a:r>
          </a:p>
        </p:txBody>
      </p:sp>
      <p:sp>
        <p:nvSpPr>
          <p:cNvPr id="3" name="TextBox 2"/>
          <p:cNvSpPr txBox="1"/>
          <p:nvPr/>
        </p:nvSpPr>
        <p:spPr>
          <a:xfrm>
            <a:off x="4267200" y="5029200"/>
            <a:ext cx="3842911" cy="400110"/>
          </a:xfrm>
          <a:prstGeom prst="rect">
            <a:avLst/>
          </a:prstGeom>
          <a:noFill/>
        </p:spPr>
        <p:txBody>
          <a:bodyPr wrap="none" rtlCol="0">
            <a:spAutoFit/>
          </a:bodyPr>
          <a:lstStyle/>
          <a:p>
            <a:r>
              <a:rPr lang="en-US" sz="2000" b="1" dirty="0" smtClean="0">
                <a:solidFill>
                  <a:srgbClr val="003399"/>
                </a:solidFill>
              </a:rPr>
              <a:t>aquiver: </a:t>
            </a:r>
            <a:r>
              <a:rPr lang="en-US" sz="2000" dirty="0" smtClean="0">
                <a:solidFill>
                  <a:srgbClr val="003399"/>
                </a:solidFill>
              </a:rPr>
              <a:t>shaking or trembling a little</a:t>
            </a:r>
          </a:p>
        </p:txBody>
      </p:sp>
      <p:sp>
        <p:nvSpPr>
          <p:cNvPr id="4" name="TextBox 3"/>
          <p:cNvSpPr txBox="1"/>
          <p:nvPr/>
        </p:nvSpPr>
        <p:spPr>
          <a:xfrm>
            <a:off x="1219200" y="990600"/>
            <a:ext cx="6629401" cy="1061829"/>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800" dirty="0" smtClean="0">
                <a:sym typeface="Wingdings"/>
              </a:rPr>
              <a:t> </a:t>
            </a:r>
            <a:r>
              <a:rPr lang="en-US" sz="2600" b="1" dirty="0" smtClean="0"/>
              <a:t>What did she see in the open square?</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xmlns="" val="0"/>
              </a:ext>
            </a:extLst>
          </a:blip>
          <a:srcRect t="20792" b="8161"/>
          <a:stretch/>
        </p:blipFill>
        <p:spPr>
          <a:xfrm>
            <a:off x="2667000" y="2438400"/>
            <a:ext cx="3733800" cy="1370893"/>
          </a:xfrm>
          <a:prstGeom prst="rect">
            <a:avLst/>
          </a:prstGeom>
        </p:spPr>
      </p:pic>
      <p:pic>
        <p:nvPicPr>
          <p:cNvPr id="7" name="Picture 2"/>
          <p:cNvPicPr>
            <a:picLocks noChangeAspect="1" noChangeArrowheads="1"/>
          </p:cNvPicPr>
          <p:nvPr/>
        </p:nvPicPr>
        <p:blipFill>
          <a:blip r:embed="rId4" cstate="print"/>
          <a:srcRect/>
          <a:stretch>
            <a:fillRect/>
          </a:stretch>
        </p:blipFill>
        <p:spPr bwMode="auto">
          <a:xfrm>
            <a:off x="1447800" y="4038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0851192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4800600"/>
            <a:ext cx="6248400" cy="523220"/>
          </a:xfrm>
          <a:prstGeom prst="rect">
            <a:avLst/>
          </a:prstGeom>
          <a:noFill/>
        </p:spPr>
        <p:txBody>
          <a:bodyPr wrap="square" rtlCol="0">
            <a:spAutoFit/>
          </a:bodyPr>
          <a:lstStyle/>
          <a:p>
            <a:r>
              <a:rPr lang="en-US" sz="2800" dirty="0" smtClean="0">
                <a:sym typeface="Wingdings"/>
              </a:rPr>
              <a:t>    </a:t>
            </a:r>
            <a:r>
              <a:rPr lang="en-US" sz="2500" dirty="0" smtClean="0"/>
              <a:t>The delicious breath of rain was in the air. </a:t>
            </a:r>
            <a:endParaRPr lang="en-US" sz="2500" dirty="0"/>
          </a:p>
        </p:txBody>
      </p:sp>
      <p:sp>
        <p:nvSpPr>
          <p:cNvPr id="4" name="TextBox 3"/>
          <p:cNvSpPr txBox="1"/>
          <p:nvPr/>
        </p:nvSpPr>
        <p:spPr>
          <a:xfrm>
            <a:off x="1295400" y="1143000"/>
            <a:ext cx="6629401" cy="1061829"/>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800" dirty="0" smtClean="0">
                <a:sym typeface="Wingdings"/>
              </a:rPr>
              <a:t> </a:t>
            </a:r>
            <a:r>
              <a:rPr lang="en-US" sz="2600" b="1" dirty="0" smtClean="0"/>
              <a:t>What did she see in the open square?</a:t>
            </a:r>
          </a:p>
        </p:txBody>
      </p:sp>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0" y="2667000"/>
            <a:ext cx="2514600" cy="1885950"/>
          </a:xfrm>
          <a:prstGeom prst="rect">
            <a:avLst/>
          </a:prstGeom>
        </p:spPr>
      </p:pic>
      <p:pic>
        <p:nvPicPr>
          <p:cNvPr id="5" name="Picture 2"/>
          <p:cNvPicPr>
            <a:picLocks noChangeAspect="1" noChangeArrowheads="1"/>
          </p:cNvPicPr>
          <p:nvPr/>
        </p:nvPicPr>
        <p:blipFill>
          <a:blip r:embed="rId4" cstate="print"/>
          <a:srcRect/>
          <a:stretch>
            <a:fillRect/>
          </a:stretch>
        </p:blipFill>
        <p:spPr bwMode="auto">
          <a:xfrm>
            <a:off x="1524000" y="4953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4658373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039380"/>
            <a:ext cx="7086600" cy="477054"/>
          </a:xfrm>
          <a:prstGeom prst="rect">
            <a:avLst/>
          </a:prstGeom>
          <a:noFill/>
        </p:spPr>
        <p:txBody>
          <a:bodyPr wrap="square" rtlCol="0">
            <a:spAutoFit/>
          </a:bodyPr>
          <a:lstStyle/>
          <a:p>
            <a:r>
              <a:rPr lang="en-US" sz="2500" dirty="0" smtClean="0"/>
              <a:t>    In the street below a peddler was crying his wares. </a:t>
            </a:r>
            <a:endParaRPr lang="en-US" sz="2500" dirty="0"/>
          </a:p>
        </p:txBody>
      </p:sp>
      <p:sp>
        <p:nvSpPr>
          <p:cNvPr id="4" name="TextBox 3"/>
          <p:cNvSpPr txBox="1"/>
          <p:nvPr/>
        </p:nvSpPr>
        <p:spPr>
          <a:xfrm>
            <a:off x="1295400" y="1143000"/>
            <a:ext cx="6629401" cy="1061829"/>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800" dirty="0" smtClean="0">
                <a:sym typeface="Wingdings"/>
              </a:rPr>
              <a:t> </a:t>
            </a:r>
            <a:r>
              <a:rPr lang="en-US" sz="2600" b="1" dirty="0" smtClean="0"/>
              <a:t>What did she see in the open square?</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48088" y="2482750"/>
            <a:ext cx="1585912" cy="2470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srcRect/>
          <a:stretch>
            <a:fillRect/>
          </a:stretch>
        </p:blipFill>
        <p:spPr bwMode="auto">
          <a:xfrm>
            <a:off x="1066800" y="5181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465837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4253805"/>
            <a:ext cx="7010399" cy="1292662"/>
          </a:xfrm>
          <a:prstGeom prst="rect">
            <a:avLst/>
          </a:prstGeom>
          <a:noFill/>
        </p:spPr>
        <p:txBody>
          <a:bodyPr wrap="square" rtlCol="0">
            <a:spAutoFit/>
          </a:bodyPr>
          <a:lstStyle/>
          <a:p>
            <a:r>
              <a:rPr lang="en-US" sz="2500" dirty="0" smtClean="0"/>
              <a:t>    The notes of a distant song which some one was singing reached her faintly, and countless sparrows were twittering in the eaves.</a:t>
            </a:r>
            <a:endParaRPr lang="en-US" sz="2500" dirty="0"/>
          </a:p>
        </p:txBody>
      </p:sp>
      <p:sp>
        <p:nvSpPr>
          <p:cNvPr id="4" name="TextBox 3"/>
          <p:cNvSpPr txBox="1"/>
          <p:nvPr/>
        </p:nvSpPr>
        <p:spPr>
          <a:xfrm>
            <a:off x="1219200" y="1066800"/>
            <a:ext cx="6629401" cy="984885"/>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600" dirty="0" smtClean="0">
                <a:sym typeface="Wingdings"/>
              </a:rPr>
              <a:t> </a:t>
            </a:r>
            <a:r>
              <a:rPr lang="en-US" sz="2600" b="1" dirty="0" smtClean="0"/>
              <a:t>What did she see in the open square?</a:t>
            </a:r>
          </a:p>
        </p:txBody>
      </p:sp>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60645" y="2383113"/>
            <a:ext cx="2330355" cy="163267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27601" y="2362200"/>
            <a:ext cx="2235199" cy="1676400"/>
          </a:xfrm>
          <a:prstGeom prst="rect">
            <a:avLst/>
          </a:prstGeom>
        </p:spPr>
      </p:pic>
      <p:pic>
        <p:nvPicPr>
          <p:cNvPr id="6" name="Picture 2"/>
          <p:cNvPicPr>
            <a:picLocks noChangeAspect="1" noChangeArrowheads="1"/>
          </p:cNvPicPr>
          <p:nvPr/>
        </p:nvPicPr>
        <p:blipFill>
          <a:blip r:embed="rId5" cstate="print"/>
          <a:srcRect/>
          <a:stretch>
            <a:fillRect/>
          </a:stretch>
        </p:blipFill>
        <p:spPr bwMode="auto">
          <a:xfrm>
            <a:off x="1143000" y="4419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4658373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162800" cy="5478423"/>
          </a:xfrm>
          <a:prstGeom prst="rect">
            <a:avLst/>
          </a:prstGeom>
          <a:noFill/>
        </p:spPr>
        <p:txBody>
          <a:bodyPr wrap="square" rtlCol="0">
            <a:spAutoFit/>
          </a:bodyPr>
          <a:lstStyle/>
          <a:p>
            <a:endParaRPr lang="en-US" sz="2800" b="1" dirty="0" smtClean="0"/>
          </a:p>
          <a:p>
            <a:r>
              <a:rPr lang="en-US" sz="2800" b="1" dirty="0"/>
              <a:t>What did she </a:t>
            </a:r>
            <a:r>
              <a:rPr lang="en-US" sz="2800" b="1" dirty="0" smtClean="0"/>
              <a:t>see in the open square?</a:t>
            </a:r>
            <a:endParaRPr lang="en-US" sz="2800" b="1" dirty="0"/>
          </a:p>
          <a:p>
            <a:endParaRPr lang="en-US" sz="2800" dirty="0" smtClean="0"/>
          </a:p>
          <a:p>
            <a:pPr>
              <a:lnSpc>
                <a:spcPct val="150000"/>
              </a:lnSpc>
            </a:pPr>
            <a:r>
              <a:rPr lang="en-US" sz="2800" dirty="0" smtClean="0"/>
              <a:t>She saw ______________________, _____________________________, </a:t>
            </a:r>
          </a:p>
          <a:p>
            <a:pPr>
              <a:lnSpc>
                <a:spcPct val="150000"/>
              </a:lnSpc>
            </a:pPr>
            <a:r>
              <a:rPr lang="en-US" sz="2800" dirty="0" smtClean="0"/>
              <a:t>and _________________________. </a:t>
            </a:r>
          </a:p>
          <a:p>
            <a:pPr>
              <a:lnSpc>
                <a:spcPct val="150000"/>
              </a:lnSpc>
            </a:pPr>
            <a:r>
              <a:rPr lang="en-US" sz="2800" dirty="0" smtClean="0"/>
              <a:t>She heard _____________________ and </a:t>
            </a:r>
          </a:p>
          <a:p>
            <a:pPr>
              <a:lnSpc>
                <a:spcPct val="150000"/>
              </a:lnSpc>
            </a:pPr>
            <a:r>
              <a:rPr lang="en-US" sz="2800" dirty="0" smtClean="0"/>
              <a:t>_____________________________. </a:t>
            </a:r>
          </a:p>
          <a:p>
            <a:endParaRPr lang="en-US" sz="2800" dirty="0" smtClean="0"/>
          </a:p>
          <a:p>
            <a:endParaRPr lang="en-US" sz="2800" i="1" dirty="0"/>
          </a:p>
        </p:txBody>
      </p:sp>
      <p:sp>
        <p:nvSpPr>
          <p:cNvPr id="3" name="TextBox 2"/>
          <p:cNvSpPr txBox="1"/>
          <p:nvPr/>
        </p:nvSpPr>
        <p:spPr>
          <a:xfrm>
            <a:off x="2667000" y="2362200"/>
            <a:ext cx="3024418" cy="523220"/>
          </a:xfrm>
          <a:prstGeom prst="rect">
            <a:avLst/>
          </a:prstGeom>
          <a:noFill/>
        </p:spPr>
        <p:txBody>
          <a:bodyPr wrap="none" rtlCol="0">
            <a:spAutoFit/>
          </a:bodyPr>
          <a:lstStyle/>
          <a:p>
            <a:r>
              <a:rPr lang="en-US" sz="2800" b="1" dirty="0" smtClean="0">
                <a:solidFill>
                  <a:srgbClr val="003399"/>
                </a:solidFill>
              </a:rPr>
              <a:t>quivering tree tops</a:t>
            </a:r>
            <a:endParaRPr lang="en-US" sz="2800" b="1" dirty="0">
              <a:solidFill>
                <a:srgbClr val="003399"/>
              </a:solidFill>
            </a:endParaRPr>
          </a:p>
        </p:txBody>
      </p:sp>
      <p:sp>
        <p:nvSpPr>
          <p:cNvPr id="5" name="TextBox 4"/>
          <p:cNvSpPr txBox="1"/>
          <p:nvPr/>
        </p:nvSpPr>
        <p:spPr>
          <a:xfrm>
            <a:off x="1905000" y="2971800"/>
            <a:ext cx="2549224" cy="523220"/>
          </a:xfrm>
          <a:prstGeom prst="rect">
            <a:avLst/>
          </a:prstGeom>
          <a:noFill/>
        </p:spPr>
        <p:txBody>
          <a:bodyPr wrap="none" rtlCol="0">
            <a:spAutoFit/>
          </a:bodyPr>
          <a:lstStyle/>
          <a:p>
            <a:r>
              <a:rPr lang="en-US" sz="2800" b="1" dirty="0" smtClean="0">
                <a:solidFill>
                  <a:srgbClr val="003399"/>
                </a:solidFill>
              </a:rPr>
              <a:t>a breath of rain</a:t>
            </a:r>
            <a:endParaRPr lang="en-US" sz="2800" b="1" dirty="0">
              <a:solidFill>
                <a:srgbClr val="003399"/>
              </a:solidFill>
            </a:endParaRPr>
          </a:p>
        </p:txBody>
      </p:sp>
      <p:sp>
        <p:nvSpPr>
          <p:cNvPr id="6" name="TextBox 5"/>
          <p:cNvSpPr txBox="1"/>
          <p:nvPr/>
        </p:nvSpPr>
        <p:spPr>
          <a:xfrm>
            <a:off x="1905000" y="3581400"/>
            <a:ext cx="4143763" cy="523220"/>
          </a:xfrm>
          <a:prstGeom prst="rect">
            <a:avLst/>
          </a:prstGeom>
          <a:noFill/>
        </p:spPr>
        <p:txBody>
          <a:bodyPr wrap="none" rtlCol="0">
            <a:spAutoFit/>
          </a:bodyPr>
          <a:lstStyle/>
          <a:p>
            <a:r>
              <a:rPr lang="en-US" sz="2800" b="1" dirty="0" smtClean="0">
                <a:solidFill>
                  <a:srgbClr val="003399"/>
                </a:solidFill>
              </a:rPr>
              <a:t>a peddler crying his wares</a:t>
            </a:r>
            <a:endParaRPr lang="en-US" sz="2800" b="1" dirty="0">
              <a:solidFill>
                <a:srgbClr val="003399"/>
              </a:solidFill>
            </a:endParaRPr>
          </a:p>
        </p:txBody>
      </p:sp>
      <p:sp>
        <p:nvSpPr>
          <p:cNvPr id="7" name="TextBox 6"/>
          <p:cNvSpPr txBox="1"/>
          <p:nvPr/>
        </p:nvSpPr>
        <p:spPr>
          <a:xfrm>
            <a:off x="3124200" y="4267200"/>
            <a:ext cx="2308645" cy="523220"/>
          </a:xfrm>
          <a:prstGeom prst="rect">
            <a:avLst/>
          </a:prstGeom>
          <a:noFill/>
        </p:spPr>
        <p:txBody>
          <a:bodyPr wrap="none" rtlCol="0">
            <a:spAutoFit/>
          </a:bodyPr>
          <a:lstStyle/>
          <a:p>
            <a:r>
              <a:rPr lang="en-US" sz="2800" b="1" dirty="0" smtClean="0">
                <a:solidFill>
                  <a:srgbClr val="003399"/>
                </a:solidFill>
              </a:rPr>
              <a:t>a distant song</a:t>
            </a:r>
            <a:endParaRPr lang="en-US" sz="2800" b="1" dirty="0">
              <a:solidFill>
                <a:srgbClr val="003399"/>
              </a:solidFill>
            </a:endParaRPr>
          </a:p>
        </p:txBody>
      </p:sp>
      <p:sp>
        <p:nvSpPr>
          <p:cNvPr id="8" name="TextBox 7"/>
          <p:cNvSpPr txBox="1"/>
          <p:nvPr/>
        </p:nvSpPr>
        <p:spPr>
          <a:xfrm>
            <a:off x="2057400" y="4876800"/>
            <a:ext cx="3122073" cy="523220"/>
          </a:xfrm>
          <a:prstGeom prst="rect">
            <a:avLst/>
          </a:prstGeom>
          <a:noFill/>
        </p:spPr>
        <p:txBody>
          <a:bodyPr wrap="none" rtlCol="0">
            <a:spAutoFit/>
          </a:bodyPr>
          <a:lstStyle/>
          <a:p>
            <a:r>
              <a:rPr lang="en-US" sz="2800" b="1" dirty="0" smtClean="0">
                <a:solidFill>
                  <a:srgbClr val="003399"/>
                </a:solidFill>
              </a:rPr>
              <a:t>sparrows twittering</a:t>
            </a:r>
            <a:endParaRPr lang="en-US" sz="2800" b="1" dirty="0">
              <a:solidFill>
                <a:srgbClr val="003399"/>
              </a:solidFill>
            </a:endParaRPr>
          </a:p>
        </p:txBody>
      </p:sp>
    </p:spTree>
    <p:extLst>
      <p:ext uri="{BB962C8B-B14F-4D97-AF65-F5344CB8AC3E}">
        <p14:creationId xmlns:p14="http://schemas.microsoft.com/office/powerpoint/2010/main" xmlns="" val="81625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3200"/>
            <a:ext cx="6400800" cy="685800"/>
          </a:xfrm>
        </p:spPr>
        <p:txBody>
          <a:bodyPr>
            <a:normAutofit fontScale="90000"/>
          </a:bodyPr>
          <a:lstStyle/>
          <a:p>
            <a:r>
              <a:rPr lang="en-US" dirty="0"/>
              <a:t>The Role of Women in </a:t>
            </a:r>
            <a:r>
              <a:rPr lang="en-US" dirty="0" smtClean="0"/>
              <a:t>19</a:t>
            </a:r>
            <a:r>
              <a:rPr lang="en-US" baseline="30000" dirty="0" smtClean="0"/>
              <a:t>th</a:t>
            </a:r>
            <a:r>
              <a:rPr lang="en-US" dirty="0" smtClean="0"/>
              <a:t>-Century </a:t>
            </a:r>
            <a:r>
              <a:rPr lang="en-US" dirty="0"/>
              <a:t>America</a:t>
            </a:r>
          </a:p>
        </p:txBody>
      </p:sp>
      <p:pic>
        <p:nvPicPr>
          <p:cNvPr id="3" name="Picture 2"/>
          <p:cNvPicPr/>
          <p:nvPr/>
        </p:nvPicPr>
        <p:blipFill rotWithShape="1">
          <a:blip r:embed="rId3" cstate="print">
            <a:extLst>
              <a:ext uri="{28A0092B-C50C-407E-A947-70E740481C1C}">
                <a14:useLocalDpi xmlns:a14="http://schemas.microsoft.com/office/drawing/2010/main" xmlns="" val="0"/>
              </a:ext>
            </a:extLst>
          </a:blip>
          <a:srcRect r="5204"/>
          <a:stretch/>
        </p:blipFill>
        <p:spPr bwMode="auto">
          <a:xfrm>
            <a:off x="3276600" y="3657600"/>
            <a:ext cx="2590800" cy="182880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0697188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2590800"/>
            <a:ext cx="6248400" cy="1677382"/>
          </a:xfrm>
          <a:prstGeom prst="rect">
            <a:avLst/>
          </a:prstGeom>
          <a:noFill/>
        </p:spPr>
        <p:txBody>
          <a:bodyPr wrap="square" rtlCol="0">
            <a:spAutoFit/>
          </a:bodyPr>
          <a:lstStyle/>
          <a:p>
            <a:r>
              <a:rPr lang="en-US" sz="2800" dirty="0" smtClean="0">
                <a:sym typeface="Wingdings"/>
              </a:rPr>
              <a:t>     </a:t>
            </a:r>
            <a:r>
              <a:rPr lang="en-US" sz="2500" dirty="0" smtClean="0"/>
              <a:t>There </a:t>
            </a:r>
            <a:r>
              <a:rPr lang="en-US" sz="2500" dirty="0"/>
              <a:t>were </a:t>
            </a:r>
            <a:r>
              <a:rPr lang="en-US" sz="2500" b="1" dirty="0"/>
              <a:t>patches</a:t>
            </a:r>
            <a:r>
              <a:rPr lang="en-US" sz="2500" dirty="0"/>
              <a:t> of blue sky showing here and there through the clouds that had met and piled one above the other in the west facing her window</a:t>
            </a:r>
            <a:r>
              <a:rPr lang="en-US" sz="2500" dirty="0" smtClean="0"/>
              <a:t>.</a:t>
            </a:r>
            <a:r>
              <a:rPr lang="en-US" sz="2500" dirty="0"/>
              <a:t> </a:t>
            </a:r>
          </a:p>
        </p:txBody>
      </p:sp>
      <p:sp>
        <p:nvSpPr>
          <p:cNvPr id="3" name="TextBox 2"/>
          <p:cNvSpPr txBox="1"/>
          <p:nvPr/>
        </p:nvSpPr>
        <p:spPr>
          <a:xfrm>
            <a:off x="1524000" y="4495800"/>
            <a:ext cx="6917150" cy="400110"/>
          </a:xfrm>
          <a:prstGeom prst="rect">
            <a:avLst/>
          </a:prstGeom>
          <a:noFill/>
        </p:spPr>
        <p:txBody>
          <a:bodyPr wrap="none" rtlCol="0">
            <a:spAutoFit/>
          </a:bodyPr>
          <a:lstStyle/>
          <a:p>
            <a:r>
              <a:rPr lang="en-US" sz="2000" b="1" dirty="0" smtClean="0">
                <a:solidFill>
                  <a:srgbClr val="003399"/>
                </a:solidFill>
              </a:rPr>
              <a:t>patches: </a:t>
            </a:r>
            <a:r>
              <a:rPr lang="en-US" sz="2000" dirty="0">
                <a:solidFill>
                  <a:srgbClr val="003399"/>
                </a:solidFill>
              </a:rPr>
              <a:t>an area </a:t>
            </a:r>
            <a:r>
              <a:rPr lang="en-US" sz="2000" dirty="0" smtClean="0">
                <a:solidFill>
                  <a:srgbClr val="003399"/>
                </a:solidFill>
              </a:rPr>
              <a:t>of something that </a:t>
            </a:r>
            <a:r>
              <a:rPr lang="en-US" sz="2000" dirty="0">
                <a:solidFill>
                  <a:srgbClr val="003399"/>
                </a:solidFill>
              </a:rPr>
              <a:t>is </a:t>
            </a:r>
            <a:r>
              <a:rPr lang="en-US" sz="2000" dirty="0" smtClean="0">
                <a:solidFill>
                  <a:srgbClr val="003399"/>
                </a:solidFill>
              </a:rPr>
              <a:t>a different color than the rest</a:t>
            </a:r>
            <a:endParaRPr lang="en-US" sz="2000" i="1" dirty="0" smtClean="0">
              <a:solidFill>
                <a:srgbClr val="003399"/>
              </a:solidFill>
            </a:endParaRPr>
          </a:p>
        </p:txBody>
      </p:sp>
      <p:sp>
        <p:nvSpPr>
          <p:cNvPr id="4" name="TextBox 3"/>
          <p:cNvSpPr txBox="1"/>
          <p:nvPr/>
        </p:nvSpPr>
        <p:spPr>
          <a:xfrm>
            <a:off x="1524000" y="1371600"/>
            <a:ext cx="6629401" cy="984885"/>
          </a:xfrm>
          <a:prstGeom prst="rect">
            <a:avLst/>
          </a:prstGeom>
          <a:noFill/>
        </p:spPr>
        <p:txBody>
          <a:bodyPr wrap="square" rtlCol="0">
            <a:spAutoFit/>
          </a:bodyPr>
          <a:lstStyle/>
          <a:p>
            <a:r>
              <a:rPr lang="en-US" sz="3000" b="1" dirty="0" smtClean="0"/>
              <a:t>Guiding Question:</a:t>
            </a:r>
          </a:p>
          <a:p>
            <a:pPr>
              <a:buFont typeface="Arial" pitchFamily="34" charset="0"/>
              <a:buChar char="•"/>
            </a:pPr>
            <a:r>
              <a:rPr lang="en-US" sz="2800" dirty="0" smtClean="0">
                <a:sym typeface="Wingdings"/>
              </a:rPr>
              <a:t> </a:t>
            </a:r>
            <a:r>
              <a:rPr lang="en-US" sz="2600" b="1" dirty="0" smtClean="0"/>
              <a:t>Why does the author mention the clouds?</a:t>
            </a:r>
          </a:p>
        </p:txBody>
      </p:sp>
      <p:pic>
        <p:nvPicPr>
          <p:cNvPr id="6" name="Picture 2"/>
          <p:cNvPicPr>
            <a:picLocks noChangeAspect="1" noChangeArrowheads="1"/>
          </p:cNvPicPr>
          <p:nvPr/>
        </p:nvPicPr>
        <p:blipFill>
          <a:blip r:embed="rId3" cstate="print"/>
          <a:srcRect/>
          <a:stretch>
            <a:fillRect/>
          </a:stretch>
        </p:blipFill>
        <p:spPr bwMode="auto">
          <a:xfrm>
            <a:off x="1600200" y="2743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6550882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0"/>
            <a:ext cx="7162800" cy="2246769"/>
          </a:xfrm>
          <a:prstGeom prst="rect">
            <a:avLst/>
          </a:prstGeom>
          <a:noFill/>
        </p:spPr>
        <p:txBody>
          <a:bodyPr wrap="square" rtlCol="0">
            <a:spAutoFit/>
          </a:bodyPr>
          <a:lstStyle/>
          <a:p>
            <a:endParaRPr lang="en-US" sz="2800" b="1" dirty="0" smtClean="0"/>
          </a:p>
          <a:p>
            <a:r>
              <a:rPr lang="en-US" sz="2800" b="1" dirty="0" smtClean="0"/>
              <a:t>Why does the author mention the clouds?</a:t>
            </a:r>
          </a:p>
          <a:p>
            <a:endParaRPr lang="en-US" sz="2800" dirty="0" smtClean="0"/>
          </a:p>
          <a:p>
            <a:r>
              <a:rPr lang="en-US" sz="2800" dirty="0" smtClean="0"/>
              <a:t>The </a:t>
            </a:r>
            <a:r>
              <a:rPr lang="en-US" sz="2800" dirty="0"/>
              <a:t>author mentions the clouds because something </a:t>
            </a:r>
            <a:r>
              <a:rPr lang="en-US" sz="2800" dirty="0" smtClean="0"/>
              <a:t>________</a:t>
            </a:r>
            <a:r>
              <a:rPr lang="en-US" sz="2800" dirty="0"/>
              <a:t>is going to happen. </a:t>
            </a:r>
            <a:endParaRPr lang="en-US" sz="2800" i="1" dirty="0"/>
          </a:p>
        </p:txBody>
      </p:sp>
      <p:sp>
        <p:nvSpPr>
          <p:cNvPr id="3" name="TextBox 2"/>
          <p:cNvSpPr txBox="1"/>
          <p:nvPr/>
        </p:nvSpPr>
        <p:spPr>
          <a:xfrm>
            <a:off x="2971800" y="3200400"/>
            <a:ext cx="753732" cy="523220"/>
          </a:xfrm>
          <a:prstGeom prst="rect">
            <a:avLst/>
          </a:prstGeom>
          <a:noFill/>
        </p:spPr>
        <p:txBody>
          <a:bodyPr wrap="none" rtlCol="0">
            <a:spAutoFit/>
          </a:bodyPr>
          <a:lstStyle/>
          <a:p>
            <a:r>
              <a:rPr lang="en-US" sz="2800" b="1" dirty="0" smtClean="0">
                <a:solidFill>
                  <a:srgbClr val="003399"/>
                </a:solidFill>
              </a:rPr>
              <a:t>bad</a:t>
            </a:r>
            <a:endParaRPr lang="en-US" sz="2800" b="1" dirty="0">
              <a:solidFill>
                <a:srgbClr val="003399"/>
              </a:solidFill>
            </a:endParaRPr>
          </a:p>
        </p:txBody>
      </p:sp>
    </p:spTree>
    <p:extLst>
      <p:ext uri="{BB962C8B-B14F-4D97-AF65-F5344CB8AC3E}">
        <p14:creationId xmlns:p14="http://schemas.microsoft.com/office/powerpoint/2010/main" xmlns="" val="58911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895600"/>
            <a:ext cx="6248400" cy="2062103"/>
          </a:xfrm>
          <a:prstGeom prst="rect">
            <a:avLst/>
          </a:prstGeom>
          <a:noFill/>
        </p:spPr>
        <p:txBody>
          <a:bodyPr wrap="square" rtlCol="0">
            <a:spAutoFit/>
          </a:bodyPr>
          <a:lstStyle/>
          <a:p>
            <a:r>
              <a:rPr lang="en-US" sz="2500" dirty="0" smtClean="0"/>
              <a:t>      She </a:t>
            </a:r>
            <a:r>
              <a:rPr lang="en-US" sz="2500" dirty="0"/>
              <a:t>sat with her head thrown back upon the cushion of the chair, quite motionless, except when a </a:t>
            </a:r>
            <a:r>
              <a:rPr lang="en-US" sz="2500" b="1" dirty="0"/>
              <a:t>sob</a:t>
            </a:r>
            <a:r>
              <a:rPr lang="en-US" sz="2500" dirty="0"/>
              <a:t> came up into her throat and shook her, as a child who has cried itself to sleep continues to </a:t>
            </a:r>
            <a:r>
              <a:rPr lang="en-US" sz="2500" b="1" dirty="0"/>
              <a:t>sob</a:t>
            </a:r>
            <a:r>
              <a:rPr lang="en-US" sz="2500" dirty="0"/>
              <a:t> in its dreams.</a:t>
            </a:r>
          </a:p>
        </p:txBody>
      </p:sp>
      <p:sp>
        <p:nvSpPr>
          <p:cNvPr id="3" name="TextBox 2"/>
          <p:cNvSpPr txBox="1"/>
          <p:nvPr/>
        </p:nvSpPr>
        <p:spPr>
          <a:xfrm>
            <a:off x="4343400" y="5105400"/>
            <a:ext cx="3215176" cy="400110"/>
          </a:xfrm>
          <a:prstGeom prst="rect">
            <a:avLst/>
          </a:prstGeom>
          <a:noFill/>
        </p:spPr>
        <p:txBody>
          <a:bodyPr wrap="none" rtlCol="0">
            <a:spAutoFit/>
          </a:bodyPr>
          <a:lstStyle/>
          <a:p>
            <a:r>
              <a:rPr lang="en-US" sz="2000" b="1" dirty="0" smtClean="0">
                <a:solidFill>
                  <a:srgbClr val="003399"/>
                </a:solidFill>
              </a:rPr>
              <a:t>sob: </a:t>
            </a:r>
            <a:r>
              <a:rPr lang="en-US" sz="2000" dirty="0" smtClean="0">
                <a:solidFill>
                  <a:srgbClr val="003399"/>
                </a:solidFill>
              </a:rPr>
              <a:t>cry with a lot of emotion</a:t>
            </a:r>
          </a:p>
        </p:txBody>
      </p:sp>
      <p:sp>
        <p:nvSpPr>
          <p:cNvPr id="4" name="TextBox 3"/>
          <p:cNvSpPr txBox="1"/>
          <p:nvPr/>
        </p:nvSpPr>
        <p:spPr>
          <a:xfrm>
            <a:off x="1219200" y="1143000"/>
            <a:ext cx="6629401" cy="1508105"/>
          </a:xfrm>
          <a:prstGeom prst="rect">
            <a:avLst/>
          </a:prstGeom>
          <a:noFill/>
        </p:spPr>
        <p:txBody>
          <a:bodyPr wrap="square" rtlCol="0">
            <a:spAutoFit/>
          </a:bodyPr>
          <a:lstStyle/>
          <a:p>
            <a:r>
              <a:rPr lang="en-US" sz="3000" b="1" dirty="0" smtClean="0"/>
              <a:t>Guiding Questions:</a:t>
            </a:r>
          </a:p>
          <a:p>
            <a:pPr>
              <a:spcBef>
                <a:spcPts val="600"/>
              </a:spcBef>
              <a:buFont typeface="Arial" pitchFamily="34" charset="0"/>
              <a:buChar char="•"/>
            </a:pPr>
            <a:r>
              <a:rPr lang="en-US" sz="2600" b="1" dirty="0" smtClean="0"/>
              <a:t> What was she doing?</a:t>
            </a:r>
          </a:p>
          <a:p>
            <a:pPr>
              <a:spcBef>
                <a:spcPts val="600"/>
              </a:spcBef>
              <a:buFont typeface="Arial" pitchFamily="34" charset="0"/>
              <a:buChar char="•"/>
            </a:pPr>
            <a:r>
              <a:rPr lang="en-US" sz="2600" b="1" dirty="0" smtClean="0"/>
              <a:t> How was she feeling?</a:t>
            </a:r>
          </a:p>
        </p:txBody>
      </p:sp>
      <p:pic>
        <p:nvPicPr>
          <p:cNvPr id="5" name="Picture 2"/>
          <p:cNvPicPr>
            <a:picLocks noChangeAspect="1" noChangeArrowheads="1"/>
          </p:cNvPicPr>
          <p:nvPr/>
        </p:nvPicPr>
        <p:blipFill>
          <a:blip r:embed="rId3" cstate="print"/>
          <a:srcRect/>
          <a:stretch>
            <a:fillRect/>
          </a:stretch>
        </p:blipFill>
        <p:spPr bwMode="auto">
          <a:xfrm>
            <a:off x="1295400" y="3048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28620301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162800" cy="3539430"/>
          </a:xfrm>
          <a:prstGeom prst="rect">
            <a:avLst/>
          </a:prstGeom>
          <a:noFill/>
        </p:spPr>
        <p:txBody>
          <a:bodyPr wrap="square" rtlCol="0">
            <a:spAutoFit/>
          </a:bodyPr>
          <a:lstStyle/>
          <a:p>
            <a:endParaRPr lang="en-US" sz="2800" b="1" dirty="0" smtClean="0"/>
          </a:p>
          <a:p>
            <a:r>
              <a:rPr lang="en-US" sz="2800" b="1" dirty="0" smtClean="0"/>
              <a:t>What was she doing?</a:t>
            </a:r>
            <a:endParaRPr lang="en-US" sz="2800" b="1" dirty="0"/>
          </a:p>
          <a:p>
            <a:endParaRPr lang="en-US" sz="2800" dirty="0" smtClean="0"/>
          </a:p>
          <a:p>
            <a:r>
              <a:rPr lang="en-US" sz="2800" dirty="0" smtClean="0"/>
              <a:t>She was _________. </a:t>
            </a:r>
          </a:p>
          <a:p>
            <a:endParaRPr lang="en-US" sz="2800" i="1" dirty="0"/>
          </a:p>
          <a:p>
            <a:r>
              <a:rPr lang="en-US" sz="2800" b="1" dirty="0" smtClean="0"/>
              <a:t>How was she feeling?</a:t>
            </a:r>
          </a:p>
          <a:p>
            <a:endParaRPr lang="en-US" sz="2800" dirty="0" smtClean="0"/>
          </a:p>
          <a:p>
            <a:r>
              <a:rPr lang="en-US" sz="2800" dirty="0" smtClean="0"/>
              <a:t>She was _________. </a:t>
            </a:r>
            <a:endParaRPr lang="en-US" dirty="0"/>
          </a:p>
        </p:txBody>
      </p:sp>
      <p:sp>
        <p:nvSpPr>
          <p:cNvPr id="3" name="TextBox 2"/>
          <p:cNvSpPr txBox="1"/>
          <p:nvPr/>
        </p:nvSpPr>
        <p:spPr>
          <a:xfrm>
            <a:off x="2362200" y="2133600"/>
            <a:ext cx="1405706" cy="523220"/>
          </a:xfrm>
          <a:prstGeom prst="rect">
            <a:avLst/>
          </a:prstGeom>
          <a:noFill/>
        </p:spPr>
        <p:txBody>
          <a:bodyPr wrap="none" rtlCol="0">
            <a:spAutoFit/>
          </a:bodyPr>
          <a:lstStyle/>
          <a:p>
            <a:r>
              <a:rPr lang="en-US" sz="2800" b="1" dirty="0" smtClean="0">
                <a:solidFill>
                  <a:srgbClr val="003399"/>
                </a:solidFill>
              </a:rPr>
              <a:t>sobbing</a:t>
            </a:r>
            <a:endParaRPr lang="en-US" sz="2800" b="1" dirty="0">
              <a:solidFill>
                <a:srgbClr val="003399"/>
              </a:solidFill>
            </a:endParaRPr>
          </a:p>
        </p:txBody>
      </p:sp>
      <p:sp>
        <p:nvSpPr>
          <p:cNvPr id="4" name="TextBox 3"/>
          <p:cNvSpPr txBox="1"/>
          <p:nvPr/>
        </p:nvSpPr>
        <p:spPr>
          <a:xfrm>
            <a:off x="2667000" y="3886200"/>
            <a:ext cx="704039" cy="523220"/>
          </a:xfrm>
          <a:prstGeom prst="rect">
            <a:avLst/>
          </a:prstGeom>
          <a:noFill/>
        </p:spPr>
        <p:txBody>
          <a:bodyPr wrap="none" rtlCol="0">
            <a:spAutoFit/>
          </a:bodyPr>
          <a:lstStyle/>
          <a:p>
            <a:r>
              <a:rPr lang="en-US" sz="2800" b="1" dirty="0" smtClean="0">
                <a:solidFill>
                  <a:srgbClr val="003399"/>
                </a:solidFill>
              </a:rPr>
              <a:t>sad</a:t>
            </a:r>
            <a:endParaRPr lang="en-US" sz="2800" b="1" dirty="0">
              <a:solidFill>
                <a:srgbClr val="003399"/>
              </a:solidFill>
            </a:endParaRPr>
          </a:p>
        </p:txBody>
      </p:sp>
    </p:spTree>
    <p:extLst>
      <p:ext uri="{BB962C8B-B14F-4D97-AF65-F5344CB8AC3E}">
        <p14:creationId xmlns:p14="http://schemas.microsoft.com/office/powerpoint/2010/main" xmlns="" val="280420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895600"/>
            <a:ext cx="7315200" cy="1631216"/>
          </a:xfrm>
          <a:prstGeom prst="rect">
            <a:avLst/>
          </a:prstGeom>
          <a:noFill/>
        </p:spPr>
        <p:txBody>
          <a:bodyPr wrap="square" rtlCol="0">
            <a:spAutoFit/>
          </a:bodyPr>
          <a:lstStyle/>
          <a:p>
            <a:r>
              <a:rPr lang="en-US" sz="2500" dirty="0" smtClean="0"/>
              <a:t>     She </a:t>
            </a:r>
            <a:r>
              <a:rPr lang="en-US" sz="2500" dirty="0"/>
              <a:t>was </a:t>
            </a:r>
            <a:r>
              <a:rPr lang="en-US" sz="2500" u="sng" dirty="0"/>
              <a:t>young</a:t>
            </a:r>
            <a:r>
              <a:rPr lang="en-US" sz="2500" dirty="0"/>
              <a:t>, with a </a:t>
            </a:r>
            <a:r>
              <a:rPr lang="en-US" sz="2500" u="sng" dirty="0"/>
              <a:t>fair</a:t>
            </a:r>
            <a:r>
              <a:rPr lang="en-US" sz="2500" dirty="0"/>
              <a:t>, </a:t>
            </a:r>
            <a:r>
              <a:rPr lang="en-US" sz="2500" u="sng" dirty="0"/>
              <a:t>calm</a:t>
            </a:r>
            <a:r>
              <a:rPr lang="en-US" sz="2500" dirty="0"/>
              <a:t> face, whose lines bespoke </a:t>
            </a:r>
            <a:r>
              <a:rPr lang="en-US" sz="2500" u="sng" dirty="0"/>
              <a:t>repression</a:t>
            </a:r>
            <a:r>
              <a:rPr lang="en-US" sz="2500" dirty="0"/>
              <a:t> and even a certain </a:t>
            </a:r>
            <a:r>
              <a:rPr lang="en-US" sz="2500" u="sng" dirty="0"/>
              <a:t>strength</a:t>
            </a:r>
            <a:r>
              <a:rPr lang="en-US" sz="2500" dirty="0"/>
              <a:t>. But now there was a dull stare in her eyes, whose </a:t>
            </a:r>
            <a:r>
              <a:rPr lang="en-US" sz="2500" b="1" dirty="0"/>
              <a:t>gaze</a:t>
            </a:r>
            <a:r>
              <a:rPr lang="en-US" sz="2500" dirty="0"/>
              <a:t> was fixed away off yonder on one of those patches of blue sky. </a:t>
            </a:r>
          </a:p>
        </p:txBody>
      </p:sp>
      <p:sp>
        <p:nvSpPr>
          <p:cNvPr id="3" name="TextBox 2"/>
          <p:cNvSpPr txBox="1"/>
          <p:nvPr/>
        </p:nvSpPr>
        <p:spPr>
          <a:xfrm>
            <a:off x="5410200" y="4800600"/>
            <a:ext cx="2105513" cy="400110"/>
          </a:xfrm>
          <a:prstGeom prst="rect">
            <a:avLst/>
          </a:prstGeom>
          <a:noFill/>
        </p:spPr>
        <p:txBody>
          <a:bodyPr wrap="none" rtlCol="0">
            <a:spAutoFit/>
          </a:bodyPr>
          <a:lstStyle/>
          <a:p>
            <a:r>
              <a:rPr lang="en-US" sz="2000" b="1" dirty="0" smtClean="0">
                <a:solidFill>
                  <a:srgbClr val="003399"/>
                </a:solidFill>
              </a:rPr>
              <a:t>gaze: </a:t>
            </a:r>
            <a:r>
              <a:rPr lang="en-US" sz="2000" dirty="0" smtClean="0">
                <a:solidFill>
                  <a:srgbClr val="003399"/>
                </a:solidFill>
              </a:rPr>
              <a:t>a steady look</a:t>
            </a:r>
          </a:p>
        </p:txBody>
      </p:sp>
      <p:sp>
        <p:nvSpPr>
          <p:cNvPr id="4" name="TextBox 3"/>
          <p:cNvSpPr txBox="1"/>
          <p:nvPr/>
        </p:nvSpPr>
        <p:spPr>
          <a:xfrm>
            <a:off x="1219200" y="990600"/>
            <a:ext cx="6629401" cy="1354217"/>
          </a:xfrm>
          <a:prstGeom prst="rect">
            <a:avLst/>
          </a:prstGeom>
          <a:noFill/>
        </p:spPr>
        <p:txBody>
          <a:bodyPr wrap="square" rtlCol="0">
            <a:spAutoFit/>
          </a:bodyPr>
          <a:lstStyle/>
          <a:p>
            <a:r>
              <a:rPr lang="en-US" sz="3000" b="1" dirty="0" smtClean="0"/>
              <a:t>Guiding Questions:</a:t>
            </a:r>
          </a:p>
          <a:p>
            <a:pPr>
              <a:buFont typeface="Arial" pitchFamily="34" charset="0"/>
              <a:buChar char="•"/>
            </a:pPr>
            <a:r>
              <a:rPr lang="en-US" sz="2600" b="1" dirty="0" smtClean="0"/>
              <a:t> What </a:t>
            </a:r>
            <a:r>
              <a:rPr lang="en-US" sz="2600" b="1" dirty="0"/>
              <a:t>is she </a:t>
            </a:r>
            <a:r>
              <a:rPr lang="en-US" sz="2600" b="1" dirty="0" smtClean="0"/>
              <a:t>doing?  </a:t>
            </a:r>
          </a:p>
          <a:p>
            <a:pPr>
              <a:buFont typeface="Arial" pitchFamily="34" charset="0"/>
              <a:buChar char="•"/>
            </a:pPr>
            <a:r>
              <a:rPr lang="en-US" sz="2600" b="1" dirty="0" smtClean="0"/>
              <a:t> What words describe her?</a:t>
            </a:r>
          </a:p>
        </p:txBody>
      </p:sp>
      <p:pic>
        <p:nvPicPr>
          <p:cNvPr id="5" name="Picture 2"/>
          <p:cNvPicPr>
            <a:picLocks noChangeAspect="1" noChangeArrowheads="1"/>
          </p:cNvPicPr>
          <p:nvPr/>
        </p:nvPicPr>
        <p:blipFill>
          <a:blip r:embed="rId3" cstate="print"/>
          <a:srcRect/>
          <a:stretch>
            <a:fillRect/>
          </a:stretch>
        </p:blipFill>
        <p:spPr bwMode="auto">
          <a:xfrm>
            <a:off x="914400" y="3048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8987033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362200"/>
            <a:ext cx="7315200" cy="861774"/>
          </a:xfrm>
          <a:prstGeom prst="rect">
            <a:avLst/>
          </a:prstGeom>
          <a:noFill/>
        </p:spPr>
        <p:txBody>
          <a:bodyPr wrap="square" rtlCol="0">
            <a:spAutoFit/>
          </a:bodyPr>
          <a:lstStyle/>
          <a:p>
            <a:r>
              <a:rPr lang="en-US" sz="2500" dirty="0" smtClean="0"/>
              <a:t>     It </a:t>
            </a:r>
            <a:r>
              <a:rPr lang="en-US" sz="2500" dirty="0"/>
              <a:t>was not a glance of reflection, but rather </a:t>
            </a:r>
            <a:r>
              <a:rPr lang="en-US" sz="2500" b="1" dirty="0"/>
              <a:t>indicated</a:t>
            </a:r>
            <a:r>
              <a:rPr lang="en-US" sz="2500" dirty="0"/>
              <a:t> a </a:t>
            </a:r>
            <a:r>
              <a:rPr lang="en-US" sz="2500" b="1" dirty="0"/>
              <a:t>suspension</a:t>
            </a:r>
            <a:r>
              <a:rPr lang="en-US" sz="2500" dirty="0"/>
              <a:t> of intelligent thought. </a:t>
            </a:r>
          </a:p>
        </p:txBody>
      </p:sp>
      <p:sp>
        <p:nvSpPr>
          <p:cNvPr id="5" name="TextBox 4"/>
          <p:cNvSpPr txBox="1"/>
          <p:nvPr/>
        </p:nvSpPr>
        <p:spPr>
          <a:xfrm>
            <a:off x="4648200" y="3733800"/>
            <a:ext cx="2816605" cy="400110"/>
          </a:xfrm>
          <a:prstGeom prst="rect">
            <a:avLst/>
          </a:prstGeom>
          <a:noFill/>
        </p:spPr>
        <p:txBody>
          <a:bodyPr wrap="none" rtlCol="0">
            <a:spAutoFit/>
          </a:bodyPr>
          <a:lstStyle/>
          <a:p>
            <a:r>
              <a:rPr lang="en-US" sz="2000" b="1" dirty="0" smtClean="0">
                <a:solidFill>
                  <a:srgbClr val="003399"/>
                </a:solidFill>
              </a:rPr>
              <a:t>indicate: </a:t>
            </a:r>
            <a:r>
              <a:rPr lang="en-US" sz="2000" dirty="0" smtClean="0">
                <a:solidFill>
                  <a:srgbClr val="003399"/>
                </a:solidFill>
              </a:rPr>
              <a:t>show something</a:t>
            </a:r>
          </a:p>
        </p:txBody>
      </p:sp>
      <p:sp>
        <p:nvSpPr>
          <p:cNvPr id="6" name="TextBox 5"/>
          <p:cNvSpPr txBox="1"/>
          <p:nvPr/>
        </p:nvSpPr>
        <p:spPr>
          <a:xfrm>
            <a:off x="4572000" y="4267200"/>
            <a:ext cx="3567323" cy="400110"/>
          </a:xfrm>
          <a:prstGeom prst="rect">
            <a:avLst/>
          </a:prstGeom>
          <a:noFill/>
        </p:spPr>
        <p:txBody>
          <a:bodyPr wrap="none" rtlCol="0">
            <a:spAutoFit/>
          </a:bodyPr>
          <a:lstStyle/>
          <a:p>
            <a:r>
              <a:rPr lang="en-US" sz="2000" b="1" dirty="0" smtClean="0">
                <a:solidFill>
                  <a:srgbClr val="003399"/>
                </a:solidFill>
              </a:rPr>
              <a:t>suspension: </a:t>
            </a:r>
            <a:r>
              <a:rPr lang="en-US" sz="2000" dirty="0" smtClean="0">
                <a:solidFill>
                  <a:srgbClr val="003399"/>
                </a:solidFill>
              </a:rPr>
              <a:t>short break or pause</a:t>
            </a:r>
          </a:p>
        </p:txBody>
      </p:sp>
      <p:pic>
        <p:nvPicPr>
          <p:cNvPr id="7" name="Picture 2"/>
          <p:cNvPicPr>
            <a:picLocks noChangeAspect="1" noChangeArrowheads="1"/>
          </p:cNvPicPr>
          <p:nvPr/>
        </p:nvPicPr>
        <p:blipFill>
          <a:blip r:embed="rId3" cstate="print"/>
          <a:srcRect/>
          <a:stretch>
            <a:fillRect/>
          </a:stretch>
        </p:blipFill>
        <p:spPr bwMode="auto">
          <a:xfrm>
            <a:off x="990600" y="2514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3898703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143000"/>
            <a:ext cx="7162800" cy="4401205"/>
          </a:xfrm>
          <a:prstGeom prst="rect">
            <a:avLst/>
          </a:prstGeom>
          <a:noFill/>
        </p:spPr>
        <p:txBody>
          <a:bodyPr wrap="square" rtlCol="0">
            <a:spAutoFit/>
          </a:bodyPr>
          <a:lstStyle/>
          <a:p>
            <a:endParaRPr lang="en-US" sz="2800" b="1" dirty="0" smtClean="0"/>
          </a:p>
          <a:p>
            <a:r>
              <a:rPr lang="en-US" sz="2800" b="1" dirty="0" smtClean="0"/>
              <a:t>What is she doing?</a:t>
            </a:r>
          </a:p>
          <a:p>
            <a:endParaRPr lang="en-US" sz="2800" dirty="0" smtClean="0"/>
          </a:p>
          <a:p>
            <a:r>
              <a:rPr lang="en-US" sz="2800" dirty="0" smtClean="0"/>
              <a:t>She is ________. </a:t>
            </a:r>
          </a:p>
          <a:p>
            <a:endParaRPr lang="en-US" sz="2800" i="1" dirty="0"/>
          </a:p>
          <a:p>
            <a:r>
              <a:rPr lang="en-US" sz="2800" b="1" dirty="0" smtClean="0"/>
              <a:t>What words describe her?</a:t>
            </a:r>
          </a:p>
          <a:p>
            <a:endParaRPr lang="en-US" sz="2800" dirty="0" smtClean="0"/>
          </a:p>
          <a:p>
            <a:r>
              <a:rPr lang="en-US" sz="2800" dirty="0" smtClean="0"/>
              <a:t>She is ________, ________, with a _______ face whose lines bespeak _________ and ________.</a:t>
            </a:r>
          </a:p>
          <a:p>
            <a:endParaRPr lang="en-US" sz="2800" i="1" dirty="0"/>
          </a:p>
        </p:txBody>
      </p:sp>
      <p:sp>
        <p:nvSpPr>
          <p:cNvPr id="3" name="TextBox 2"/>
          <p:cNvSpPr txBox="1"/>
          <p:nvPr/>
        </p:nvSpPr>
        <p:spPr>
          <a:xfrm>
            <a:off x="2057400" y="2362200"/>
            <a:ext cx="1371600" cy="523220"/>
          </a:xfrm>
          <a:prstGeom prst="rect">
            <a:avLst/>
          </a:prstGeom>
          <a:noFill/>
        </p:spPr>
        <p:txBody>
          <a:bodyPr wrap="square" rtlCol="0">
            <a:spAutoFit/>
          </a:bodyPr>
          <a:lstStyle/>
          <a:p>
            <a:r>
              <a:rPr lang="en-US" sz="2800" b="1" dirty="0" smtClean="0">
                <a:solidFill>
                  <a:srgbClr val="003399"/>
                </a:solidFill>
              </a:rPr>
              <a:t>gazing</a:t>
            </a:r>
            <a:endParaRPr lang="en-US" sz="2800" b="1" dirty="0">
              <a:solidFill>
                <a:srgbClr val="003399"/>
              </a:solidFill>
            </a:endParaRPr>
          </a:p>
        </p:txBody>
      </p:sp>
      <p:sp>
        <p:nvSpPr>
          <p:cNvPr id="4" name="TextBox 3"/>
          <p:cNvSpPr txBox="1"/>
          <p:nvPr/>
        </p:nvSpPr>
        <p:spPr>
          <a:xfrm>
            <a:off x="2133600" y="3962400"/>
            <a:ext cx="1191873" cy="523220"/>
          </a:xfrm>
          <a:prstGeom prst="rect">
            <a:avLst/>
          </a:prstGeom>
          <a:noFill/>
        </p:spPr>
        <p:txBody>
          <a:bodyPr wrap="square" rtlCol="0">
            <a:spAutoFit/>
          </a:bodyPr>
          <a:lstStyle/>
          <a:p>
            <a:r>
              <a:rPr lang="en-US" sz="2800" b="1" dirty="0" smtClean="0">
                <a:solidFill>
                  <a:srgbClr val="003399"/>
                </a:solidFill>
              </a:rPr>
              <a:t>young</a:t>
            </a:r>
            <a:endParaRPr lang="en-US" sz="2800" b="1" dirty="0">
              <a:solidFill>
                <a:srgbClr val="003399"/>
              </a:solidFill>
            </a:endParaRPr>
          </a:p>
        </p:txBody>
      </p:sp>
      <p:sp>
        <p:nvSpPr>
          <p:cNvPr id="5" name="TextBox 4"/>
          <p:cNvSpPr txBox="1"/>
          <p:nvPr/>
        </p:nvSpPr>
        <p:spPr>
          <a:xfrm>
            <a:off x="3962400" y="3962400"/>
            <a:ext cx="735816" cy="523220"/>
          </a:xfrm>
          <a:prstGeom prst="rect">
            <a:avLst/>
          </a:prstGeom>
          <a:noFill/>
        </p:spPr>
        <p:txBody>
          <a:bodyPr wrap="square" rtlCol="0">
            <a:spAutoFit/>
          </a:bodyPr>
          <a:lstStyle/>
          <a:p>
            <a:r>
              <a:rPr lang="en-US" sz="2800" b="1" dirty="0" smtClean="0">
                <a:solidFill>
                  <a:srgbClr val="003399"/>
                </a:solidFill>
              </a:rPr>
              <a:t>fair</a:t>
            </a:r>
            <a:endParaRPr lang="en-US" sz="2800" b="1" dirty="0">
              <a:solidFill>
                <a:srgbClr val="003399"/>
              </a:solidFill>
            </a:endParaRPr>
          </a:p>
        </p:txBody>
      </p:sp>
      <p:sp>
        <p:nvSpPr>
          <p:cNvPr id="6" name="TextBox 5"/>
          <p:cNvSpPr txBox="1"/>
          <p:nvPr/>
        </p:nvSpPr>
        <p:spPr>
          <a:xfrm>
            <a:off x="6248400" y="3962400"/>
            <a:ext cx="977119" cy="523220"/>
          </a:xfrm>
          <a:prstGeom prst="rect">
            <a:avLst/>
          </a:prstGeom>
          <a:noFill/>
        </p:spPr>
        <p:txBody>
          <a:bodyPr wrap="square" rtlCol="0">
            <a:spAutoFit/>
          </a:bodyPr>
          <a:lstStyle/>
          <a:p>
            <a:r>
              <a:rPr lang="en-US" sz="2800" b="1" dirty="0" smtClean="0">
                <a:solidFill>
                  <a:srgbClr val="003399"/>
                </a:solidFill>
              </a:rPr>
              <a:t>calm</a:t>
            </a:r>
            <a:endParaRPr lang="en-US" sz="2800" b="1" dirty="0">
              <a:solidFill>
                <a:srgbClr val="003399"/>
              </a:solidFill>
            </a:endParaRPr>
          </a:p>
        </p:txBody>
      </p:sp>
      <p:sp>
        <p:nvSpPr>
          <p:cNvPr id="7" name="TextBox 6"/>
          <p:cNvSpPr txBox="1"/>
          <p:nvPr/>
        </p:nvSpPr>
        <p:spPr>
          <a:xfrm>
            <a:off x="3886200" y="4495800"/>
            <a:ext cx="1867789" cy="523220"/>
          </a:xfrm>
          <a:prstGeom prst="rect">
            <a:avLst/>
          </a:prstGeom>
          <a:noFill/>
        </p:spPr>
        <p:txBody>
          <a:bodyPr wrap="square" rtlCol="0">
            <a:spAutoFit/>
          </a:bodyPr>
          <a:lstStyle/>
          <a:p>
            <a:r>
              <a:rPr lang="en-US" sz="2800" b="1" dirty="0" smtClean="0">
                <a:solidFill>
                  <a:srgbClr val="003399"/>
                </a:solidFill>
              </a:rPr>
              <a:t>repression</a:t>
            </a:r>
            <a:endParaRPr lang="en-US" sz="2800" b="1" dirty="0">
              <a:solidFill>
                <a:srgbClr val="003399"/>
              </a:solidFill>
            </a:endParaRPr>
          </a:p>
        </p:txBody>
      </p:sp>
      <p:sp>
        <p:nvSpPr>
          <p:cNvPr id="8" name="TextBox 7"/>
          <p:cNvSpPr txBox="1"/>
          <p:nvPr/>
        </p:nvSpPr>
        <p:spPr>
          <a:xfrm>
            <a:off x="6248400" y="4495800"/>
            <a:ext cx="1533915" cy="523220"/>
          </a:xfrm>
          <a:prstGeom prst="rect">
            <a:avLst/>
          </a:prstGeom>
          <a:noFill/>
        </p:spPr>
        <p:txBody>
          <a:bodyPr wrap="square" rtlCol="0">
            <a:spAutoFit/>
          </a:bodyPr>
          <a:lstStyle/>
          <a:p>
            <a:r>
              <a:rPr lang="en-US" sz="2800" b="1" dirty="0" smtClean="0">
                <a:solidFill>
                  <a:srgbClr val="003399"/>
                </a:solidFill>
              </a:rPr>
              <a:t>strength</a:t>
            </a:r>
            <a:endParaRPr lang="en-US" sz="2800" b="1" dirty="0">
              <a:solidFill>
                <a:srgbClr val="003399"/>
              </a:solidFill>
            </a:endParaRPr>
          </a:p>
        </p:txBody>
      </p:sp>
    </p:spTree>
    <p:extLst>
      <p:ext uri="{BB962C8B-B14F-4D97-AF65-F5344CB8AC3E}">
        <p14:creationId xmlns:p14="http://schemas.microsoft.com/office/powerpoint/2010/main" xmlns="" val="1662891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590800"/>
            <a:ext cx="6476999" cy="2446824"/>
          </a:xfrm>
          <a:prstGeom prst="rect">
            <a:avLst/>
          </a:prstGeom>
          <a:noFill/>
        </p:spPr>
        <p:txBody>
          <a:bodyPr wrap="square" rtlCol="0">
            <a:spAutoFit/>
          </a:bodyPr>
          <a:lstStyle/>
          <a:p>
            <a:r>
              <a:rPr lang="en-US" sz="2500" dirty="0" smtClean="0"/>
              <a:t>    There </a:t>
            </a:r>
            <a:r>
              <a:rPr lang="en-US" sz="2500" dirty="0"/>
              <a:t>was something coming to her and she was waiting for it, fearfully. What was it? She did not know; it was too subtle and elusive to name. But she felt it, </a:t>
            </a:r>
            <a:r>
              <a:rPr lang="en-US" sz="2500" b="1" dirty="0"/>
              <a:t>creeping</a:t>
            </a:r>
            <a:r>
              <a:rPr lang="en-US" sz="2500" dirty="0"/>
              <a:t> out of the sky, reaching toward her through the sounds, the scents, the color that filled the air.</a:t>
            </a:r>
          </a:p>
        </p:txBody>
      </p:sp>
      <p:sp>
        <p:nvSpPr>
          <p:cNvPr id="3" name="TextBox 2"/>
          <p:cNvSpPr txBox="1"/>
          <p:nvPr/>
        </p:nvSpPr>
        <p:spPr>
          <a:xfrm>
            <a:off x="5257800" y="4953000"/>
            <a:ext cx="2695481" cy="400110"/>
          </a:xfrm>
          <a:prstGeom prst="rect">
            <a:avLst/>
          </a:prstGeom>
          <a:noFill/>
        </p:spPr>
        <p:txBody>
          <a:bodyPr wrap="none" rtlCol="0">
            <a:spAutoFit/>
          </a:bodyPr>
          <a:lstStyle/>
          <a:p>
            <a:r>
              <a:rPr lang="en-US" sz="2000" b="1" dirty="0" smtClean="0">
                <a:solidFill>
                  <a:srgbClr val="003399"/>
                </a:solidFill>
              </a:rPr>
              <a:t>creeping: </a:t>
            </a:r>
            <a:r>
              <a:rPr lang="en-US" sz="2000" dirty="0" smtClean="0">
                <a:solidFill>
                  <a:srgbClr val="003399"/>
                </a:solidFill>
              </a:rPr>
              <a:t>moving slowly</a:t>
            </a:r>
          </a:p>
        </p:txBody>
      </p:sp>
      <p:sp>
        <p:nvSpPr>
          <p:cNvPr id="4" name="TextBox 3"/>
          <p:cNvSpPr txBox="1"/>
          <p:nvPr/>
        </p:nvSpPr>
        <p:spPr>
          <a:xfrm>
            <a:off x="1295400" y="990600"/>
            <a:ext cx="6629401" cy="1354217"/>
          </a:xfrm>
          <a:prstGeom prst="rect">
            <a:avLst/>
          </a:prstGeom>
          <a:noFill/>
        </p:spPr>
        <p:txBody>
          <a:bodyPr wrap="square" rtlCol="0">
            <a:spAutoFit/>
          </a:bodyPr>
          <a:lstStyle/>
          <a:p>
            <a:r>
              <a:rPr lang="en-US" sz="3000" b="1" dirty="0" smtClean="0"/>
              <a:t>Guiding Question:</a:t>
            </a:r>
          </a:p>
          <a:p>
            <a:endParaRPr lang="en-US" sz="2600" b="1" dirty="0" smtClean="0"/>
          </a:p>
          <a:p>
            <a:pPr>
              <a:buFont typeface="Arial" pitchFamily="34" charset="0"/>
              <a:buChar char="•"/>
            </a:pPr>
            <a:r>
              <a:rPr lang="en-US" sz="2600" dirty="0" smtClean="0">
                <a:sym typeface="Wingdings"/>
              </a:rPr>
              <a:t> </a:t>
            </a:r>
            <a:r>
              <a:rPr lang="en-US" sz="2600" b="1" dirty="0" smtClean="0"/>
              <a:t>What was creeping out of the sky?</a:t>
            </a:r>
          </a:p>
        </p:txBody>
      </p:sp>
      <p:pic>
        <p:nvPicPr>
          <p:cNvPr id="5" name="Picture 2"/>
          <p:cNvPicPr>
            <a:picLocks noChangeAspect="1" noChangeArrowheads="1"/>
          </p:cNvPicPr>
          <p:nvPr/>
        </p:nvPicPr>
        <p:blipFill>
          <a:blip r:embed="rId3" cstate="print"/>
          <a:srcRect/>
          <a:stretch>
            <a:fillRect/>
          </a:stretch>
        </p:blipFill>
        <p:spPr bwMode="auto">
          <a:xfrm>
            <a:off x="1219200" y="27432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7786908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828800"/>
            <a:ext cx="7162800" cy="2246769"/>
          </a:xfrm>
          <a:prstGeom prst="rect">
            <a:avLst/>
          </a:prstGeom>
          <a:noFill/>
        </p:spPr>
        <p:txBody>
          <a:bodyPr wrap="square" rtlCol="0">
            <a:spAutoFit/>
          </a:bodyPr>
          <a:lstStyle/>
          <a:p>
            <a:r>
              <a:rPr lang="en-US" sz="2800" b="1" dirty="0" smtClean="0"/>
              <a:t>What was creeping out of the sky?</a:t>
            </a:r>
          </a:p>
          <a:p>
            <a:endParaRPr lang="en-US" sz="2800" dirty="0" smtClean="0"/>
          </a:p>
          <a:p>
            <a:r>
              <a:rPr lang="en-US" sz="2800" dirty="0" smtClean="0"/>
              <a:t>___________ was </a:t>
            </a:r>
            <a:r>
              <a:rPr lang="en-US" sz="2800" dirty="0"/>
              <a:t>creeping out of the sky</a:t>
            </a:r>
            <a:r>
              <a:rPr lang="en-US" sz="2800" dirty="0" smtClean="0"/>
              <a:t>.</a:t>
            </a:r>
          </a:p>
          <a:p>
            <a:endParaRPr lang="en-US" sz="2800" dirty="0" smtClean="0"/>
          </a:p>
          <a:p>
            <a:r>
              <a:rPr lang="en-US" sz="2800" dirty="0" smtClean="0"/>
              <a:t>She ____________ what it was.</a:t>
            </a:r>
            <a:endParaRPr lang="en-US" sz="2800" dirty="0"/>
          </a:p>
        </p:txBody>
      </p:sp>
      <p:sp>
        <p:nvSpPr>
          <p:cNvPr id="4" name="TextBox 3"/>
          <p:cNvSpPr txBox="1"/>
          <p:nvPr/>
        </p:nvSpPr>
        <p:spPr>
          <a:xfrm>
            <a:off x="1066800" y="2514600"/>
            <a:ext cx="1830950" cy="523220"/>
          </a:xfrm>
          <a:prstGeom prst="rect">
            <a:avLst/>
          </a:prstGeom>
          <a:noFill/>
        </p:spPr>
        <p:txBody>
          <a:bodyPr wrap="none" rtlCol="0">
            <a:spAutoFit/>
          </a:bodyPr>
          <a:lstStyle/>
          <a:p>
            <a:r>
              <a:rPr lang="en-US" sz="2800" b="1" dirty="0">
                <a:solidFill>
                  <a:srgbClr val="003399"/>
                </a:solidFill>
              </a:rPr>
              <a:t>S</a:t>
            </a:r>
            <a:r>
              <a:rPr lang="en-US" sz="2800" b="1" dirty="0" smtClean="0">
                <a:solidFill>
                  <a:srgbClr val="003399"/>
                </a:solidFill>
              </a:rPr>
              <a:t>omething</a:t>
            </a:r>
            <a:endParaRPr lang="en-US" sz="2800" b="1" dirty="0">
              <a:solidFill>
                <a:srgbClr val="003399"/>
              </a:solidFill>
            </a:endParaRPr>
          </a:p>
        </p:txBody>
      </p:sp>
      <p:sp>
        <p:nvSpPr>
          <p:cNvPr id="5" name="TextBox 4"/>
          <p:cNvSpPr txBox="1"/>
          <p:nvPr/>
        </p:nvSpPr>
        <p:spPr>
          <a:xfrm>
            <a:off x="1524000" y="3429000"/>
            <a:ext cx="2189702" cy="523220"/>
          </a:xfrm>
          <a:prstGeom prst="rect">
            <a:avLst/>
          </a:prstGeom>
          <a:noFill/>
        </p:spPr>
        <p:txBody>
          <a:bodyPr wrap="none" rtlCol="0">
            <a:spAutoFit/>
          </a:bodyPr>
          <a:lstStyle/>
          <a:p>
            <a:r>
              <a:rPr lang="en-US" sz="2800" b="1" dirty="0" smtClean="0">
                <a:solidFill>
                  <a:srgbClr val="003399"/>
                </a:solidFill>
              </a:rPr>
              <a:t>did not know</a:t>
            </a:r>
            <a:endParaRPr lang="en-US" sz="2800" b="1" dirty="0">
              <a:solidFill>
                <a:srgbClr val="003399"/>
              </a:solidFill>
            </a:endParaRPr>
          </a:p>
        </p:txBody>
      </p:sp>
    </p:spTree>
    <p:extLst>
      <p:ext uri="{BB962C8B-B14F-4D97-AF65-F5344CB8AC3E}">
        <p14:creationId xmlns:p14="http://schemas.microsoft.com/office/powerpoint/2010/main" xmlns="" val="49809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743200"/>
            <a:ext cx="6857999" cy="2062103"/>
          </a:xfrm>
          <a:prstGeom prst="rect">
            <a:avLst/>
          </a:prstGeom>
          <a:noFill/>
        </p:spPr>
        <p:txBody>
          <a:bodyPr wrap="square" rtlCol="0">
            <a:spAutoFit/>
          </a:bodyPr>
          <a:lstStyle/>
          <a:p>
            <a:r>
              <a:rPr lang="en-US" sz="2500" dirty="0" smtClean="0"/>
              <a:t>     Now </a:t>
            </a:r>
            <a:r>
              <a:rPr lang="en-US" sz="2500" dirty="0"/>
              <a:t>her bosom rose and fell tumultuously. She was beginning to recognize this thing that was </a:t>
            </a:r>
            <a:r>
              <a:rPr lang="en-US" sz="2500" b="1" dirty="0"/>
              <a:t>approaching</a:t>
            </a:r>
            <a:r>
              <a:rPr lang="en-US" sz="2500" dirty="0"/>
              <a:t> to possess her, and she was striving to beat it back with her </a:t>
            </a:r>
            <a:r>
              <a:rPr lang="en-US" sz="2500" dirty="0" smtClean="0"/>
              <a:t>will </a:t>
            </a:r>
            <a:r>
              <a:rPr lang="en-US" sz="2800" dirty="0" smtClean="0"/>
              <a:t>–</a:t>
            </a:r>
            <a:r>
              <a:rPr lang="en-US" sz="2500" dirty="0" smtClean="0"/>
              <a:t> as </a:t>
            </a:r>
            <a:r>
              <a:rPr lang="en-US" sz="2500" dirty="0"/>
              <a:t>powerless as her two white slender hands would have been. </a:t>
            </a:r>
          </a:p>
        </p:txBody>
      </p:sp>
      <p:sp>
        <p:nvSpPr>
          <p:cNvPr id="4" name="TextBox 3"/>
          <p:cNvSpPr txBox="1"/>
          <p:nvPr/>
        </p:nvSpPr>
        <p:spPr>
          <a:xfrm>
            <a:off x="1523999" y="1219200"/>
            <a:ext cx="6629401" cy="1031051"/>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600" dirty="0" smtClean="0">
                <a:sym typeface="Wingdings"/>
              </a:rPr>
              <a:t> </a:t>
            </a:r>
            <a:r>
              <a:rPr lang="en-US" sz="2400" b="1" dirty="0" smtClean="0"/>
              <a:t>What did she think was coming?</a:t>
            </a:r>
          </a:p>
        </p:txBody>
      </p:sp>
      <p:sp>
        <p:nvSpPr>
          <p:cNvPr id="5" name="TextBox 4"/>
          <p:cNvSpPr txBox="1"/>
          <p:nvPr/>
        </p:nvSpPr>
        <p:spPr>
          <a:xfrm>
            <a:off x="3733800" y="5105400"/>
            <a:ext cx="4475864" cy="400110"/>
          </a:xfrm>
          <a:prstGeom prst="rect">
            <a:avLst/>
          </a:prstGeom>
          <a:noFill/>
        </p:spPr>
        <p:txBody>
          <a:bodyPr wrap="square" rtlCol="0">
            <a:spAutoFit/>
          </a:bodyPr>
          <a:lstStyle/>
          <a:p>
            <a:r>
              <a:rPr lang="en-US" sz="2000" b="1" dirty="0" smtClean="0">
                <a:solidFill>
                  <a:srgbClr val="003399"/>
                </a:solidFill>
              </a:rPr>
              <a:t>approaching: </a:t>
            </a:r>
            <a:r>
              <a:rPr lang="en-US" sz="2000" dirty="0" smtClean="0">
                <a:solidFill>
                  <a:srgbClr val="003399"/>
                </a:solidFill>
              </a:rPr>
              <a:t>coming towards something</a:t>
            </a:r>
          </a:p>
        </p:txBody>
      </p:sp>
      <p:pic>
        <p:nvPicPr>
          <p:cNvPr id="6" name="Picture 2"/>
          <p:cNvPicPr>
            <a:picLocks noChangeAspect="1" noChangeArrowheads="1"/>
          </p:cNvPicPr>
          <p:nvPr/>
        </p:nvPicPr>
        <p:blipFill>
          <a:blip r:embed="rId3" cstate="print"/>
          <a:srcRect/>
          <a:stretch>
            <a:fillRect/>
          </a:stretch>
        </p:blipFill>
        <p:spPr bwMode="auto">
          <a:xfrm>
            <a:off x="1219200" y="28956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2054700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1905000"/>
            <a:ext cx="7010400" cy="2092881"/>
          </a:xfrm>
          <a:prstGeom prst="rect">
            <a:avLst/>
          </a:prstGeom>
          <a:noFill/>
        </p:spPr>
        <p:txBody>
          <a:bodyPr wrap="square" rtlCol="0">
            <a:spAutoFit/>
          </a:bodyPr>
          <a:lstStyle/>
          <a:p>
            <a:r>
              <a:rPr lang="en-US" sz="3000" b="1" dirty="0" smtClean="0"/>
              <a:t>Guiding Question:</a:t>
            </a:r>
          </a:p>
          <a:p>
            <a:endParaRPr lang="en-US" sz="3000" b="1" dirty="0" smtClean="0"/>
          </a:p>
          <a:p>
            <a:pPr lvl="1">
              <a:spcBef>
                <a:spcPts val="600"/>
              </a:spcBef>
            </a:pPr>
            <a:r>
              <a:rPr lang="en-US" sz="2900" b="1" dirty="0" smtClean="0"/>
              <a:t>In </a:t>
            </a:r>
            <a:r>
              <a:rPr lang="en-US" sz="2900" b="1" dirty="0"/>
              <a:t>what ways were women limited </a:t>
            </a:r>
            <a:endParaRPr lang="en-US" sz="2900" b="1" dirty="0" smtClean="0"/>
          </a:p>
          <a:p>
            <a:pPr lvl="1">
              <a:spcBef>
                <a:spcPts val="600"/>
              </a:spcBef>
            </a:pPr>
            <a:r>
              <a:rPr lang="en-US" sz="2900" b="1" dirty="0" smtClean="0"/>
              <a:t>in 19</a:t>
            </a:r>
            <a:r>
              <a:rPr lang="en-US" sz="2900" b="1" baseline="30000" dirty="0" smtClean="0"/>
              <a:t>th</a:t>
            </a:r>
            <a:r>
              <a:rPr lang="en-US" sz="2900" b="1" dirty="0" smtClean="0"/>
              <a:t>- </a:t>
            </a:r>
            <a:r>
              <a:rPr lang="en-US" sz="2900" b="1" dirty="0"/>
              <a:t>century America?</a:t>
            </a:r>
            <a:endParaRPr lang="en-US" sz="2900" b="1" dirty="0" smtClean="0"/>
          </a:p>
        </p:txBody>
      </p:sp>
    </p:spTree>
    <p:extLst>
      <p:ext uri="{BB962C8B-B14F-4D97-AF65-F5344CB8AC3E}">
        <p14:creationId xmlns:p14="http://schemas.microsoft.com/office/powerpoint/2010/main" xmlns="" val="34221232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828800"/>
            <a:ext cx="7162800" cy="1815882"/>
          </a:xfrm>
          <a:prstGeom prst="rect">
            <a:avLst/>
          </a:prstGeom>
          <a:noFill/>
        </p:spPr>
        <p:txBody>
          <a:bodyPr wrap="square" rtlCol="0">
            <a:spAutoFit/>
          </a:bodyPr>
          <a:lstStyle/>
          <a:p>
            <a:endParaRPr lang="en-US" sz="2800" b="1" dirty="0" smtClean="0"/>
          </a:p>
          <a:p>
            <a:r>
              <a:rPr lang="en-US" sz="2800" b="1" dirty="0" smtClean="0"/>
              <a:t>What did she think was coming?</a:t>
            </a:r>
          </a:p>
          <a:p>
            <a:endParaRPr lang="en-US" sz="2800" dirty="0" smtClean="0"/>
          </a:p>
          <a:p>
            <a:r>
              <a:rPr lang="en-US" sz="2800" dirty="0" smtClean="0"/>
              <a:t>It was </a:t>
            </a:r>
            <a:r>
              <a:rPr lang="en-US" sz="2800" dirty="0"/>
              <a:t>something coming to _________her. </a:t>
            </a:r>
            <a:endParaRPr lang="en-US" sz="2800" i="1" dirty="0"/>
          </a:p>
        </p:txBody>
      </p:sp>
      <p:sp>
        <p:nvSpPr>
          <p:cNvPr id="4" name="TextBox 3"/>
          <p:cNvSpPr txBox="1"/>
          <p:nvPr/>
        </p:nvSpPr>
        <p:spPr>
          <a:xfrm>
            <a:off x="5257800" y="2971800"/>
            <a:ext cx="1335622" cy="523220"/>
          </a:xfrm>
          <a:prstGeom prst="rect">
            <a:avLst/>
          </a:prstGeom>
          <a:noFill/>
        </p:spPr>
        <p:txBody>
          <a:bodyPr wrap="none" rtlCol="0">
            <a:spAutoFit/>
          </a:bodyPr>
          <a:lstStyle/>
          <a:p>
            <a:r>
              <a:rPr lang="en-US" sz="2800" b="1" dirty="0" smtClean="0">
                <a:solidFill>
                  <a:srgbClr val="003399"/>
                </a:solidFill>
              </a:rPr>
              <a:t>possess</a:t>
            </a:r>
            <a:endParaRPr lang="en-US" sz="2800" b="1" dirty="0">
              <a:solidFill>
                <a:srgbClr val="003399"/>
              </a:solidFill>
            </a:endParaRPr>
          </a:p>
        </p:txBody>
      </p:sp>
    </p:spTree>
    <p:extLst>
      <p:ext uri="{BB962C8B-B14F-4D97-AF65-F5344CB8AC3E}">
        <p14:creationId xmlns:p14="http://schemas.microsoft.com/office/powerpoint/2010/main" xmlns="" val="226886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514600"/>
            <a:ext cx="7391400" cy="2785378"/>
          </a:xfrm>
          <a:prstGeom prst="rect">
            <a:avLst/>
          </a:prstGeom>
          <a:noFill/>
        </p:spPr>
        <p:txBody>
          <a:bodyPr wrap="square" rtlCol="0">
            <a:spAutoFit/>
          </a:bodyPr>
          <a:lstStyle/>
          <a:p>
            <a:r>
              <a:rPr lang="en-US" sz="2500" dirty="0" smtClean="0"/>
              <a:t>     When she abandoned herself a little whispered word escaped her slightly parted lips. She said it over and over under her breath: "free, free, free!" The vacant stare and the look of terror that had followed it went from her eyes. They stayed keen and bright. Her pulses beat fast, and the coursing blood warmed and </a:t>
            </a:r>
            <a:r>
              <a:rPr lang="en-US" sz="2500" b="1" dirty="0" smtClean="0"/>
              <a:t>relaxed</a:t>
            </a:r>
            <a:r>
              <a:rPr lang="en-US" sz="2500" dirty="0" smtClean="0"/>
              <a:t> every inch of her body.</a:t>
            </a:r>
            <a:endParaRPr lang="en-US" sz="2500" dirty="0"/>
          </a:p>
        </p:txBody>
      </p:sp>
      <p:sp>
        <p:nvSpPr>
          <p:cNvPr id="4" name="TextBox 3"/>
          <p:cNvSpPr txBox="1"/>
          <p:nvPr/>
        </p:nvSpPr>
        <p:spPr>
          <a:xfrm>
            <a:off x="990600" y="1066800"/>
            <a:ext cx="6629401" cy="1031051"/>
          </a:xfrm>
          <a:prstGeom prst="rect">
            <a:avLst/>
          </a:prstGeom>
          <a:noFill/>
        </p:spPr>
        <p:txBody>
          <a:bodyPr wrap="square" rtlCol="0">
            <a:spAutoFit/>
          </a:bodyPr>
          <a:lstStyle/>
          <a:p>
            <a:r>
              <a:rPr lang="en-US" sz="3000" b="1" dirty="0" smtClean="0"/>
              <a:t>Guiding Question:</a:t>
            </a:r>
          </a:p>
          <a:p>
            <a:pPr>
              <a:spcBef>
                <a:spcPts val="600"/>
              </a:spcBef>
              <a:buFont typeface="Arial" pitchFamily="34" charset="0"/>
              <a:buChar char="•"/>
            </a:pPr>
            <a:r>
              <a:rPr lang="en-US" sz="2600" dirty="0" smtClean="0">
                <a:sym typeface="Wingdings"/>
              </a:rPr>
              <a:t> </a:t>
            </a:r>
            <a:r>
              <a:rPr lang="en-US" sz="2600" b="1" dirty="0" smtClean="0"/>
              <a:t>Why does she say, “free, free, free”?</a:t>
            </a:r>
          </a:p>
        </p:txBody>
      </p:sp>
      <p:sp>
        <p:nvSpPr>
          <p:cNvPr id="5" name="TextBox 4"/>
          <p:cNvSpPr txBox="1"/>
          <p:nvPr/>
        </p:nvSpPr>
        <p:spPr>
          <a:xfrm>
            <a:off x="3733800" y="5029200"/>
            <a:ext cx="4220130" cy="400110"/>
          </a:xfrm>
          <a:prstGeom prst="rect">
            <a:avLst/>
          </a:prstGeom>
          <a:noFill/>
        </p:spPr>
        <p:txBody>
          <a:bodyPr wrap="none" rtlCol="0">
            <a:spAutoFit/>
          </a:bodyPr>
          <a:lstStyle/>
          <a:p>
            <a:r>
              <a:rPr lang="en-US" sz="2000" b="1" dirty="0" smtClean="0">
                <a:solidFill>
                  <a:srgbClr val="003399"/>
                </a:solidFill>
              </a:rPr>
              <a:t>relax: </a:t>
            </a:r>
            <a:r>
              <a:rPr lang="en-US" sz="2000" dirty="0" smtClean="0">
                <a:solidFill>
                  <a:srgbClr val="003399"/>
                </a:solidFill>
              </a:rPr>
              <a:t>make something loose or less stiff</a:t>
            </a:r>
          </a:p>
        </p:txBody>
      </p:sp>
      <p:pic>
        <p:nvPicPr>
          <p:cNvPr id="6" name="Picture 2"/>
          <p:cNvPicPr>
            <a:picLocks noChangeAspect="1" noChangeArrowheads="1"/>
          </p:cNvPicPr>
          <p:nvPr/>
        </p:nvPicPr>
        <p:blipFill>
          <a:blip r:embed="rId3" cstate="print"/>
          <a:srcRect/>
          <a:stretch>
            <a:fillRect/>
          </a:stretch>
        </p:blipFill>
        <p:spPr bwMode="auto">
          <a:xfrm>
            <a:off x="1066800" y="2667000"/>
            <a:ext cx="294568" cy="225425"/>
          </a:xfrm>
          <a:prstGeom prst="rect">
            <a:avLst/>
          </a:prstGeom>
          <a:noFill/>
          <a:ln w="9525">
            <a:noFill/>
            <a:miter lim="800000"/>
            <a:headEnd/>
            <a:tailEnd/>
          </a:ln>
          <a:effectLst/>
        </p:spPr>
      </p:pic>
    </p:spTree>
    <p:extLst>
      <p:ext uri="{BB962C8B-B14F-4D97-AF65-F5344CB8AC3E}">
        <p14:creationId xmlns:p14="http://schemas.microsoft.com/office/powerpoint/2010/main" xmlns="" val="16911489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828800"/>
            <a:ext cx="7162800" cy="2246769"/>
          </a:xfrm>
          <a:prstGeom prst="rect">
            <a:avLst/>
          </a:prstGeom>
          <a:noFill/>
        </p:spPr>
        <p:txBody>
          <a:bodyPr wrap="square" rtlCol="0">
            <a:spAutoFit/>
          </a:bodyPr>
          <a:lstStyle/>
          <a:p>
            <a:endParaRPr lang="en-US" sz="2800" dirty="0" smtClean="0"/>
          </a:p>
          <a:p>
            <a:r>
              <a:rPr lang="en-US" sz="2800" b="1" dirty="0" smtClean="0"/>
              <a:t>Why </a:t>
            </a:r>
            <a:r>
              <a:rPr lang="en-US" sz="2800" b="1" dirty="0"/>
              <a:t>does she say “free, free, </a:t>
            </a:r>
            <a:r>
              <a:rPr lang="en-US" sz="2800" b="1" dirty="0" smtClean="0"/>
              <a:t>free”?</a:t>
            </a:r>
          </a:p>
          <a:p>
            <a:endParaRPr lang="en-US" sz="2800" dirty="0" smtClean="0"/>
          </a:p>
          <a:p>
            <a:r>
              <a:rPr lang="en-US" sz="2800" dirty="0" smtClean="0"/>
              <a:t>She </a:t>
            </a:r>
            <a:r>
              <a:rPr lang="en-US" sz="2800" dirty="0"/>
              <a:t>says, “free, free, free” because she is feeling free from her ____________. </a:t>
            </a:r>
            <a:endParaRPr lang="en-US" sz="2800" i="1" dirty="0"/>
          </a:p>
        </p:txBody>
      </p:sp>
      <p:sp>
        <p:nvSpPr>
          <p:cNvPr id="4" name="TextBox 3"/>
          <p:cNvSpPr txBox="1"/>
          <p:nvPr/>
        </p:nvSpPr>
        <p:spPr>
          <a:xfrm>
            <a:off x="3505200" y="3505200"/>
            <a:ext cx="1499128" cy="523220"/>
          </a:xfrm>
          <a:prstGeom prst="rect">
            <a:avLst/>
          </a:prstGeom>
          <a:noFill/>
        </p:spPr>
        <p:txBody>
          <a:bodyPr wrap="none" rtlCol="0">
            <a:spAutoFit/>
          </a:bodyPr>
          <a:lstStyle/>
          <a:p>
            <a:r>
              <a:rPr lang="en-US" sz="2800" b="1" dirty="0" smtClean="0">
                <a:solidFill>
                  <a:srgbClr val="003399"/>
                </a:solidFill>
              </a:rPr>
              <a:t>husband</a:t>
            </a:r>
            <a:endParaRPr lang="en-US" sz="2800" b="1" dirty="0">
              <a:solidFill>
                <a:srgbClr val="003399"/>
              </a:solidFill>
            </a:endParaRPr>
          </a:p>
        </p:txBody>
      </p:sp>
    </p:spTree>
    <p:extLst>
      <p:ext uri="{BB962C8B-B14F-4D97-AF65-F5344CB8AC3E}">
        <p14:creationId xmlns:p14="http://schemas.microsoft.com/office/powerpoint/2010/main" xmlns="" val="3357134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143780"/>
            <a:ext cx="1945533" cy="523220"/>
          </a:xfrm>
          <a:prstGeom prst="rect">
            <a:avLst/>
          </a:prstGeom>
          <a:noFill/>
        </p:spPr>
        <p:txBody>
          <a:bodyPr wrap="none" rtlCol="0">
            <a:spAutoFit/>
          </a:bodyPr>
          <a:lstStyle/>
          <a:p>
            <a:r>
              <a:rPr lang="en-US" sz="2800" dirty="0" smtClean="0"/>
              <a:t>Mrs. Mallard</a:t>
            </a:r>
            <a:endParaRPr lang="en-US" sz="2800" dirty="0"/>
          </a:p>
        </p:txBody>
      </p:sp>
      <p:sp>
        <p:nvSpPr>
          <p:cNvPr id="3" name="Oval 2"/>
          <p:cNvSpPr/>
          <p:nvPr/>
        </p:nvSpPr>
        <p:spPr>
          <a:xfrm>
            <a:off x="1828800" y="1752600"/>
            <a:ext cx="2057400" cy="12954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Oval 3"/>
          <p:cNvSpPr/>
          <p:nvPr/>
        </p:nvSpPr>
        <p:spPr>
          <a:xfrm>
            <a:off x="1828800" y="3657600"/>
            <a:ext cx="2057400" cy="12954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Oval 4"/>
          <p:cNvSpPr/>
          <p:nvPr/>
        </p:nvSpPr>
        <p:spPr>
          <a:xfrm>
            <a:off x="5410200" y="3657600"/>
            <a:ext cx="2057400" cy="12954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Oval 5"/>
          <p:cNvSpPr/>
          <p:nvPr/>
        </p:nvSpPr>
        <p:spPr>
          <a:xfrm>
            <a:off x="5410200" y="1752600"/>
            <a:ext cx="2057400" cy="12954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117050" y="4043690"/>
            <a:ext cx="1540550" cy="523220"/>
          </a:xfrm>
          <a:prstGeom prst="rect">
            <a:avLst/>
          </a:prstGeom>
          <a:noFill/>
        </p:spPr>
        <p:txBody>
          <a:bodyPr wrap="none" rtlCol="0">
            <a:spAutoFit/>
          </a:bodyPr>
          <a:lstStyle/>
          <a:p>
            <a:r>
              <a:rPr lang="en-US" sz="2800" dirty="0" smtClean="0">
                <a:solidFill>
                  <a:srgbClr val="003399"/>
                </a:solidFill>
              </a:rPr>
              <a:t>Josephine</a:t>
            </a:r>
            <a:endParaRPr lang="en-US" sz="2800" dirty="0">
              <a:solidFill>
                <a:srgbClr val="003399"/>
              </a:solidFill>
            </a:endParaRPr>
          </a:p>
        </p:txBody>
      </p:sp>
      <p:sp>
        <p:nvSpPr>
          <p:cNvPr id="8" name="TextBox 7"/>
          <p:cNvSpPr txBox="1"/>
          <p:nvPr/>
        </p:nvSpPr>
        <p:spPr>
          <a:xfrm>
            <a:off x="5486400" y="4038600"/>
            <a:ext cx="1969642" cy="523220"/>
          </a:xfrm>
          <a:prstGeom prst="rect">
            <a:avLst/>
          </a:prstGeom>
          <a:noFill/>
        </p:spPr>
        <p:txBody>
          <a:bodyPr wrap="none" rtlCol="0">
            <a:spAutoFit/>
          </a:bodyPr>
          <a:lstStyle/>
          <a:p>
            <a:r>
              <a:rPr lang="en-US" sz="2800" dirty="0" smtClean="0">
                <a:solidFill>
                  <a:srgbClr val="003399"/>
                </a:solidFill>
              </a:rPr>
              <a:t>Mr. Richards</a:t>
            </a:r>
            <a:endParaRPr lang="en-US" sz="2800" dirty="0">
              <a:solidFill>
                <a:srgbClr val="003399"/>
              </a:solidFill>
            </a:endParaRPr>
          </a:p>
        </p:txBody>
      </p:sp>
      <p:sp>
        <p:nvSpPr>
          <p:cNvPr id="9" name="TextBox 8"/>
          <p:cNvSpPr txBox="1"/>
          <p:nvPr/>
        </p:nvSpPr>
        <p:spPr>
          <a:xfrm>
            <a:off x="5436275" y="2133600"/>
            <a:ext cx="2031325" cy="461665"/>
          </a:xfrm>
          <a:prstGeom prst="rect">
            <a:avLst/>
          </a:prstGeom>
          <a:noFill/>
        </p:spPr>
        <p:txBody>
          <a:bodyPr wrap="none" rtlCol="0">
            <a:spAutoFit/>
          </a:bodyPr>
          <a:lstStyle/>
          <a:p>
            <a:r>
              <a:rPr lang="en-US" sz="2400" dirty="0" err="1">
                <a:solidFill>
                  <a:srgbClr val="003399"/>
                </a:solidFill>
              </a:rPr>
              <a:t>Brently</a:t>
            </a:r>
            <a:r>
              <a:rPr lang="en-US" sz="2400" dirty="0">
                <a:solidFill>
                  <a:srgbClr val="003399"/>
                </a:solidFill>
              </a:rPr>
              <a:t> Mallard</a:t>
            </a:r>
          </a:p>
        </p:txBody>
      </p:sp>
      <p:cxnSp>
        <p:nvCxnSpPr>
          <p:cNvPr id="11" name="Straight Arrow Connector 10"/>
          <p:cNvCxnSpPr>
            <a:stCxn id="3" idx="6"/>
            <a:endCxn id="6" idx="2"/>
          </p:cNvCxnSpPr>
          <p:nvPr/>
        </p:nvCxnSpPr>
        <p:spPr>
          <a:xfrm>
            <a:off x="3886200" y="2400300"/>
            <a:ext cx="152400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a:stCxn id="3" idx="4"/>
            <a:endCxn id="4" idx="0"/>
          </p:cNvCxnSpPr>
          <p:nvPr/>
        </p:nvCxnSpPr>
        <p:spPr>
          <a:xfrm>
            <a:off x="2857500" y="3048000"/>
            <a:ext cx="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400800" y="3048000"/>
            <a:ext cx="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191000" y="2057400"/>
            <a:ext cx="1040670" cy="461665"/>
          </a:xfrm>
          <a:prstGeom prst="rect">
            <a:avLst/>
          </a:prstGeom>
          <a:noFill/>
        </p:spPr>
        <p:txBody>
          <a:bodyPr wrap="none" rtlCol="0">
            <a:spAutoFit/>
          </a:bodyPr>
          <a:lstStyle/>
          <a:p>
            <a:r>
              <a:rPr lang="en-US" sz="2400" i="1" dirty="0" smtClean="0"/>
              <a:t>husband</a:t>
            </a:r>
            <a:endParaRPr lang="en-US" sz="2400" i="1" dirty="0"/>
          </a:p>
        </p:txBody>
      </p:sp>
      <p:sp>
        <p:nvSpPr>
          <p:cNvPr id="17" name="TextBox 16"/>
          <p:cNvSpPr txBox="1"/>
          <p:nvPr/>
        </p:nvSpPr>
        <p:spPr>
          <a:xfrm>
            <a:off x="2124979" y="3048000"/>
            <a:ext cx="694421" cy="461665"/>
          </a:xfrm>
          <a:prstGeom prst="rect">
            <a:avLst/>
          </a:prstGeom>
          <a:noFill/>
        </p:spPr>
        <p:txBody>
          <a:bodyPr wrap="none" rtlCol="0">
            <a:spAutoFit/>
          </a:bodyPr>
          <a:lstStyle/>
          <a:p>
            <a:r>
              <a:rPr lang="en-US" sz="2400" i="1" dirty="0" smtClean="0"/>
              <a:t>sister</a:t>
            </a:r>
            <a:endParaRPr lang="en-US" sz="2400" i="1" dirty="0"/>
          </a:p>
        </p:txBody>
      </p:sp>
      <p:sp>
        <p:nvSpPr>
          <p:cNvPr id="18" name="TextBox 17"/>
          <p:cNvSpPr txBox="1"/>
          <p:nvPr/>
        </p:nvSpPr>
        <p:spPr>
          <a:xfrm>
            <a:off x="6477000" y="3048000"/>
            <a:ext cx="761747" cy="461665"/>
          </a:xfrm>
          <a:prstGeom prst="rect">
            <a:avLst/>
          </a:prstGeom>
          <a:noFill/>
        </p:spPr>
        <p:txBody>
          <a:bodyPr wrap="none" rtlCol="0">
            <a:spAutoFit/>
          </a:bodyPr>
          <a:lstStyle/>
          <a:p>
            <a:r>
              <a:rPr lang="en-US" sz="2400" i="1" dirty="0" smtClean="0"/>
              <a:t>friend</a:t>
            </a:r>
            <a:endParaRPr lang="en-US" sz="2400" i="1" dirty="0"/>
          </a:p>
        </p:txBody>
      </p:sp>
    </p:spTree>
    <p:extLst>
      <p:ext uri="{BB962C8B-B14F-4D97-AF65-F5344CB8AC3E}">
        <p14:creationId xmlns:p14="http://schemas.microsoft.com/office/powerpoint/2010/main" xmlns="" val="125793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0600" y="1905000"/>
            <a:ext cx="7010400" cy="2246769"/>
          </a:xfrm>
          <a:prstGeom prst="rect">
            <a:avLst/>
          </a:prstGeom>
          <a:noFill/>
        </p:spPr>
        <p:txBody>
          <a:bodyPr wrap="square" rtlCol="0">
            <a:spAutoFit/>
          </a:bodyPr>
          <a:lstStyle/>
          <a:p>
            <a:r>
              <a:rPr lang="en-US" sz="2800" dirty="0"/>
              <a:t>Women living in </a:t>
            </a:r>
            <a:r>
              <a:rPr lang="en-US" sz="2800" dirty="0" smtClean="0"/>
              <a:t>the </a:t>
            </a:r>
            <a:r>
              <a:rPr lang="en-US" sz="2800" dirty="0"/>
              <a:t>United States in the 19</a:t>
            </a:r>
            <a:r>
              <a:rPr lang="en-US" sz="2800" baseline="30000" dirty="0"/>
              <a:t>th</a:t>
            </a:r>
            <a:r>
              <a:rPr lang="en-US" sz="2800" dirty="0"/>
              <a:t> century, or the 1800s, had few </a:t>
            </a:r>
            <a:r>
              <a:rPr lang="en-US" sz="2800" b="1" dirty="0"/>
              <a:t>rights</a:t>
            </a:r>
            <a:r>
              <a:rPr lang="en-US" sz="2800" dirty="0"/>
              <a:t>. Women were not allowed to </a:t>
            </a:r>
            <a:r>
              <a:rPr lang="en-US" sz="2800" b="1" dirty="0"/>
              <a:t>vote</a:t>
            </a:r>
            <a:r>
              <a:rPr lang="en-US" sz="2800" dirty="0"/>
              <a:t>. Very few women went to college. Education was </a:t>
            </a:r>
            <a:r>
              <a:rPr lang="en-US" sz="2800" b="1" dirty="0"/>
              <a:t>considered</a:t>
            </a:r>
            <a:r>
              <a:rPr lang="en-US" sz="2800" dirty="0"/>
              <a:t> only important for men.</a:t>
            </a:r>
          </a:p>
        </p:txBody>
      </p:sp>
      <p:sp>
        <p:nvSpPr>
          <p:cNvPr id="6" name="TextBox 5"/>
          <p:cNvSpPr txBox="1"/>
          <p:nvPr/>
        </p:nvSpPr>
        <p:spPr>
          <a:xfrm>
            <a:off x="4267200" y="4038600"/>
            <a:ext cx="4077783" cy="400110"/>
          </a:xfrm>
          <a:prstGeom prst="rect">
            <a:avLst/>
          </a:prstGeom>
          <a:noFill/>
        </p:spPr>
        <p:txBody>
          <a:bodyPr wrap="none" rtlCol="0">
            <a:spAutoFit/>
          </a:bodyPr>
          <a:lstStyle/>
          <a:p>
            <a:r>
              <a:rPr lang="en-US" sz="2000" b="1" dirty="0" smtClean="0">
                <a:solidFill>
                  <a:srgbClr val="003399"/>
                </a:solidFill>
              </a:rPr>
              <a:t>right: </a:t>
            </a:r>
            <a:r>
              <a:rPr lang="en-US" sz="2000" dirty="0" smtClean="0">
                <a:solidFill>
                  <a:srgbClr val="003399"/>
                </a:solidFill>
              </a:rPr>
              <a:t>something you are allowed to do</a:t>
            </a:r>
          </a:p>
        </p:txBody>
      </p:sp>
      <p:sp>
        <p:nvSpPr>
          <p:cNvPr id="7" name="TextBox 6"/>
          <p:cNvSpPr txBox="1"/>
          <p:nvPr/>
        </p:nvSpPr>
        <p:spPr>
          <a:xfrm>
            <a:off x="4267200" y="4572000"/>
            <a:ext cx="3556743" cy="400110"/>
          </a:xfrm>
          <a:prstGeom prst="rect">
            <a:avLst/>
          </a:prstGeom>
          <a:noFill/>
        </p:spPr>
        <p:txBody>
          <a:bodyPr wrap="none" rtlCol="0">
            <a:spAutoFit/>
          </a:bodyPr>
          <a:lstStyle/>
          <a:p>
            <a:r>
              <a:rPr lang="en-US" sz="2000" b="1" dirty="0" smtClean="0">
                <a:solidFill>
                  <a:srgbClr val="003399"/>
                </a:solidFill>
              </a:rPr>
              <a:t>vote: </a:t>
            </a:r>
            <a:r>
              <a:rPr lang="en-US" sz="2000" dirty="0" smtClean="0">
                <a:solidFill>
                  <a:srgbClr val="003399"/>
                </a:solidFill>
              </a:rPr>
              <a:t>make a choice in an election</a:t>
            </a:r>
          </a:p>
        </p:txBody>
      </p:sp>
      <p:sp>
        <p:nvSpPr>
          <p:cNvPr id="8" name="TextBox 7"/>
          <p:cNvSpPr txBox="1"/>
          <p:nvPr/>
        </p:nvSpPr>
        <p:spPr>
          <a:xfrm>
            <a:off x="4343400" y="5105400"/>
            <a:ext cx="2862450" cy="400110"/>
          </a:xfrm>
          <a:prstGeom prst="rect">
            <a:avLst/>
          </a:prstGeom>
          <a:noFill/>
        </p:spPr>
        <p:txBody>
          <a:bodyPr wrap="none" rtlCol="0">
            <a:spAutoFit/>
          </a:bodyPr>
          <a:lstStyle/>
          <a:p>
            <a:r>
              <a:rPr lang="en-US" sz="2000" b="1" dirty="0" smtClean="0">
                <a:solidFill>
                  <a:srgbClr val="003399"/>
                </a:solidFill>
              </a:rPr>
              <a:t>considered: </a:t>
            </a:r>
            <a:r>
              <a:rPr lang="en-US" sz="2000" dirty="0" smtClean="0">
                <a:solidFill>
                  <a:srgbClr val="003399"/>
                </a:solidFill>
              </a:rPr>
              <a:t>thought of as</a:t>
            </a:r>
          </a:p>
        </p:txBody>
      </p:sp>
    </p:spTree>
    <p:extLst>
      <p:ext uri="{BB962C8B-B14F-4D97-AF65-F5344CB8AC3E}">
        <p14:creationId xmlns:p14="http://schemas.microsoft.com/office/powerpoint/2010/main" xmlns="" val="3422123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524000"/>
            <a:ext cx="7467600" cy="3108543"/>
          </a:xfrm>
          <a:prstGeom prst="rect">
            <a:avLst/>
          </a:prstGeom>
          <a:noFill/>
        </p:spPr>
        <p:txBody>
          <a:bodyPr wrap="square" rtlCol="0">
            <a:spAutoFit/>
          </a:bodyPr>
          <a:lstStyle/>
          <a:p>
            <a:r>
              <a:rPr lang="en-US" sz="2800" b="1" dirty="0"/>
              <a:t>Why didn’t women vote in the 1800s?</a:t>
            </a:r>
          </a:p>
          <a:p>
            <a:endParaRPr lang="en-US" sz="2800" dirty="0" smtClean="0"/>
          </a:p>
          <a:p>
            <a:r>
              <a:rPr lang="en-US" sz="2800" dirty="0" smtClean="0"/>
              <a:t>Women </a:t>
            </a:r>
            <a:r>
              <a:rPr lang="en-US" sz="2800" dirty="0"/>
              <a:t>were not </a:t>
            </a:r>
            <a:r>
              <a:rPr lang="en-US" sz="2800" dirty="0" smtClean="0"/>
              <a:t>_______ </a:t>
            </a:r>
            <a:r>
              <a:rPr lang="en-US" sz="2800" dirty="0"/>
              <a:t>to vote in the 1880s. </a:t>
            </a:r>
            <a:endParaRPr lang="en-US" sz="2800" dirty="0" smtClean="0"/>
          </a:p>
          <a:p>
            <a:endParaRPr lang="en-US" sz="2800" i="1" dirty="0"/>
          </a:p>
          <a:p>
            <a:r>
              <a:rPr lang="en-US" sz="2800" b="1" dirty="0" smtClean="0"/>
              <a:t>Who </a:t>
            </a:r>
            <a:r>
              <a:rPr lang="en-US" sz="2800" b="1" dirty="0"/>
              <a:t>was expected to go to college in the 1880s?</a:t>
            </a:r>
          </a:p>
          <a:p>
            <a:endParaRPr lang="en-US" sz="2800" dirty="0" smtClean="0"/>
          </a:p>
          <a:p>
            <a:r>
              <a:rPr lang="en-US" sz="2800" dirty="0" smtClean="0"/>
              <a:t>Only _____ </a:t>
            </a:r>
            <a:r>
              <a:rPr lang="en-US" sz="2800" dirty="0"/>
              <a:t>were expected to go to college. </a:t>
            </a:r>
          </a:p>
        </p:txBody>
      </p:sp>
      <p:sp>
        <p:nvSpPr>
          <p:cNvPr id="3" name="TextBox 2"/>
          <p:cNvSpPr txBox="1"/>
          <p:nvPr/>
        </p:nvSpPr>
        <p:spPr>
          <a:xfrm>
            <a:off x="3505200" y="2286000"/>
            <a:ext cx="1344599" cy="523220"/>
          </a:xfrm>
          <a:prstGeom prst="rect">
            <a:avLst/>
          </a:prstGeom>
          <a:noFill/>
        </p:spPr>
        <p:txBody>
          <a:bodyPr wrap="none" rtlCol="0">
            <a:spAutoFit/>
          </a:bodyPr>
          <a:lstStyle/>
          <a:p>
            <a:r>
              <a:rPr lang="en-US" sz="2800" b="1" dirty="0" smtClean="0">
                <a:solidFill>
                  <a:srgbClr val="003399"/>
                </a:solidFill>
              </a:rPr>
              <a:t>allowed</a:t>
            </a:r>
            <a:endParaRPr lang="en-US" sz="2800" b="1" dirty="0">
              <a:solidFill>
                <a:srgbClr val="003399"/>
              </a:solidFill>
            </a:endParaRPr>
          </a:p>
        </p:txBody>
      </p:sp>
      <p:sp>
        <p:nvSpPr>
          <p:cNvPr id="4" name="TextBox 3"/>
          <p:cNvSpPr txBox="1"/>
          <p:nvPr/>
        </p:nvSpPr>
        <p:spPr>
          <a:xfrm>
            <a:off x="1828800" y="3962400"/>
            <a:ext cx="914400" cy="523220"/>
          </a:xfrm>
          <a:prstGeom prst="rect">
            <a:avLst/>
          </a:prstGeom>
          <a:noFill/>
        </p:spPr>
        <p:txBody>
          <a:bodyPr wrap="square" rtlCol="0">
            <a:spAutoFit/>
          </a:bodyPr>
          <a:lstStyle/>
          <a:p>
            <a:r>
              <a:rPr lang="en-US" sz="2800" b="1" dirty="0" smtClean="0">
                <a:solidFill>
                  <a:srgbClr val="003399"/>
                </a:solidFill>
              </a:rPr>
              <a:t>men</a:t>
            </a:r>
            <a:endParaRPr lang="en-US" sz="2800" b="1" dirty="0">
              <a:solidFill>
                <a:srgbClr val="003399"/>
              </a:solidFill>
            </a:endParaRPr>
          </a:p>
        </p:txBody>
      </p:sp>
    </p:spTree>
    <p:extLst>
      <p:ext uri="{BB962C8B-B14F-4D97-AF65-F5344CB8AC3E}">
        <p14:creationId xmlns:p14="http://schemas.microsoft.com/office/powerpoint/2010/main" xmlns="" val="4167574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752600"/>
            <a:ext cx="7010400" cy="1815882"/>
          </a:xfrm>
          <a:prstGeom prst="rect">
            <a:avLst/>
          </a:prstGeom>
          <a:noFill/>
        </p:spPr>
        <p:txBody>
          <a:bodyPr wrap="square" rtlCol="0">
            <a:spAutoFit/>
          </a:bodyPr>
          <a:lstStyle/>
          <a:p>
            <a:r>
              <a:rPr lang="en-US" sz="2800" dirty="0"/>
              <a:t>Women were </a:t>
            </a:r>
            <a:r>
              <a:rPr lang="en-US" sz="2800" b="1" dirty="0"/>
              <a:t>expected</a:t>
            </a:r>
            <a:r>
              <a:rPr lang="en-US" sz="2800" dirty="0"/>
              <a:t> to marry a man and </a:t>
            </a:r>
            <a:r>
              <a:rPr lang="en-US" sz="2800" b="1" dirty="0"/>
              <a:t>bear</a:t>
            </a:r>
            <a:r>
              <a:rPr lang="en-US" sz="2800" dirty="0"/>
              <a:t> his children. If women worked, they had to give their </a:t>
            </a:r>
            <a:r>
              <a:rPr lang="en-US" sz="2800" b="1" dirty="0"/>
              <a:t>wages</a:t>
            </a:r>
            <a:r>
              <a:rPr lang="en-US" sz="2800" dirty="0"/>
              <a:t> to a man. Women could not get divorced, even if their husbands </a:t>
            </a:r>
            <a:r>
              <a:rPr lang="en-US" sz="2800" b="1" dirty="0"/>
              <a:t>abused</a:t>
            </a:r>
            <a:r>
              <a:rPr lang="en-US" sz="2800" dirty="0"/>
              <a:t> </a:t>
            </a:r>
            <a:r>
              <a:rPr lang="en-US" sz="2800" dirty="0" smtClean="0"/>
              <a:t>them.</a:t>
            </a:r>
            <a:endParaRPr lang="en-US" sz="2800" dirty="0"/>
          </a:p>
        </p:txBody>
      </p:sp>
      <p:sp>
        <p:nvSpPr>
          <p:cNvPr id="6" name="TextBox 5"/>
          <p:cNvSpPr txBox="1"/>
          <p:nvPr/>
        </p:nvSpPr>
        <p:spPr>
          <a:xfrm>
            <a:off x="3886200" y="3733800"/>
            <a:ext cx="2499402" cy="400110"/>
          </a:xfrm>
          <a:prstGeom prst="rect">
            <a:avLst/>
          </a:prstGeom>
          <a:noFill/>
        </p:spPr>
        <p:txBody>
          <a:bodyPr wrap="none" rtlCol="0">
            <a:spAutoFit/>
          </a:bodyPr>
          <a:lstStyle/>
          <a:p>
            <a:r>
              <a:rPr lang="en-US" sz="2000" b="1" dirty="0" smtClean="0">
                <a:solidFill>
                  <a:srgbClr val="003399"/>
                </a:solidFill>
              </a:rPr>
              <a:t>expected: </a:t>
            </a:r>
            <a:r>
              <a:rPr lang="en-US" sz="2000" dirty="0" smtClean="0">
                <a:solidFill>
                  <a:srgbClr val="003399"/>
                </a:solidFill>
              </a:rPr>
              <a:t>supposed to</a:t>
            </a:r>
          </a:p>
        </p:txBody>
      </p:sp>
      <p:sp>
        <p:nvSpPr>
          <p:cNvPr id="7" name="TextBox 6"/>
          <p:cNvSpPr txBox="1"/>
          <p:nvPr/>
        </p:nvSpPr>
        <p:spPr>
          <a:xfrm>
            <a:off x="3886200" y="4191000"/>
            <a:ext cx="2008242" cy="400110"/>
          </a:xfrm>
          <a:prstGeom prst="rect">
            <a:avLst/>
          </a:prstGeom>
          <a:noFill/>
        </p:spPr>
        <p:txBody>
          <a:bodyPr wrap="none" rtlCol="0">
            <a:spAutoFit/>
          </a:bodyPr>
          <a:lstStyle/>
          <a:p>
            <a:r>
              <a:rPr lang="en-US" sz="2000" b="1" dirty="0" smtClean="0">
                <a:solidFill>
                  <a:srgbClr val="003399"/>
                </a:solidFill>
              </a:rPr>
              <a:t>bear: </a:t>
            </a:r>
            <a:r>
              <a:rPr lang="en-US" sz="2000" dirty="0" smtClean="0">
                <a:solidFill>
                  <a:srgbClr val="003399"/>
                </a:solidFill>
              </a:rPr>
              <a:t>give birth to</a:t>
            </a:r>
          </a:p>
        </p:txBody>
      </p:sp>
      <p:sp>
        <p:nvSpPr>
          <p:cNvPr id="8" name="TextBox 7"/>
          <p:cNvSpPr txBox="1"/>
          <p:nvPr/>
        </p:nvSpPr>
        <p:spPr>
          <a:xfrm>
            <a:off x="3886200" y="4648200"/>
            <a:ext cx="4071051" cy="400110"/>
          </a:xfrm>
          <a:prstGeom prst="rect">
            <a:avLst/>
          </a:prstGeom>
          <a:noFill/>
        </p:spPr>
        <p:txBody>
          <a:bodyPr wrap="none" rtlCol="0">
            <a:spAutoFit/>
          </a:bodyPr>
          <a:lstStyle/>
          <a:p>
            <a:r>
              <a:rPr lang="en-US" sz="2000" b="1" dirty="0" smtClean="0">
                <a:solidFill>
                  <a:srgbClr val="003399"/>
                </a:solidFill>
              </a:rPr>
              <a:t>wages: </a:t>
            </a:r>
            <a:r>
              <a:rPr lang="en-US" sz="2000" dirty="0" smtClean="0">
                <a:solidFill>
                  <a:srgbClr val="003399"/>
                </a:solidFill>
              </a:rPr>
              <a:t>money you receive for working</a:t>
            </a:r>
          </a:p>
        </p:txBody>
      </p:sp>
      <p:sp>
        <p:nvSpPr>
          <p:cNvPr id="9" name="TextBox 8"/>
          <p:cNvSpPr txBox="1"/>
          <p:nvPr/>
        </p:nvSpPr>
        <p:spPr>
          <a:xfrm>
            <a:off x="3886200" y="5105400"/>
            <a:ext cx="4617033" cy="400110"/>
          </a:xfrm>
          <a:prstGeom prst="rect">
            <a:avLst/>
          </a:prstGeom>
          <a:noFill/>
        </p:spPr>
        <p:txBody>
          <a:bodyPr wrap="none" rtlCol="0">
            <a:spAutoFit/>
          </a:bodyPr>
          <a:lstStyle/>
          <a:p>
            <a:r>
              <a:rPr lang="en-US" sz="2000" b="1" dirty="0" smtClean="0">
                <a:solidFill>
                  <a:srgbClr val="003399"/>
                </a:solidFill>
              </a:rPr>
              <a:t>abuse: </a:t>
            </a:r>
            <a:r>
              <a:rPr lang="en-US" sz="2000" dirty="0" smtClean="0">
                <a:solidFill>
                  <a:srgbClr val="003399"/>
                </a:solidFill>
              </a:rPr>
              <a:t>hurt someone by treating them badly</a:t>
            </a:r>
          </a:p>
        </p:txBody>
      </p:sp>
    </p:spTree>
    <p:extLst>
      <p:ext uri="{BB962C8B-B14F-4D97-AF65-F5344CB8AC3E}">
        <p14:creationId xmlns:p14="http://schemas.microsoft.com/office/powerpoint/2010/main" xmlns="" val="3770254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219200"/>
            <a:ext cx="7391400" cy="4401205"/>
          </a:xfrm>
          <a:prstGeom prst="rect">
            <a:avLst/>
          </a:prstGeom>
          <a:noFill/>
        </p:spPr>
        <p:txBody>
          <a:bodyPr wrap="square" rtlCol="0">
            <a:spAutoFit/>
          </a:bodyPr>
          <a:lstStyle/>
          <a:p>
            <a:r>
              <a:rPr lang="en-US" sz="2800" b="1" dirty="0"/>
              <a:t>If a woman worked, what was she supposed to do with her money?</a:t>
            </a:r>
          </a:p>
          <a:p>
            <a:endParaRPr lang="en-US" sz="2800" dirty="0" smtClean="0"/>
          </a:p>
          <a:p>
            <a:r>
              <a:rPr lang="en-US" sz="2800" dirty="0" smtClean="0"/>
              <a:t>Women </a:t>
            </a:r>
            <a:r>
              <a:rPr lang="en-US" sz="2800" dirty="0"/>
              <a:t>were expected to give their wages </a:t>
            </a:r>
            <a:endParaRPr lang="en-US" sz="2800" dirty="0" smtClean="0"/>
          </a:p>
          <a:p>
            <a:r>
              <a:rPr lang="en-US" sz="2800" dirty="0" smtClean="0"/>
              <a:t>to __________. </a:t>
            </a:r>
          </a:p>
          <a:p>
            <a:endParaRPr lang="en-US" sz="2800" i="1" dirty="0" smtClean="0"/>
          </a:p>
          <a:p>
            <a:r>
              <a:rPr lang="en-US" sz="2800" b="1" dirty="0" smtClean="0"/>
              <a:t>If </a:t>
            </a:r>
            <a:r>
              <a:rPr lang="en-US" sz="2800" b="1" dirty="0"/>
              <a:t>a man hurt his wife, could she divorce him?</a:t>
            </a:r>
          </a:p>
          <a:p>
            <a:endParaRPr lang="en-US" sz="2800" dirty="0" smtClean="0"/>
          </a:p>
          <a:p>
            <a:r>
              <a:rPr lang="en-US" sz="2800" dirty="0" smtClean="0"/>
              <a:t>A </a:t>
            </a:r>
            <a:r>
              <a:rPr lang="en-US" sz="2800" dirty="0"/>
              <a:t>woman </a:t>
            </a:r>
            <a:r>
              <a:rPr lang="en-US" sz="2800" dirty="0" smtClean="0"/>
              <a:t>__________ </a:t>
            </a:r>
            <a:r>
              <a:rPr lang="en-US" sz="2800" dirty="0"/>
              <a:t>divorce her husband, even if he hurt </a:t>
            </a:r>
            <a:r>
              <a:rPr lang="en-US" sz="2800" dirty="0" smtClean="0"/>
              <a:t>her. </a:t>
            </a:r>
            <a:endParaRPr lang="en-US" dirty="0"/>
          </a:p>
        </p:txBody>
      </p:sp>
      <p:sp>
        <p:nvSpPr>
          <p:cNvPr id="3" name="TextBox 2"/>
          <p:cNvSpPr txBox="1"/>
          <p:nvPr/>
        </p:nvSpPr>
        <p:spPr>
          <a:xfrm>
            <a:off x="1600200" y="2895600"/>
            <a:ext cx="1119217" cy="523220"/>
          </a:xfrm>
          <a:prstGeom prst="rect">
            <a:avLst/>
          </a:prstGeom>
          <a:noFill/>
        </p:spPr>
        <p:txBody>
          <a:bodyPr wrap="none" rtlCol="0">
            <a:spAutoFit/>
          </a:bodyPr>
          <a:lstStyle/>
          <a:p>
            <a:r>
              <a:rPr lang="en-US" sz="2800" b="1" dirty="0" smtClean="0">
                <a:solidFill>
                  <a:srgbClr val="003399"/>
                </a:solidFill>
              </a:rPr>
              <a:t>a man</a:t>
            </a:r>
            <a:endParaRPr lang="en-US" sz="2800" b="1" dirty="0">
              <a:solidFill>
                <a:srgbClr val="003399"/>
              </a:solidFill>
            </a:endParaRPr>
          </a:p>
        </p:txBody>
      </p:sp>
      <p:sp>
        <p:nvSpPr>
          <p:cNvPr id="4" name="TextBox 3"/>
          <p:cNvSpPr txBox="1"/>
          <p:nvPr/>
        </p:nvSpPr>
        <p:spPr>
          <a:xfrm>
            <a:off x="2438400" y="4495800"/>
            <a:ext cx="1619354" cy="523220"/>
          </a:xfrm>
          <a:prstGeom prst="rect">
            <a:avLst/>
          </a:prstGeom>
          <a:noFill/>
        </p:spPr>
        <p:txBody>
          <a:bodyPr wrap="none" rtlCol="0">
            <a:spAutoFit/>
          </a:bodyPr>
          <a:lstStyle/>
          <a:p>
            <a:r>
              <a:rPr lang="en-US" sz="2800" b="1" dirty="0" smtClean="0">
                <a:solidFill>
                  <a:srgbClr val="003399"/>
                </a:solidFill>
              </a:rPr>
              <a:t>could not</a:t>
            </a:r>
            <a:endParaRPr lang="en-US" sz="2800" b="1" dirty="0">
              <a:solidFill>
                <a:srgbClr val="003399"/>
              </a:solidFill>
            </a:endParaRPr>
          </a:p>
        </p:txBody>
      </p:sp>
    </p:spTree>
    <p:extLst>
      <p:ext uri="{BB962C8B-B14F-4D97-AF65-F5344CB8AC3E}">
        <p14:creationId xmlns:p14="http://schemas.microsoft.com/office/powerpoint/2010/main" xmlns="" val="237987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057400"/>
            <a:ext cx="7010400" cy="2246769"/>
          </a:xfrm>
          <a:prstGeom prst="rect">
            <a:avLst/>
          </a:prstGeom>
          <a:noFill/>
        </p:spPr>
        <p:txBody>
          <a:bodyPr wrap="square" rtlCol="0">
            <a:spAutoFit/>
          </a:bodyPr>
          <a:lstStyle/>
          <a:p>
            <a:r>
              <a:rPr lang="en-US" sz="2800" dirty="0"/>
              <a:t>However, many women worked very hard to gain equal rights. By the late 1800s, women had formed a </a:t>
            </a:r>
            <a:r>
              <a:rPr lang="en-US" sz="2800" b="1" dirty="0"/>
              <a:t>movement</a:t>
            </a:r>
            <a:r>
              <a:rPr lang="en-US" sz="2800" dirty="0"/>
              <a:t> to gain the right to vote. In 1920, women in the United States were allowed to vote for the first time.</a:t>
            </a:r>
          </a:p>
        </p:txBody>
      </p:sp>
      <p:sp>
        <p:nvSpPr>
          <p:cNvPr id="3" name="TextBox 2"/>
          <p:cNvSpPr txBox="1"/>
          <p:nvPr/>
        </p:nvSpPr>
        <p:spPr>
          <a:xfrm>
            <a:off x="4038600" y="4419600"/>
            <a:ext cx="4196149" cy="707886"/>
          </a:xfrm>
          <a:prstGeom prst="rect">
            <a:avLst/>
          </a:prstGeom>
          <a:noFill/>
        </p:spPr>
        <p:txBody>
          <a:bodyPr wrap="none" rtlCol="0">
            <a:spAutoFit/>
          </a:bodyPr>
          <a:lstStyle/>
          <a:p>
            <a:r>
              <a:rPr lang="en-US" sz="2000" b="1" dirty="0" smtClean="0">
                <a:solidFill>
                  <a:srgbClr val="003399"/>
                </a:solidFill>
              </a:rPr>
              <a:t>movement: </a:t>
            </a:r>
            <a:r>
              <a:rPr lang="en-US" sz="2000" dirty="0" smtClean="0">
                <a:solidFill>
                  <a:srgbClr val="003399"/>
                </a:solidFill>
              </a:rPr>
              <a:t>a group of people working </a:t>
            </a:r>
          </a:p>
          <a:p>
            <a:r>
              <a:rPr lang="en-US" sz="2000" dirty="0" smtClean="0">
                <a:solidFill>
                  <a:srgbClr val="003399"/>
                </a:solidFill>
              </a:rPr>
              <a:t>towards</a:t>
            </a:r>
            <a:r>
              <a:rPr lang="en-US" sz="2000" dirty="0">
                <a:solidFill>
                  <a:srgbClr val="003399"/>
                </a:solidFill>
              </a:rPr>
              <a:t> </a:t>
            </a:r>
            <a:r>
              <a:rPr lang="en-US" sz="2000" dirty="0" smtClean="0">
                <a:solidFill>
                  <a:srgbClr val="003399"/>
                </a:solidFill>
              </a:rPr>
              <a:t>a common goal</a:t>
            </a:r>
          </a:p>
        </p:txBody>
      </p:sp>
    </p:spTree>
    <p:extLst>
      <p:ext uri="{BB962C8B-B14F-4D97-AF65-F5344CB8AC3E}">
        <p14:creationId xmlns:p14="http://schemas.microsoft.com/office/powerpoint/2010/main" xmlns="" val="10433237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1572</TotalTime>
  <Words>3666</Words>
  <Application>Microsoft Office PowerPoint</Application>
  <PresentationFormat>On-screen Show (4:3)</PresentationFormat>
  <Paragraphs>450</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Couture</vt:lpstr>
      <vt:lpstr>Slide 1</vt:lpstr>
      <vt:lpstr>Slide 2</vt:lpstr>
      <vt:lpstr>The Role of Women in 19th-Century America</vt:lpstr>
      <vt:lpstr>Slide 4</vt:lpstr>
      <vt:lpstr>Slide 5</vt:lpstr>
      <vt:lpstr>Slide 6</vt:lpstr>
      <vt:lpstr>Slide 7</vt:lpstr>
      <vt:lpstr>Slide 8</vt:lpstr>
      <vt:lpstr>Slide 9</vt:lpstr>
      <vt:lpstr>Slide 10</vt:lpstr>
      <vt:lpstr>Slide 11</vt:lpstr>
      <vt:lpstr>The Story of an hour: Part I</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an hour</dc:title>
  <dc:creator>Erin Haynes</dc:creator>
  <cp:lastModifiedBy>Lydia Breiseth</cp:lastModifiedBy>
  <cp:revision>96</cp:revision>
  <dcterms:created xsi:type="dcterms:W3CDTF">2012-02-11T20:15:49Z</dcterms:created>
  <dcterms:modified xsi:type="dcterms:W3CDTF">2013-07-09T17:03:57Z</dcterms:modified>
</cp:coreProperties>
</file>