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notesSlides/notesSlide43.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6"/>
  </p:notesMasterIdLst>
  <p:sldIdLst>
    <p:sldId id="393" r:id="rId2"/>
    <p:sldId id="330" r:id="rId3"/>
    <p:sldId id="351" r:id="rId4"/>
    <p:sldId id="352" r:id="rId5"/>
    <p:sldId id="389" r:id="rId6"/>
    <p:sldId id="353" r:id="rId7"/>
    <p:sldId id="354" r:id="rId8"/>
    <p:sldId id="355" r:id="rId9"/>
    <p:sldId id="356" r:id="rId10"/>
    <p:sldId id="357" r:id="rId11"/>
    <p:sldId id="358" r:id="rId12"/>
    <p:sldId id="359" r:id="rId13"/>
    <p:sldId id="360" r:id="rId14"/>
    <p:sldId id="392" r:id="rId15"/>
    <p:sldId id="361" r:id="rId16"/>
    <p:sldId id="362" r:id="rId17"/>
    <p:sldId id="363" r:id="rId18"/>
    <p:sldId id="364" r:id="rId19"/>
    <p:sldId id="366" r:id="rId20"/>
    <p:sldId id="390" r:id="rId21"/>
    <p:sldId id="367" r:id="rId22"/>
    <p:sldId id="368" r:id="rId23"/>
    <p:sldId id="369" r:id="rId24"/>
    <p:sldId id="370" r:id="rId25"/>
    <p:sldId id="371" r:id="rId26"/>
    <p:sldId id="372" r:id="rId27"/>
    <p:sldId id="373" r:id="rId28"/>
    <p:sldId id="374" r:id="rId29"/>
    <p:sldId id="375" r:id="rId30"/>
    <p:sldId id="376" r:id="rId31"/>
    <p:sldId id="377" r:id="rId32"/>
    <p:sldId id="378" r:id="rId33"/>
    <p:sldId id="379" r:id="rId34"/>
    <p:sldId id="380" r:id="rId35"/>
    <p:sldId id="381" r:id="rId36"/>
    <p:sldId id="382" r:id="rId37"/>
    <p:sldId id="383" r:id="rId38"/>
    <p:sldId id="384" r:id="rId39"/>
    <p:sldId id="385" r:id="rId40"/>
    <p:sldId id="391" r:id="rId41"/>
    <p:sldId id="365" r:id="rId42"/>
    <p:sldId id="386" r:id="rId43"/>
    <p:sldId id="387" r:id="rId44"/>
    <p:sldId id="388" r:id="rId4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0960" autoAdjust="0"/>
  </p:normalViewPr>
  <p:slideViewPr>
    <p:cSldViewPr>
      <p:cViewPr varScale="1">
        <p:scale>
          <a:sx n="96" d="100"/>
          <a:sy n="96" d="100"/>
        </p:scale>
        <p:origin x="-414" y="-102"/>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E35816E-C9E2-4069-99EB-5EE9E54FFCB5}" type="datetimeFigureOut">
              <a:rPr lang="en-US" smtClean="0"/>
              <a:pPr/>
              <a:t>7/9/2013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973C1B6-D896-4D73-B746-13801ED6F78F}" type="slidenum">
              <a:rPr lang="en-US" smtClean="0"/>
              <a:pPr/>
              <a:t>‹#›</a:t>
            </a:fld>
            <a:endParaRPr lang="en-US"/>
          </a:p>
        </p:txBody>
      </p:sp>
    </p:spTree>
    <p:extLst>
      <p:ext uri="{BB962C8B-B14F-4D97-AF65-F5344CB8AC3E}">
        <p14:creationId xmlns:p14="http://schemas.microsoft.com/office/powerpoint/2010/main" xmlns="" val="19062032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1</a:t>
            </a:fld>
            <a:endParaRPr lang="en-US"/>
          </a:p>
        </p:txBody>
      </p:sp>
    </p:spTree>
    <p:extLst>
      <p:ext uri="{BB962C8B-B14F-4D97-AF65-F5344CB8AC3E}">
        <p14:creationId xmlns="" xmlns:p14="http://schemas.microsoft.com/office/powerpoint/2010/main" val="35094692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2B</a:t>
            </a:r>
          </a:p>
          <a:p>
            <a:pPr marL="171450" lvl="0" indent="-171450">
              <a:buFont typeface="Arial" pitchFamily="34" charset="0"/>
              <a:buChar char="•"/>
            </a:pPr>
            <a:r>
              <a:rPr lang="en-US" sz="1200" kern="1200" dirty="0" smtClean="0">
                <a:solidFill>
                  <a:schemeClr val="tx1"/>
                </a:solidFill>
                <a:effectLst/>
                <a:latin typeface="+mn-lt"/>
                <a:ea typeface="+mn-ea"/>
                <a:cs typeface="+mn-cs"/>
              </a:rPr>
              <a:t>Have the students work in pairs to read the text and answer the questions (Student Chart 2B).</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Read the glossed words and definitions and ask students what they mean in the context of the passage.</a:t>
            </a:r>
            <a:endParaRPr lang="en-US" b="1"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10</a:t>
            </a:fld>
            <a:endParaRPr lang="en-US"/>
          </a:p>
        </p:txBody>
      </p:sp>
    </p:spTree>
    <p:extLst>
      <p:ext uri="{BB962C8B-B14F-4D97-AF65-F5344CB8AC3E}">
        <p14:creationId xmlns:p14="http://schemas.microsoft.com/office/powerpoint/2010/main" xmlns="" val="42498787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2B</a:t>
            </a:r>
          </a:p>
          <a:p>
            <a:pPr marL="171450" lvl="0" indent="-171450">
              <a:buFont typeface="Arial" pitchFamily="34" charset="0"/>
              <a:buChar char="•"/>
            </a:pPr>
            <a:r>
              <a:rPr lang="en-US" sz="1200" kern="1200" dirty="0" smtClean="0">
                <a:solidFill>
                  <a:schemeClr val="tx1"/>
                </a:solidFill>
                <a:effectLst/>
                <a:latin typeface="+mn-lt"/>
                <a:ea typeface="+mn-ea"/>
                <a:cs typeface="+mn-cs"/>
              </a:rPr>
              <a:t>Ask one or two pairs to share their responses to the questions with the whole class.</a:t>
            </a:r>
          </a:p>
          <a:p>
            <a:pPr marL="171450" indent="-171450">
              <a:buFont typeface="Arial" pitchFamily="34" charset="0"/>
              <a:buChar char="•"/>
            </a:pPr>
            <a:r>
              <a:rPr lang="en-US" sz="1200" kern="1200" dirty="0" smtClean="0">
                <a:solidFill>
                  <a:schemeClr val="tx1"/>
                </a:solidFill>
                <a:effectLst/>
                <a:latin typeface="+mn-lt"/>
                <a:ea typeface="+mn-ea"/>
                <a:cs typeface="+mn-cs"/>
              </a:rPr>
              <a:t>Display and explain the correct responses. Students should revise their responses in their Student Charts as needed.</a:t>
            </a:r>
            <a:endParaRPr lang="en-US"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11</a:t>
            </a:fld>
            <a:endParaRPr lang="en-US"/>
          </a:p>
        </p:txBody>
      </p:sp>
    </p:spTree>
    <p:extLst>
      <p:ext uri="{BB962C8B-B14F-4D97-AF65-F5344CB8AC3E}">
        <p14:creationId xmlns:p14="http://schemas.microsoft.com/office/powerpoint/2010/main" xmlns="" val="153291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2B</a:t>
            </a:r>
          </a:p>
          <a:p>
            <a:pPr marL="171450" lvl="0" indent="-171450">
              <a:buFont typeface="Arial" pitchFamily="34" charset="0"/>
              <a:buChar char="•"/>
            </a:pPr>
            <a:r>
              <a:rPr lang="en-US" sz="1200" kern="1200" dirty="0" smtClean="0">
                <a:solidFill>
                  <a:schemeClr val="tx1"/>
                </a:solidFill>
                <a:effectLst/>
                <a:latin typeface="+mn-lt"/>
                <a:ea typeface="+mn-ea"/>
                <a:cs typeface="+mn-cs"/>
              </a:rPr>
              <a:t>Ask one or two pairs to share their response to the question with the whole class.</a:t>
            </a:r>
          </a:p>
          <a:p>
            <a:pPr marL="171450" indent="-171450">
              <a:buFont typeface="Arial" pitchFamily="34" charset="0"/>
              <a:buChar char="•"/>
            </a:pPr>
            <a:r>
              <a:rPr lang="en-US" sz="1200" kern="1200" dirty="0" smtClean="0">
                <a:solidFill>
                  <a:schemeClr val="tx1"/>
                </a:solidFill>
                <a:effectLst/>
                <a:latin typeface="+mn-lt"/>
                <a:ea typeface="+mn-ea"/>
                <a:cs typeface="+mn-cs"/>
              </a:rPr>
              <a:t>Display and explain the correct response. Students should revise their response in their Student Charts as needed.</a:t>
            </a:r>
            <a:endParaRPr lang="en-US"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12</a:t>
            </a:fld>
            <a:endParaRPr lang="en-US"/>
          </a:p>
        </p:txBody>
      </p:sp>
    </p:spTree>
    <p:extLst>
      <p:ext uri="{BB962C8B-B14F-4D97-AF65-F5344CB8AC3E}">
        <p14:creationId xmlns:p14="http://schemas.microsoft.com/office/powerpoint/2010/main" xmlns="" val="14617944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2B</a:t>
            </a:r>
          </a:p>
          <a:p>
            <a:pPr marL="171450" lvl="0" indent="-171450">
              <a:buFont typeface="Arial" pitchFamily="34" charset="0"/>
              <a:buChar char="•"/>
            </a:pPr>
            <a:r>
              <a:rPr lang="en-US" sz="1200" kern="1200" dirty="0" smtClean="0">
                <a:solidFill>
                  <a:schemeClr val="tx1"/>
                </a:solidFill>
                <a:effectLst/>
                <a:latin typeface="+mn-lt"/>
                <a:ea typeface="+mn-ea"/>
                <a:cs typeface="+mn-cs"/>
              </a:rPr>
              <a:t>Read the guiding question again.</a:t>
            </a:r>
          </a:p>
          <a:p>
            <a:pPr marL="171450" lvl="0" indent="-171450">
              <a:buFont typeface="Arial" pitchFamily="34" charset="0"/>
              <a:buChar char="•"/>
            </a:pPr>
            <a:r>
              <a:rPr lang="en-US" sz="1200" kern="1200" dirty="0" smtClean="0">
                <a:solidFill>
                  <a:schemeClr val="tx1"/>
                </a:solidFill>
                <a:effectLst/>
                <a:latin typeface="+mn-lt"/>
                <a:ea typeface="+mn-ea"/>
                <a:cs typeface="+mn-cs"/>
              </a:rPr>
              <a:t>Have students work in pairs to answer it.</a:t>
            </a:r>
          </a:p>
          <a:p>
            <a:pPr marL="171450" lvl="0" indent="-171450">
              <a:buFont typeface="Arial" pitchFamily="34" charset="0"/>
              <a:buChar char="•"/>
            </a:pPr>
            <a:r>
              <a:rPr lang="en-US" sz="1200" kern="1200" dirty="0" smtClean="0">
                <a:solidFill>
                  <a:schemeClr val="tx1"/>
                </a:solidFill>
                <a:effectLst/>
                <a:latin typeface="+mn-lt"/>
                <a:ea typeface="+mn-ea"/>
                <a:cs typeface="+mn-cs"/>
              </a:rPr>
              <a:t>Ask one or two pairs to share their response to the question with the whole class.</a:t>
            </a:r>
          </a:p>
          <a:p>
            <a:pPr marL="171450" indent="-171450">
              <a:buFont typeface="Arial" pitchFamily="34" charset="0"/>
              <a:buChar char="•"/>
            </a:pPr>
            <a:r>
              <a:rPr lang="en-US" sz="1200" kern="1200" dirty="0" smtClean="0">
                <a:solidFill>
                  <a:schemeClr val="tx1"/>
                </a:solidFill>
                <a:effectLst/>
                <a:latin typeface="+mn-lt"/>
                <a:ea typeface="+mn-ea"/>
                <a:cs typeface="+mn-cs"/>
              </a:rPr>
              <a:t>Display and explain the correct response. Students should revise their response in their Student Charts as needed.</a:t>
            </a:r>
            <a:endParaRPr lang="en-US" b="1" dirty="0" smtClean="0"/>
          </a:p>
          <a:p>
            <a:endParaRPr lang="en-US" b="1" dirty="0" smtClean="0"/>
          </a:p>
          <a:p>
            <a:pPr marL="0" lvl="0" indent="0">
              <a:buFont typeface="Arial" pitchFamily="34" charset="0"/>
              <a:buNone/>
            </a:pPr>
            <a:endParaRPr lang="en-US" b="1"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13</a:t>
            </a:fld>
            <a:endParaRPr lang="en-US"/>
          </a:p>
        </p:txBody>
      </p:sp>
    </p:spTree>
    <p:extLst>
      <p:ext uri="{BB962C8B-B14F-4D97-AF65-F5344CB8AC3E}">
        <p14:creationId xmlns:p14="http://schemas.microsoft.com/office/powerpoint/2010/main" xmlns="" val="20700774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2C</a:t>
            </a:r>
          </a:p>
          <a:p>
            <a:pPr marL="171450" indent="-171450">
              <a:buFont typeface="Arial" pitchFamily="34" charset="0"/>
              <a:buChar char="•"/>
            </a:pPr>
            <a:r>
              <a:rPr lang="en-US" sz="1200" kern="1200" dirty="0" smtClean="0">
                <a:solidFill>
                  <a:schemeClr val="tx1"/>
                </a:solidFill>
                <a:effectLst/>
                <a:latin typeface="+mn-lt"/>
                <a:ea typeface="+mn-ea"/>
                <a:cs typeface="+mn-cs"/>
              </a:rPr>
              <a:t>Ask students</a:t>
            </a:r>
            <a:r>
              <a:rPr lang="en-US" sz="1200" kern="1200" baseline="0" dirty="0" smtClean="0">
                <a:solidFill>
                  <a:schemeClr val="tx1"/>
                </a:solidFill>
                <a:effectLst/>
                <a:latin typeface="+mn-lt"/>
                <a:ea typeface="+mn-ea"/>
                <a:cs typeface="+mn-cs"/>
              </a:rPr>
              <a:t> for a volunteer (or volunteers) to summarize the reading from the day before. Make sure they cover the following points: </a:t>
            </a:r>
          </a:p>
          <a:p>
            <a:pPr marL="628650" lvl="1" indent="-171450">
              <a:buFont typeface="Arial" pitchFamily="34" charset="0"/>
              <a:buChar char="•"/>
            </a:pPr>
            <a:r>
              <a:rPr lang="en-US" sz="1200" kern="1200" baseline="0" dirty="0" smtClean="0">
                <a:solidFill>
                  <a:schemeClr val="tx1"/>
                </a:solidFill>
                <a:effectLst/>
                <a:latin typeface="+mn-lt"/>
                <a:ea typeface="+mn-ea"/>
                <a:cs typeface="+mn-cs"/>
              </a:rPr>
              <a:t>A friend told Mrs. Mallard that her husband was dead</a:t>
            </a:r>
          </a:p>
          <a:p>
            <a:pPr marL="628650" lvl="1" indent="-171450">
              <a:buFont typeface="Arial" pitchFamily="34" charset="0"/>
              <a:buChar char="•"/>
            </a:pPr>
            <a:r>
              <a:rPr lang="en-US" sz="1200" kern="1200" baseline="0" dirty="0" smtClean="0">
                <a:solidFill>
                  <a:schemeClr val="tx1"/>
                </a:solidFill>
                <a:effectLst/>
                <a:latin typeface="+mn-lt"/>
                <a:ea typeface="+mn-ea"/>
                <a:cs typeface="+mn-cs"/>
              </a:rPr>
              <a:t>Mrs. Mallard burst into tears immediately</a:t>
            </a:r>
          </a:p>
          <a:p>
            <a:pPr marL="628650" lvl="1" indent="-171450">
              <a:buFont typeface="Arial" pitchFamily="34" charset="0"/>
              <a:buChar char="•"/>
            </a:pPr>
            <a:r>
              <a:rPr lang="en-US" sz="1200" kern="1200" baseline="0" dirty="0" smtClean="0">
                <a:solidFill>
                  <a:schemeClr val="tx1"/>
                </a:solidFill>
                <a:effectLst/>
                <a:latin typeface="+mn-lt"/>
                <a:ea typeface="+mn-ea"/>
                <a:cs typeface="+mn-cs"/>
              </a:rPr>
              <a:t>Mrs. Mallard ran up to her room, locked the door, and sank into a char</a:t>
            </a:r>
          </a:p>
          <a:p>
            <a:pPr marL="628650" lvl="1" indent="-171450">
              <a:buFont typeface="Arial" pitchFamily="34" charset="0"/>
              <a:buChar char="•"/>
            </a:pPr>
            <a:r>
              <a:rPr lang="en-US" sz="1200" kern="1200" dirty="0" smtClean="0">
                <a:solidFill>
                  <a:schemeClr val="tx1"/>
                </a:solidFill>
                <a:effectLst/>
                <a:latin typeface="+mn-lt"/>
                <a:ea typeface="+mn-ea"/>
                <a:cs typeface="+mn-cs"/>
              </a:rPr>
              <a:t>Mrs. Mallard looked out</a:t>
            </a:r>
            <a:r>
              <a:rPr lang="en-US" sz="1200" kern="1200" baseline="0" dirty="0" smtClean="0">
                <a:solidFill>
                  <a:schemeClr val="tx1"/>
                </a:solidFill>
                <a:effectLst/>
                <a:latin typeface="+mn-lt"/>
                <a:ea typeface="+mn-ea"/>
                <a:cs typeface="+mn-cs"/>
              </a:rPr>
              <a:t> the window and suddenly felt a new feeling: she felt free </a:t>
            </a:r>
            <a:endParaRPr lang="en-US" sz="1200" kern="1200" dirty="0" smtClean="0">
              <a:solidFill>
                <a:schemeClr val="tx1"/>
              </a:solidFill>
              <a:effectLst/>
              <a:latin typeface="+mn-lt"/>
              <a:ea typeface="+mn-ea"/>
              <a:cs typeface="+mn-cs"/>
            </a:endParaRPr>
          </a:p>
          <a:p>
            <a:pPr marL="171450" indent="-171450">
              <a:buFont typeface="Arial" pitchFamily="34" charset="0"/>
              <a:buChar char="•"/>
            </a:pPr>
            <a:r>
              <a:rPr lang="en-US" sz="1200" kern="1200" dirty="0" smtClean="0">
                <a:solidFill>
                  <a:schemeClr val="tx1"/>
                </a:solidFill>
                <a:effectLst/>
                <a:latin typeface="+mn-lt"/>
                <a:ea typeface="+mn-ea"/>
                <a:cs typeface="+mn-cs"/>
              </a:rPr>
              <a:t>Have students turn to Student Chart 2C.</a:t>
            </a:r>
            <a:endParaRPr lang="en-US" b="1"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14</a:t>
            </a:fld>
            <a:endParaRPr lang="en-US"/>
          </a:p>
        </p:txBody>
      </p:sp>
    </p:spTree>
    <p:extLst>
      <p:ext uri="{BB962C8B-B14F-4D97-AF65-F5344CB8AC3E}">
        <p14:creationId xmlns="" xmlns:p14="http://schemas.microsoft.com/office/powerpoint/2010/main" val="4635320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2C</a:t>
            </a:r>
          </a:p>
          <a:p>
            <a:pPr marL="171450" lvl="0" indent="-171450">
              <a:buFont typeface="Arial" pitchFamily="34" charset="0"/>
              <a:buChar char="•"/>
            </a:pPr>
            <a:r>
              <a:rPr lang="en-US" sz="1200" kern="1200" dirty="0" smtClean="0">
                <a:solidFill>
                  <a:schemeClr val="tx1"/>
                </a:solidFill>
                <a:effectLst/>
                <a:latin typeface="+mn-lt"/>
                <a:ea typeface="+mn-ea"/>
                <a:cs typeface="+mn-cs"/>
              </a:rPr>
              <a:t>Read the guiding question.</a:t>
            </a:r>
          </a:p>
          <a:p>
            <a:pPr marL="171450" lvl="0" indent="-171450">
              <a:buFont typeface="Arial" pitchFamily="34" charset="0"/>
              <a:buChar char="•"/>
            </a:pPr>
            <a:r>
              <a:rPr lang="en-US" sz="1200" kern="1200" dirty="0" smtClean="0">
                <a:solidFill>
                  <a:schemeClr val="tx1"/>
                </a:solidFill>
                <a:effectLst/>
                <a:latin typeface="+mn-lt"/>
                <a:ea typeface="+mn-ea"/>
                <a:cs typeface="+mn-cs"/>
              </a:rPr>
              <a:t>Have the students work in pairs to read the text and answer the question (Student Chart 2C).</a:t>
            </a:r>
          </a:p>
          <a:p>
            <a:pPr marL="171450" lvl="0" indent="-171450">
              <a:buFont typeface="Arial" pitchFamily="34" charset="0"/>
              <a:buChar char="•"/>
            </a:pPr>
            <a:r>
              <a:rPr lang="en-US" sz="1200" kern="1200" dirty="0" smtClean="0">
                <a:solidFill>
                  <a:schemeClr val="tx1"/>
                </a:solidFill>
                <a:effectLst/>
                <a:latin typeface="+mn-lt"/>
                <a:ea typeface="+mn-ea"/>
                <a:cs typeface="+mn-cs"/>
              </a:rPr>
              <a:t>Read the glossed words and definitions and ask students what they mean in the context of the passage.</a:t>
            </a:r>
            <a:endParaRPr lang="en-US" b="1"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15</a:t>
            </a:fld>
            <a:endParaRPr lang="en-US"/>
          </a:p>
        </p:txBody>
      </p:sp>
    </p:spTree>
    <p:extLst>
      <p:ext uri="{BB962C8B-B14F-4D97-AF65-F5344CB8AC3E}">
        <p14:creationId xmlns:p14="http://schemas.microsoft.com/office/powerpoint/2010/main" xmlns="" val="23626274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2C</a:t>
            </a:r>
          </a:p>
          <a:p>
            <a:pPr marL="171450" lvl="0" indent="-171450">
              <a:buFont typeface="Arial" pitchFamily="34" charset="0"/>
              <a:buChar char="•"/>
            </a:pPr>
            <a:r>
              <a:rPr lang="en-US" sz="1200" kern="1200" dirty="0" smtClean="0">
                <a:solidFill>
                  <a:schemeClr val="tx1"/>
                </a:solidFill>
                <a:effectLst/>
                <a:latin typeface="+mn-lt"/>
                <a:ea typeface="+mn-ea"/>
                <a:cs typeface="+mn-cs"/>
              </a:rPr>
              <a:t>Ask one or two pairs to share their response to the question with the whole class.</a:t>
            </a:r>
          </a:p>
          <a:p>
            <a:pPr marL="171450" lvl="0" indent="-171450">
              <a:buFont typeface="Arial" pitchFamily="34" charset="0"/>
              <a:buChar char="•"/>
            </a:pPr>
            <a:r>
              <a:rPr lang="en-US" sz="1200" kern="1200" dirty="0" smtClean="0">
                <a:solidFill>
                  <a:schemeClr val="tx1"/>
                </a:solidFill>
                <a:effectLst/>
                <a:latin typeface="+mn-lt"/>
                <a:ea typeface="+mn-ea"/>
                <a:cs typeface="+mn-cs"/>
              </a:rPr>
              <a:t>Display and explain the correct response to the question. Students should revise their response in their Student Charts as needed.</a:t>
            </a:r>
            <a:endParaRPr lang="en-US"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16</a:t>
            </a:fld>
            <a:endParaRPr lang="en-US"/>
          </a:p>
        </p:txBody>
      </p:sp>
    </p:spTree>
    <p:extLst>
      <p:ext uri="{BB962C8B-B14F-4D97-AF65-F5344CB8AC3E}">
        <p14:creationId xmlns:p14="http://schemas.microsoft.com/office/powerpoint/2010/main" xmlns="" val="21632315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2C</a:t>
            </a:r>
          </a:p>
          <a:p>
            <a:pPr marL="171450" lvl="0" indent="-171450">
              <a:buFont typeface="Arial" pitchFamily="34" charset="0"/>
              <a:buChar char="•"/>
            </a:pPr>
            <a:r>
              <a:rPr lang="en-US" sz="1200" kern="1200" dirty="0" smtClean="0">
                <a:solidFill>
                  <a:schemeClr val="tx1"/>
                </a:solidFill>
                <a:effectLst/>
                <a:latin typeface="+mn-lt"/>
                <a:ea typeface="+mn-ea"/>
                <a:cs typeface="+mn-cs"/>
              </a:rPr>
              <a:t>Read the guiding question.</a:t>
            </a:r>
          </a:p>
          <a:p>
            <a:pPr marL="171450" lvl="0" indent="-171450">
              <a:buFont typeface="Arial" pitchFamily="34" charset="0"/>
              <a:buChar char="•"/>
            </a:pPr>
            <a:r>
              <a:rPr lang="en-US" sz="1200" kern="1200" dirty="0" smtClean="0">
                <a:solidFill>
                  <a:schemeClr val="tx1"/>
                </a:solidFill>
                <a:effectLst/>
                <a:latin typeface="+mn-lt"/>
                <a:ea typeface="+mn-ea"/>
                <a:cs typeface="+mn-cs"/>
              </a:rPr>
              <a:t>Have the students work in pairs to read the text and answer the question (Student Chart 2C).</a:t>
            </a:r>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17</a:t>
            </a:fld>
            <a:endParaRPr lang="en-US"/>
          </a:p>
        </p:txBody>
      </p:sp>
    </p:spTree>
    <p:extLst>
      <p:ext uri="{BB962C8B-B14F-4D97-AF65-F5344CB8AC3E}">
        <p14:creationId xmlns:p14="http://schemas.microsoft.com/office/powerpoint/2010/main" xmlns="" val="28330477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2C</a:t>
            </a:r>
          </a:p>
          <a:p>
            <a:pPr marL="171450" lvl="0" indent="-171450">
              <a:buFont typeface="Arial" pitchFamily="34" charset="0"/>
              <a:buChar char="•"/>
            </a:pPr>
            <a:r>
              <a:rPr lang="en-US" sz="1200" kern="1200" dirty="0" smtClean="0">
                <a:solidFill>
                  <a:schemeClr val="tx1"/>
                </a:solidFill>
                <a:effectLst/>
                <a:latin typeface="+mn-lt"/>
                <a:ea typeface="+mn-ea"/>
                <a:cs typeface="+mn-cs"/>
              </a:rPr>
              <a:t>Ask one or two pairs to share their response to the question with the whole class.</a:t>
            </a:r>
          </a:p>
          <a:p>
            <a:pPr marL="171450" lvl="0" indent="-171450">
              <a:buFont typeface="Arial" pitchFamily="34" charset="0"/>
              <a:buChar char="•"/>
            </a:pPr>
            <a:r>
              <a:rPr lang="en-US" sz="1200" kern="1200" dirty="0" smtClean="0">
                <a:solidFill>
                  <a:schemeClr val="tx1"/>
                </a:solidFill>
                <a:effectLst/>
                <a:latin typeface="+mn-lt"/>
                <a:ea typeface="+mn-ea"/>
                <a:cs typeface="+mn-cs"/>
              </a:rPr>
              <a:t>Display and explain the correct response to the question. Students should revise their response in their Student Charts as needed.</a:t>
            </a:r>
            <a:endParaRPr lang="en-US"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18</a:t>
            </a:fld>
            <a:endParaRPr lang="en-US"/>
          </a:p>
        </p:txBody>
      </p:sp>
    </p:spTree>
    <p:extLst>
      <p:ext uri="{BB962C8B-B14F-4D97-AF65-F5344CB8AC3E}">
        <p14:creationId xmlns:p14="http://schemas.microsoft.com/office/powerpoint/2010/main" xmlns="" val="13494394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2C</a:t>
            </a:r>
          </a:p>
          <a:p>
            <a:pPr marL="171450" lvl="0" indent="-171450">
              <a:buFont typeface="Arial" pitchFamily="34" charset="0"/>
              <a:buChar char="•"/>
            </a:pPr>
            <a:r>
              <a:rPr lang="en-US" sz="1200" kern="1200" dirty="0" smtClean="0">
                <a:solidFill>
                  <a:schemeClr val="tx1"/>
                </a:solidFill>
                <a:effectLst/>
                <a:latin typeface="+mn-lt"/>
                <a:ea typeface="+mn-ea"/>
                <a:cs typeface="+mn-cs"/>
              </a:rPr>
              <a:t>Read the guiding question.</a:t>
            </a:r>
          </a:p>
          <a:p>
            <a:pPr marL="171450" lvl="0" indent="-171450">
              <a:buFont typeface="Arial" pitchFamily="34" charset="0"/>
              <a:buChar char="•"/>
            </a:pPr>
            <a:r>
              <a:rPr lang="en-US" sz="1200" kern="1200" dirty="0" smtClean="0">
                <a:solidFill>
                  <a:schemeClr val="tx1"/>
                </a:solidFill>
                <a:effectLst/>
                <a:latin typeface="+mn-lt"/>
                <a:ea typeface="+mn-ea"/>
                <a:cs typeface="+mn-cs"/>
              </a:rPr>
              <a:t>Have the students work in pairs to read the text and answer the question (Student Chart 2C).</a:t>
            </a:r>
          </a:p>
          <a:p>
            <a:pPr marL="171450" lvl="0" indent="-171450">
              <a:buFont typeface="Arial" pitchFamily="34" charset="0"/>
              <a:buChar char="•"/>
            </a:pPr>
            <a:r>
              <a:rPr lang="en-US" sz="1200" kern="1200" dirty="0" smtClean="0">
                <a:solidFill>
                  <a:schemeClr val="tx1"/>
                </a:solidFill>
                <a:effectLst/>
                <a:latin typeface="+mn-lt"/>
                <a:ea typeface="+mn-ea"/>
                <a:cs typeface="+mn-cs"/>
              </a:rPr>
              <a:t>Read the glossed words and definitions and ask students what they mean in the context of the passage.</a:t>
            </a:r>
            <a:endParaRPr lang="en-US" b="1"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19</a:t>
            </a:fld>
            <a:endParaRPr lang="en-US"/>
          </a:p>
        </p:txBody>
      </p:sp>
    </p:spTree>
    <p:extLst>
      <p:ext uri="{BB962C8B-B14F-4D97-AF65-F5344CB8AC3E}">
        <p14:creationId xmlns:p14="http://schemas.microsoft.com/office/powerpoint/2010/main" xmlns="" val="27909925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2A</a:t>
            </a:r>
          </a:p>
          <a:p>
            <a:pPr marL="171450" lvl="0" indent="-171450">
              <a:buFont typeface="Arial" pitchFamily="34" charset="0"/>
              <a:buChar char="•"/>
            </a:pPr>
            <a:r>
              <a:rPr lang="en-US" sz="1200" kern="1200" dirty="0" smtClean="0">
                <a:solidFill>
                  <a:schemeClr val="tx1"/>
                </a:solidFill>
                <a:effectLst/>
                <a:latin typeface="+mn-lt"/>
                <a:ea typeface="+mn-ea"/>
                <a:cs typeface="+mn-cs"/>
              </a:rPr>
              <a:t>Have students turn to the content and language objectives (Student Chart 2A).</a:t>
            </a:r>
          </a:p>
          <a:p>
            <a:pPr marL="171450" lvl="0" indent="-171450">
              <a:buFont typeface="Arial" pitchFamily="34" charset="0"/>
              <a:buChar char="•"/>
            </a:pPr>
            <a:r>
              <a:rPr lang="en-US" sz="1200" kern="1200" dirty="0" smtClean="0">
                <a:solidFill>
                  <a:schemeClr val="tx1"/>
                </a:solidFill>
                <a:effectLst/>
                <a:latin typeface="+mn-lt"/>
                <a:ea typeface="+mn-ea"/>
                <a:cs typeface="+mn-cs"/>
              </a:rPr>
              <a:t>Read or have a student read the objectives aloud, one at a time.</a:t>
            </a:r>
            <a:endParaRPr lang="en-US" b="0"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2</a:t>
            </a:fld>
            <a:endParaRPr lang="en-US"/>
          </a:p>
        </p:txBody>
      </p:sp>
    </p:spTree>
    <p:extLst>
      <p:ext uri="{BB962C8B-B14F-4D97-AF65-F5344CB8AC3E}">
        <p14:creationId xmlns:p14="http://schemas.microsoft.com/office/powerpoint/2010/main" xmlns="" val="31902624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2C</a:t>
            </a:r>
          </a:p>
          <a:p>
            <a:pPr marL="171450" lvl="0" indent="-171450">
              <a:buFont typeface="Arial" pitchFamily="34" charset="0"/>
              <a:buChar char="•"/>
            </a:pPr>
            <a:r>
              <a:rPr lang="en-US" sz="1200" kern="1200" dirty="0" smtClean="0">
                <a:solidFill>
                  <a:schemeClr val="tx1"/>
                </a:solidFill>
                <a:effectLst/>
                <a:latin typeface="+mn-lt"/>
                <a:ea typeface="+mn-ea"/>
                <a:cs typeface="+mn-cs"/>
              </a:rPr>
              <a:t>Read the guiding question.</a:t>
            </a:r>
          </a:p>
          <a:p>
            <a:pPr marL="171450" lvl="0" indent="-171450">
              <a:buFont typeface="Arial" pitchFamily="34" charset="0"/>
              <a:buChar char="•"/>
            </a:pPr>
            <a:r>
              <a:rPr lang="en-US" sz="1200" kern="1200" dirty="0" smtClean="0">
                <a:solidFill>
                  <a:schemeClr val="tx1"/>
                </a:solidFill>
                <a:effectLst/>
                <a:latin typeface="+mn-lt"/>
                <a:ea typeface="+mn-ea"/>
                <a:cs typeface="+mn-cs"/>
              </a:rPr>
              <a:t>Have the students work in pairs to read the text and answer the question (Student Chart 2C).</a:t>
            </a:r>
          </a:p>
          <a:p>
            <a:pPr marL="171450" lvl="0" indent="-171450">
              <a:buFont typeface="Arial" pitchFamily="34" charset="0"/>
              <a:buChar char="•"/>
            </a:pPr>
            <a:r>
              <a:rPr lang="en-US" sz="1200" kern="1200" dirty="0" smtClean="0">
                <a:solidFill>
                  <a:schemeClr val="tx1"/>
                </a:solidFill>
                <a:effectLst/>
                <a:latin typeface="+mn-lt"/>
                <a:ea typeface="+mn-ea"/>
                <a:cs typeface="+mn-cs"/>
              </a:rPr>
              <a:t>Read the glossed words and definitions and ask students what they mean in the context of the passage.</a:t>
            </a:r>
            <a:endParaRPr lang="en-US" b="1"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20</a:t>
            </a:fld>
            <a:endParaRPr lang="en-US"/>
          </a:p>
        </p:txBody>
      </p:sp>
    </p:spTree>
    <p:extLst>
      <p:ext uri="{BB962C8B-B14F-4D97-AF65-F5344CB8AC3E}">
        <p14:creationId xmlns:p14="http://schemas.microsoft.com/office/powerpoint/2010/main" xmlns="" val="27909925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2C</a:t>
            </a:r>
          </a:p>
          <a:p>
            <a:pPr marL="171450" lvl="0" indent="-171450">
              <a:buFont typeface="Arial" pitchFamily="34" charset="0"/>
              <a:buChar char="•"/>
            </a:pPr>
            <a:r>
              <a:rPr lang="en-US" sz="1200" kern="1200" dirty="0" smtClean="0">
                <a:solidFill>
                  <a:schemeClr val="tx1"/>
                </a:solidFill>
                <a:effectLst/>
                <a:latin typeface="+mn-lt"/>
                <a:ea typeface="+mn-ea"/>
                <a:cs typeface="+mn-cs"/>
              </a:rPr>
              <a:t>Ask one or two pairs to share their response to the question with the whole class.</a:t>
            </a:r>
          </a:p>
          <a:p>
            <a:pPr marL="171450" lvl="0" indent="-171450">
              <a:buFont typeface="Arial" pitchFamily="34" charset="0"/>
              <a:buChar char="•"/>
            </a:pPr>
            <a:r>
              <a:rPr lang="en-US" sz="1200" kern="1200" dirty="0" smtClean="0">
                <a:solidFill>
                  <a:schemeClr val="tx1"/>
                </a:solidFill>
                <a:effectLst/>
                <a:latin typeface="+mn-lt"/>
                <a:ea typeface="+mn-ea"/>
                <a:cs typeface="+mn-cs"/>
              </a:rPr>
              <a:t>Display and explain the correct response to the question. Students should revise their response in their Student Charts as needed.</a:t>
            </a:r>
            <a:endParaRPr lang="en-US"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21</a:t>
            </a:fld>
            <a:endParaRPr lang="en-US"/>
          </a:p>
        </p:txBody>
      </p:sp>
    </p:spTree>
    <p:extLst>
      <p:ext uri="{BB962C8B-B14F-4D97-AF65-F5344CB8AC3E}">
        <p14:creationId xmlns:p14="http://schemas.microsoft.com/office/powerpoint/2010/main" xmlns="" val="120439493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2C</a:t>
            </a:r>
          </a:p>
          <a:p>
            <a:pPr marL="171450" lvl="0" indent="-171450">
              <a:buFont typeface="Arial" pitchFamily="34" charset="0"/>
              <a:buChar char="•"/>
            </a:pPr>
            <a:r>
              <a:rPr lang="en-US" sz="1200" kern="1200" dirty="0" smtClean="0">
                <a:solidFill>
                  <a:schemeClr val="tx1"/>
                </a:solidFill>
                <a:effectLst/>
                <a:latin typeface="+mn-lt"/>
                <a:ea typeface="+mn-ea"/>
                <a:cs typeface="+mn-cs"/>
              </a:rPr>
              <a:t>Read the guiding question.</a:t>
            </a:r>
          </a:p>
          <a:p>
            <a:pPr marL="171450" lvl="0" indent="-171450">
              <a:buFont typeface="Arial" pitchFamily="34" charset="0"/>
              <a:buChar char="•"/>
            </a:pPr>
            <a:r>
              <a:rPr lang="en-US" sz="1200" kern="1200" dirty="0" smtClean="0">
                <a:solidFill>
                  <a:schemeClr val="tx1"/>
                </a:solidFill>
                <a:effectLst/>
                <a:latin typeface="+mn-lt"/>
                <a:ea typeface="+mn-ea"/>
                <a:cs typeface="+mn-cs"/>
              </a:rPr>
              <a:t>Have the students work in pairs to read the text and answer the question (Student Chart 2C).</a:t>
            </a:r>
          </a:p>
          <a:p>
            <a:pPr marL="171450" lvl="0" indent="-171450">
              <a:buFont typeface="Arial" pitchFamily="34" charset="0"/>
              <a:buChar char="•"/>
            </a:pPr>
            <a:r>
              <a:rPr lang="en-US" sz="1200" kern="1200" dirty="0" smtClean="0">
                <a:solidFill>
                  <a:schemeClr val="tx1"/>
                </a:solidFill>
                <a:effectLst/>
                <a:latin typeface="+mn-lt"/>
                <a:ea typeface="+mn-ea"/>
                <a:cs typeface="+mn-cs"/>
              </a:rPr>
              <a:t>Read the glossed word and definition and ask students what it means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in the context of the passage.</a:t>
            </a:r>
            <a:endParaRPr lang="en-US" b="1"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22</a:t>
            </a:fld>
            <a:endParaRPr lang="en-US"/>
          </a:p>
        </p:txBody>
      </p:sp>
    </p:spTree>
    <p:extLst>
      <p:ext uri="{BB962C8B-B14F-4D97-AF65-F5344CB8AC3E}">
        <p14:creationId xmlns:p14="http://schemas.microsoft.com/office/powerpoint/2010/main" xmlns="" val="12816839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2C</a:t>
            </a:r>
          </a:p>
          <a:p>
            <a:pPr marL="171450" lvl="0" indent="-171450">
              <a:buFont typeface="Arial" pitchFamily="34" charset="0"/>
              <a:buChar char="•"/>
            </a:pPr>
            <a:r>
              <a:rPr lang="en-US" sz="1200" kern="1200" dirty="0" smtClean="0">
                <a:solidFill>
                  <a:schemeClr val="tx1"/>
                </a:solidFill>
                <a:effectLst/>
                <a:latin typeface="+mn-lt"/>
                <a:ea typeface="+mn-ea"/>
                <a:cs typeface="+mn-cs"/>
              </a:rPr>
              <a:t>Ask one or two pairs to share their response to the question with the whole class.</a:t>
            </a:r>
          </a:p>
          <a:p>
            <a:pPr marL="171450" lvl="0" indent="-171450">
              <a:buFont typeface="Arial" pitchFamily="34" charset="0"/>
              <a:buChar char="•"/>
            </a:pPr>
            <a:r>
              <a:rPr lang="en-US" sz="1200" kern="1200" dirty="0" smtClean="0">
                <a:solidFill>
                  <a:schemeClr val="tx1"/>
                </a:solidFill>
                <a:effectLst/>
                <a:latin typeface="+mn-lt"/>
                <a:ea typeface="+mn-ea"/>
                <a:cs typeface="+mn-cs"/>
              </a:rPr>
              <a:t>Display and explain the correct response to the question. Students should revise their response in their Student Charts as needed.</a:t>
            </a:r>
            <a:endParaRPr lang="en-US"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23</a:t>
            </a:fld>
            <a:endParaRPr lang="en-US"/>
          </a:p>
        </p:txBody>
      </p:sp>
    </p:spTree>
    <p:extLst>
      <p:ext uri="{BB962C8B-B14F-4D97-AF65-F5344CB8AC3E}">
        <p14:creationId xmlns:p14="http://schemas.microsoft.com/office/powerpoint/2010/main" xmlns="" val="295457149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2C</a:t>
            </a:r>
          </a:p>
          <a:p>
            <a:pPr marL="171450" lvl="0" indent="-171450">
              <a:buFont typeface="Arial" pitchFamily="34" charset="0"/>
              <a:buChar char="•"/>
            </a:pPr>
            <a:r>
              <a:rPr lang="en-US" sz="1200" kern="1200" dirty="0" smtClean="0">
                <a:solidFill>
                  <a:schemeClr val="tx1"/>
                </a:solidFill>
                <a:effectLst/>
                <a:latin typeface="+mn-lt"/>
                <a:ea typeface="+mn-ea"/>
                <a:cs typeface="+mn-cs"/>
              </a:rPr>
              <a:t>Read the guiding question.</a:t>
            </a:r>
          </a:p>
          <a:p>
            <a:pPr marL="171450" lvl="0" indent="-171450">
              <a:buFont typeface="Arial" pitchFamily="34" charset="0"/>
              <a:buChar char="•"/>
            </a:pPr>
            <a:r>
              <a:rPr lang="en-US" sz="1200" kern="1200" dirty="0" smtClean="0">
                <a:solidFill>
                  <a:schemeClr val="tx1"/>
                </a:solidFill>
                <a:effectLst/>
                <a:latin typeface="+mn-lt"/>
                <a:ea typeface="+mn-ea"/>
                <a:cs typeface="+mn-cs"/>
              </a:rPr>
              <a:t>Have the students work in pairs to read the text and answer the question (Student Chart 2C).</a:t>
            </a:r>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24</a:t>
            </a:fld>
            <a:endParaRPr lang="en-US"/>
          </a:p>
        </p:txBody>
      </p:sp>
    </p:spTree>
    <p:extLst>
      <p:ext uri="{BB962C8B-B14F-4D97-AF65-F5344CB8AC3E}">
        <p14:creationId xmlns:p14="http://schemas.microsoft.com/office/powerpoint/2010/main" xmlns="" val="111137552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2C</a:t>
            </a:r>
          </a:p>
          <a:p>
            <a:pPr marL="171450" lvl="0" indent="-171450">
              <a:buFont typeface="Arial" pitchFamily="34" charset="0"/>
              <a:buChar char="•"/>
            </a:pPr>
            <a:r>
              <a:rPr lang="en-US" sz="1200" kern="1200" dirty="0" smtClean="0">
                <a:solidFill>
                  <a:schemeClr val="tx1"/>
                </a:solidFill>
                <a:effectLst/>
                <a:latin typeface="+mn-lt"/>
                <a:ea typeface="+mn-ea"/>
                <a:cs typeface="+mn-cs"/>
              </a:rPr>
              <a:t>Ask one or two pairs to share their response to the question with the whole class.</a:t>
            </a:r>
          </a:p>
          <a:p>
            <a:pPr marL="171450" lvl="0" indent="-171450">
              <a:buFont typeface="Arial" pitchFamily="34" charset="0"/>
              <a:buChar char="•"/>
            </a:pPr>
            <a:r>
              <a:rPr lang="en-US" sz="1200" kern="1200" dirty="0" smtClean="0">
                <a:solidFill>
                  <a:schemeClr val="tx1"/>
                </a:solidFill>
                <a:effectLst/>
                <a:latin typeface="+mn-lt"/>
                <a:ea typeface="+mn-ea"/>
                <a:cs typeface="+mn-cs"/>
              </a:rPr>
              <a:t>Display and explain the correct response to the question. Students should revise their response in their Student Charts as needed.</a:t>
            </a:r>
            <a:endParaRPr lang="en-US"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25</a:t>
            </a:fld>
            <a:endParaRPr lang="en-US"/>
          </a:p>
        </p:txBody>
      </p:sp>
    </p:spTree>
    <p:extLst>
      <p:ext uri="{BB962C8B-B14F-4D97-AF65-F5344CB8AC3E}">
        <p14:creationId xmlns:p14="http://schemas.microsoft.com/office/powerpoint/2010/main" xmlns="" val="106950640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2C</a:t>
            </a:r>
          </a:p>
          <a:p>
            <a:pPr marL="171450" lvl="0" indent="-171450">
              <a:buFont typeface="Arial" pitchFamily="34" charset="0"/>
              <a:buChar char="•"/>
            </a:pPr>
            <a:r>
              <a:rPr lang="en-US" sz="1200" kern="1200" dirty="0" smtClean="0">
                <a:solidFill>
                  <a:schemeClr val="tx1"/>
                </a:solidFill>
                <a:effectLst/>
                <a:latin typeface="+mn-lt"/>
                <a:ea typeface="+mn-ea"/>
                <a:cs typeface="+mn-cs"/>
              </a:rPr>
              <a:t>Read the guiding questions.</a:t>
            </a:r>
          </a:p>
          <a:p>
            <a:pPr marL="171450" lvl="0" indent="-171450">
              <a:buFont typeface="Arial" pitchFamily="34" charset="0"/>
              <a:buChar char="•"/>
            </a:pPr>
            <a:r>
              <a:rPr lang="en-US" sz="1200" kern="1200" dirty="0" smtClean="0">
                <a:solidFill>
                  <a:schemeClr val="tx1"/>
                </a:solidFill>
                <a:effectLst/>
                <a:latin typeface="+mn-lt"/>
                <a:ea typeface="+mn-ea"/>
                <a:cs typeface="+mn-cs"/>
              </a:rPr>
              <a:t>Have the students work in pairs to read the text and answer the questions (Student Chart 2C).</a:t>
            </a:r>
          </a:p>
          <a:p>
            <a:pPr marL="171450" lvl="0" indent="-171450">
              <a:buFont typeface="Arial" pitchFamily="34" charset="0"/>
              <a:buChar char="•"/>
            </a:pPr>
            <a:r>
              <a:rPr lang="en-US" sz="1200" kern="1200" dirty="0" smtClean="0">
                <a:solidFill>
                  <a:schemeClr val="tx1"/>
                </a:solidFill>
                <a:effectLst/>
                <a:latin typeface="+mn-lt"/>
                <a:ea typeface="+mn-ea"/>
                <a:cs typeface="+mn-cs"/>
              </a:rPr>
              <a:t>Read the glossed word and definition and ask students what it</a:t>
            </a:r>
            <a:r>
              <a:rPr lang="en-US" sz="1200" kern="1200" baseline="0" dirty="0" smtClean="0">
                <a:solidFill>
                  <a:schemeClr val="tx1"/>
                </a:solidFill>
                <a:effectLst/>
                <a:latin typeface="+mn-lt"/>
                <a:ea typeface="+mn-ea"/>
                <a:cs typeface="+mn-cs"/>
              </a:rPr>
              <a:t> means</a:t>
            </a:r>
            <a:r>
              <a:rPr lang="en-US" sz="1200" kern="1200" dirty="0" smtClean="0">
                <a:solidFill>
                  <a:schemeClr val="tx1"/>
                </a:solidFill>
                <a:effectLst/>
                <a:latin typeface="+mn-lt"/>
                <a:ea typeface="+mn-ea"/>
                <a:cs typeface="+mn-cs"/>
              </a:rPr>
              <a:t> in the context of the passage.</a:t>
            </a:r>
            <a:endParaRPr lang="en-US" b="1"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26</a:t>
            </a:fld>
            <a:endParaRPr lang="en-US"/>
          </a:p>
        </p:txBody>
      </p:sp>
    </p:spTree>
    <p:extLst>
      <p:ext uri="{BB962C8B-B14F-4D97-AF65-F5344CB8AC3E}">
        <p14:creationId xmlns:p14="http://schemas.microsoft.com/office/powerpoint/2010/main" xmlns="" val="156037404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2C</a:t>
            </a:r>
          </a:p>
          <a:p>
            <a:pPr marL="171450" lvl="0" indent="-171450">
              <a:buFont typeface="Arial" pitchFamily="34" charset="0"/>
              <a:buChar char="•"/>
            </a:pPr>
            <a:r>
              <a:rPr lang="en-US" sz="1200" kern="1200" dirty="0" smtClean="0">
                <a:solidFill>
                  <a:schemeClr val="tx1"/>
                </a:solidFill>
                <a:effectLst/>
                <a:latin typeface="+mn-lt"/>
                <a:ea typeface="+mn-ea"/>
                <a:cs typeface="+mn-cs"/>
              </a:rPr>
              <a:t>Ask one or two pairs to share their responses to the questions with the whole class.</a:t>
            </a:r>
          </a:p>
          <a:p>
            <a:pPr marL="171450" lvl="0" indent="-171450">
              <a:buFont typeface="Arial" pitchFamily="34" charset="0"/>
              <a:buChar char="•"/>
            </a:pPr>
            <a:r>
              <a:rPr lang="en-US" sz="1200" kern="1200" dirty="0" smtClean="0">
                <a:solidFill>
                  <a:schemeClr val="tx1"/>
                </a:solidFill>
                <a:effectLst/>
                <a:latin typeface="+mn-lt"/>
                <a:ea typeface="+mn-ea"/>
                <a:cs typeface="+mn-cs"/>
              </a:rPr>
              <a:t>Display and explain the correct responses to the questions. Students should revise their responses in their Student Charts as needed.</a:t>
            </a:r>
            <a:endParaRPr lang="en-US"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27</a:t>
            </a:fld>
            <a:endParaRPr lang="en-US"/>
          </a:p>
        </p:txBody>
      </p:sp>
    </p:spTree>
    <p:extLst>
      <p:ext uri="{BB962C8B-B14F-4D97-AF65-F5344CB8AC3E}">
        <p14:creationId xmlns:p14="http://schemas.microsoft.com/office/powerpoint/2010/main" xmlns="" val="131741019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2C</a:t>
            </a:r>
          </a:p>
          <a:p>
            <a:pPr marL="171450" lvl="0" indent="-171450">
              <a:buFont typeface="Arial" pitchFamily="34" charset="0"/>
              <a:buChar char="•"/>
            </a:pPr>
            <a:r>
              <a:rPr lang="en-US" sz="1200" kern="1200" dirty="0" smtClean="0">
                <a:solidFill>
                  <a:schemeClr val="tx1"/>
                </a:solidFill>
                <a:effectLst/>
                <a:latin typeface="+mn-lt"/>
                <a:ea typeface="+mn-ea"/>
                <a:cs typeface="+mn-cs"/>
              </a:rPr>
              <a:t>Read the guiding questions.</a:t>
            </a:r>
          </a:p>
          <a:p>
            <a:pPr marL="171450" lvl="0" indent="-171450">
              <a:buFont typeface="Arial" pitchFamily="34" charset="0"/>
              <a:buChar char="•"/>
            </a:pPr>
            <a:r>
              <a:rPr lang="en-US" sz="1200" kern="1200" dirty="0" smtClean="0">
                <a:solidFill>
                  <a:schemeClr val="tx1"/>
                </a:solidFill>
                <a:effectLst/>
                <a:latin typeface="+mn-lt"/>
                <a:ea typeface="+mn-ea"/>
                <a:cs typeface="+mn-cs"/>
              </a:rPr>
              <a:t>Have the students work in pairs to read the text and answer the questions (Student Chart 2C).</a:t>
            </a:r>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28</a:t>
            </a:fld>
            <a:endParaRPr lang="en-US"/>
          </a:p>
        </p:txBody>
      </p:sp>
    </p:spTree>
    <p:extLst>
      <p:ext uri="{BB962C8B-B14F-4D97-AF65-F5344CB8AC3E}">
        <p14:creationId xmlns:p14="http://schemas.microsoft.com/office/powerpoint/2010/main" xmlns="" val="397033877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2C</a:t>
            </a:r>
          </a:p>
          <a:p>
            <a:pPr marL="171450" lvl="0" indent="-171450">
              <a:buFont typeface="Arial" pitchFamily="34" charset="0"/>
              <a:buChar char="•"/>
            </a:pPr>
            <a:r>
              <a:rPr lang="en-US" sz="1200" kern="1200" dirty="0" smtClean="0">
                <a:solidFill>
                  <a:schemeClr val="tx1"/>
                </a:solidFill>
                <a:effectLst/>
                <a:latin typeface="+mn-lt"/>
                <a:ea typeface="+mn-ea"/>
                <a:cs typeface="+mn-cs"/>
              </a:rPr>
              <a:t>Ask one or two pairs to share their responses to the questions with the whole class.</a:t>
            </a:r>
          </a:p>
          <a:p>
            <a:pPr marL="171450" lvl="0" indent="-171450">
              <a:buFont typeface="Arial" pitchFamily="34" charset="0"/>
              <a:buChar char="•"/>
            </a:pPr>
            <a:r>
              <a:rPr lang="en-US" sz="1200" kern="1200" dirty="0" smtClean="0">
                <a:solidFill>
                  <a:schemeClr val="tx1"/>
                </a:solidFill>
                <a:effectLst/>
                <a:latin typeface="+mn-lt"/>
                <a:ea typeface="+mn-ea"/>
                <a:cs typeface="+mn-cs"/>
              </a:rPr>
              <a:t>Display and explain the correct responses to the questions. Students should revise their responses in their Student Charts as needed.</a:t>
            </a:r>
            <a:endParaRPr lang="en-US"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29</a:t>
            </a:fld>
            <a:endParaRPr lang="en-US"/>
          </a:p>
        </p:txBody>
      </p:sp>
    </p:spTree>
    <p:extLst>
      <p:ext uri="{BB962C8B-B14F-4D97-AF65-F5344CB8AC3E}">
        <p14:creationId xmlns:p14="http://schemas.microsoft.com/office/powerpoint/2010/main" xmlns="" val="21618795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2B</a:t>
            </a:r>
          </a:p>
          <a:p>
            <a:endParaRPr lang="en-US" b="1" dirty="0" smtClean="0"/>
          </a:p>
          <a:p>
            <a:pPr marL="171450" lvl="0" indent="-171450">
              <a:buFont typeface="Arial" pitchFamily="34" charset="0"/>
              <a:buChar char="•"/>
            </a:pPr>
            <a:r>
              <a:rPr lang="en-US" sz="1200" kern="1200" dirty="0" smtClean="0">
                <a:solidFill>
                  <a:schemeClr val="tx1"/>
                </a:solidFill>
                <a:effectLst/>
                <a:latin typeface="+mn-lt"/>
                <a:ea typeface="+mn-ea"/>
                <a:cs typeface="+mn-cs"/>
              </a:rPr>
              <a:t>Explain that the author of the story you are reading is Kate Chopin.</a:t>
            </a:r>
          </a:p>
          <a:p>
            <a:pPr marL="171450" lvl="0" indent="-171450">
              <a:buFont typeface="Arial" pitchFamily="34" charset="0"/>
              <a:buChar char="•"/>
            </a:pPr>
            <a:endParaRPr lang="en-US" sz="1200" kern="1200" dirty="0" smtClean="0">
              <a:solidFill>
                <a:schemeClr val="tx1"/>
              </a:solidFill>
              <a:effectLst/>
              <a:latin typeface="+mn-lt"/>
              <a:ea typeface="+mn-ea"/>
              <a:cs typeface="+mn-cs"/>
            </a:endParaRPr>
          </a:p>
          <a:p>
            <a:pPr marL="171450" lvl="0" indent="-171450">
              <a:buFont typeface="Arial" pitchFamily="34" charset="0"/>
              <a:buChar char="•"/>
            </a:pPr>
            <a:r>
              <a:rPr lang="en-US" sz="1200" kern="1200" dirty="0" smtClean="0">
                <a:solidFill>
                  <a:schemeClr val="tx1"/>
                </a:solidFill>
                <a:effectLst/>
                <a:latin typeface="+mn-lt"/>
                <a:ea typeface="+mn-ea"/>
                <a:cs typeface="+mn-cs"/>
              </a:rPr>
              <a:t>Have students turn to “Who was Kate Chopin?” (Student Chart 2B).</a:t>
            </a:r>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3</a:t>
            </a:fld>
            <a:endParaRPr lang="en-US"/>
          </a:p>
        </p:txBody>
      </p:sp>
    </p:spTree>
    <p:extLst>
      <p:ext uri="{BB962C8B-B14F-4D97-AF65-F5344CB8AC3E}">
        <p14:creationId xmlns:p14="http://schemas.microsoft.com/office/powerpoint/2010/main" xmlns="" val="236219490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2C</a:t>
            </a:r>
          </a:p>
          <a:p>
            <a:pPr marL="171450" lvl="0" indent="-171450">
              <a:buFont typeface="Arial" pitchFamily="34" charset="0"/>
              <a:buChar char="•"/>
            </a:pPr>
            <a:r>
              <a:rPr lang="en-US" sz="1200" kern="1200" dirty="0" smtClean="0">
                <a:solidFill>
                  <a:schemeClr val="tx1"/>
                </a:solidFill>
                <a:effectLst/>
                <a:latin typeface="+mn-lt"/>
                <a:ea typeface="+mn-ea"/>
                <a:cs typeface="+mn-cs"/>
              </a:rPr>
              <a:t>Read the guiding questions.</a:t>
            </a:r>
          </a:p>
          <a:p>
            <a:pPr marL="171450" lvl="0" indent="-171450">
              <a:buFont typeface="Arial" pitchFamily="34" charset="0"/>
              <a:buChar char="•"/>
            </a:pPr>
            <a:r>
              <a:rPr lang="en-US" sz="1200" kern="1200" dirty="0" smtClean="0">
                <a:solidFill>
                  <a:schemeClr val="tx1"/>
                </a:solidFill>
                <a:effectLst/>
                <a:latin typeface="+mn-lt"/>
                <a:ea typeface="+mn-ea"/>
                <a:cs typeface="+mn-cs"/>
              </a:rPr>
              <a:t>Have the students work in pairs to read the text and answer the questions (Student Chart 2C).</a:t>
            </a:r>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30</a:t>
            </a:fld>
            <a:endParaRPr lang="en-US"/>
          </a:p>
        </p:txBody>
      </p:sp>
    </p:spTree>
    <p:extLst>
      <p:ext uri="{BB962C8B-B14F-4D97-AF65-F5344CB8AC3E}">
        <p14:creationId xmlns:p14="http://schemas.microsoft.com/office/powerpoint/2010/main" xmlns="" val="297599155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2C</a:t>
            </a:r>
          </a:p>
          <a:p>
            <a:pPr marL="171450" lvl="0" indent="-171450">
              <a:buFont typeface="Arial" pitchFamily="34" charset="0"/>
              <a:buChar char="•"/>
            </a:pPr>
            <a:r>
              <a:rPr lang="en-US" sz="1200" kern="1200" dirty="0" smtClean="0">
                <a:solidFill>
                  <a:schemeClr val="tx1"/>
                </a:solidFill>
                <a:effectLst/>
                <a:latin typeface="+mn-lt"/>
                <a:ea typeface="+mn-ea"/>
                <a:cs typeface="+mn-cs"/>
              </a:rPr>
              <a:t>Ask one or two pairs to share their response to the question with the whole class.</a:t>
            </a:r>
          </a:p>
          <a:p>
            <a:pPr marL="171450" lvl="0" indent="-171450">
              <a:buFont typeface="Arial" pitchFamily="34" charset="0"/>
              <a:buChar char="•"/>
            </a:pPr>
            <a:r>
              <a:rPr lang="en-US" sz="1200" kern="1200" dirty="0" smtClean="0">
                <a:solidFill>
                  <a:schemeClr val="tx1"/>
                </a:solidFill>
                <a:effectLst/>
                <a:latin typeface="+mn-lt"/>
                <a:ea typeface="+mn-ea"/>
                <a:cs typeface="+mn-cs"/>
              </a:rPr>
              <a:t>Display and explain the correct response to the question. Students should revise their response in their Student Charts as needed.</a:t>
            </a:r>
            <a:endParaRPr lang="en-US"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31</a:t>
            </a:fld>
            <a:endParaRPr lang="en-US"/>
          </a:p>
        </p:txBody>
      </p:sp>
    </p:spTree>
    <p:extLst>
      <p:ext uri="{BB962C8B-B14F-4D97-AF65-F5344CB8AC3E}">
        <p14:creationId xmlns:p14="http://schemas.microsoft.com/office/powerpoint/2010/main" xmlns="" val="392678703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2C</a:t>
            </a:r>
          </a:p>
          <a:p>
            <a:pPr marL="171450" lvl="0" indent="-171450">
              <a:buFont typeface="Arial" pitchFamily="34" charset="0"/>
              <a:buChar char="•"/>
            </a:pPr>
            <a:r>
              <a:rPr lang="en-US" sz="1200" kern="1200" dirty="0" smtClean="0">
                <a:solidFill>
                  <a:schemeClr val="tx1"/>
                </a:solidFill>
                <a:effectLst/>
                <a:latin typeface="+mn-lt"/>
                <a:ea typeface="+mn-ea"/>
                <a:cs typeface="+mn-cs"/>
              </a:rPr>
              <a:t>Read the guiding questions.</a:t>
            </a:r>
          </a:p>
          <a:p>
            <a:pPr marL="171450" lvl="0" indent="-171450">
              <a:buFont typeface="Arial" pitchFamily="34" charset="0"/>
              <a:buChar char="•"/>
            </a:pPr>
            <a:r>
              <a:rPr lang="en-US" sz="1200" kern="1200" dirty="0" smtClean="0">
                <a:solidFill>
                  <a:schemeClr val="tx1"/>
                </a:solidFill>
                <a:effectLst/>
                <a:latin typeface="+mn-lt"/>
                <a:ea typeface="+mn-ea"/>
                <a:cs typeface="+mn-cs"/>
              </a:rPr>
              <a:t>Have the students work in pairs to read the text and answer the questions (Student Chart 2C).</a:t>
            </a:r>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32</a:t>
            </a:fld>
            <a:endParaRPr lang="en-US"/>
          </a:p>
        </p:txBody>
      </p:sp>
    </p:spTree>
    <p:extLst>
      <p:ext uri="{BB962C8B-B14F-4D97-AF65-F5344CB8AC3E}">
        <p14:creationId xmlns:p14="http://schemas.microsoft.com/office/powerpoint/2010/main" xmlns="" val="168599059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2C</a:t>
            </a:r>
          </a:p>
          <a:p>
            <a:pPr marL="171450" lvl="0" indent="-171450">
              <a:buFont typeface="Arial" pitchFamily="34" charset="0"/>
              <a:buChar char="•"/>
            </a:pPr>
            <a:r>
              <a:rPr lang="en-US" sz="1200" kern="1200" dirty="0" smtClean="0">
                <a:solidFill>
                  <a:schemeClr val="tx1"/>
                </a:solidFill>
                <a:effectLst/>
                <a:latin typeface="+mn-lt"/>
                <a:ea typeface="+mn-ea"/>
                <a:cs typeface="+mn-cs"/>
              </a:rPr>
              <a:t>Ask one or two pairs to share their responses to the questions with the whole class.</a:t>
            </a:r>
          </a:p>
          <a:p>
            <a:pPr marL="171450" lvl="0" indent="-171450">
              <a:buFont typeface="Arial" pitchFamily="34" charset="0"/>
              <a:buChar char="•"/>
            </a:pPr>
            <a:r>
              <a:rPr lang="en-US" sz="1200" kern="1200" dirty="0" smtClean="0">
                <a:solidFill>
                  <a:schemeClr val="tx1"/>
                </a:solidFill>
                <a:effectLst/>
                <a:latin typeface="+mn-lt"/>
                <a:ea typeface="+mn-ea"/>
                <a:cs typeface="+mn-cs"/>
              </a:rPr>
              <a:t>Display and explain the correct responses to the questions. Students should revise their responses in their Student Charts as needed.</a:t>
            </a:r>
            <a:endParaRPr lang="en-US"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33</a:t>
            </a:fld>
            <a:endParaRPr lang="en-US"/>
          </a:p>
        </p:txBody>
      </p:sp>
    </p:spTree>
    <p:extLst>
      <p:ext uri="{BB962C8B-B14F-4D97-AF65-F5344CB8AC3E}">
        <p14:creationId xmlns:p14="http://schemas.microsoft.com/office/powerpoint/2010/main" xmlns="" val="351479077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2C</a:t>
            </a:r>
          </a:p>
          <a:p>
            <a:pPr marL="171450" lvl="0" indent="-171450">
              <a:buFont typeface="Arial" pitchFamily="34" charset="0"/>
              <a:buChar char="•"/>
            </a:pPr>
            <a:r>
              <a:rPr lang="en-US" sz="1200" kern="1200" dirty="0" smtClean="0">
                <a:solidFill>
                  <a:schemeClr val="tx1"/>
                </a:solidFill>
                <a:effectLst/>
                <a:latin typeface="+mn-lt"/>
                <a:ea typeface="+mn-ea"/>
                <a:cs typeface="+mn-cs"/>
              </a:rPr>
              <a:t>Read the guiding questions.</a:t>
            </a:r>
          </a:p>
          <a:p>
            <a:pPr marL="171450" lvl="0" indent="-171450">
              <a:buFont typeface="Arial" pitchFamily="34" charset="0"/>
              <a:buChar char="•"/>
            </a:pPr>
            <a:r>
              <a:rPr lang="en-US" sz="1200" kern="1200" dirty="0" smtClean="0">
                <a:solidFill>
                  <a:schemeClr val="tx1"/>
                </a:solidFill>
                <a:effectLst/>
                <a:latin typeface="+mn-lt"/>
                <a:ea typeface="+mn-ea"/>
                <a:cs typeface="+mn-cs"/>
              </a:rPr>
              <a:t>Have the students work in pairs to read the text and answer the questions (Student Chart 2C).</a:t>
            </a:r>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34</a:t>
            </a:fld>
            <a:endParaRPr lang="en-US"/>
          </a:p>
        </p:txBody>
      </p:sp>
    </p:spTree>
    <p:extLst>
      <p:ext uri="{BB962C8B-B14F-4D97-AF65-F5344CB8AC3E}">
        <p14:creationId xmlns:p14="http://schemas.microsoft.com/office/powerpoint/2010/main" xmlns="" val="360772985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2C</a:t>
            </a:r>
          </a:p>
          <a:p>
            <a:pPr marL="171450" lvl="0" indent="-171450">
              <a:buFont typeface="Arial" pitchFamily="34" charset="0"/>
              <a:buChar char="•"/>
            </a:pPr>
            <a:r>
              <a:rPr lang="en-US" sz="1200" kern="1200" dirty="0" smtClean="0">
                <a:solidFill>
                  <a:schemeClr val="tx1"/>
                </a:solidFill>
                <a:effectLst/>
                <a:latin typeface="+mn-lt"/>
                <a:ea typeface="+mn-ea"/>
                <a:cs typeface="+mn-cs"/>
              </a:rPr>
              <a:t>Ask one or two pairs to share their responses to the questions with the whole class.</a:t>
            </a:r>
          </a:p>
          <a:p>
            <a:pPr marL="171450" lvl="0" indent="-171450">
              <a:buFont typeface="Arial" pitchFamily="34" charset="0"/>
              <a:buChar char="•"/>
            </a:pPr>
            <a:r>
              <a:rPr lang="en-US" sz="1200" kern="1200" dirty="0" smtClean="0">
                <a:solidFill>
                  <a:schemeClr val="tx1"/>
                </a:solidFill>
                <a:effectLst/>
                <a:latin typeface="+mn-lt"/>
                <a:ea typeface="+mn-ea"/>
                <a:cs typeface="+mn-cs"/>
              </a:rPr>
              <a:t>Display and explain the correct responses to the questions. Students should revise their responses in their Student Charts as needed.</a:t>
            </a:r>
            <a:endParaRPr lang="en-US"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35</a:t>
            </a:fld>
            <a:endParaRPr lang="en-US"/>
          </a:p>
        </p:txBody>
      </p:sp>
    </p:spTree>
    <p:extLst>
      <p:ext uri="{BB962C8B-B14F-4D97-AF65-F5344CB8AC3E}">
        <p14:creationId xmlns:p14="http://schemas.microsoft.com/office/powerpoint/2010/main" xmlns="" val="183065772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2C</a:t>
            </a:r>
          </a:p>
          <a:p>
            <a:pPr marL="171450" lvl="0" indent="-171450">
              <a:buFont typeface="Arial" pitchFamily="34" charset="0"/>
              <a:buChar char="•"/>
            </a:pPr>
            <a:r>
              <a:rPr lang="en-US" sz="1200" kern="1200" dirty="0" smtClean="0">
                <a:solidFill>
                  <a:schemeClr val="tx1"/>
                </a:solidFill>
                <a:effectLst/>
                <a:latin typeface="+mn-lt"/>
                <a:ea typeface="+mn-ea"/>
                <a:cs typeface="+mn-cs"/>
              </a:rPr>
              <a:t>Read the guiding questions.</a:t>
            </a:r>
          </a:p>
          <a:p>
            <a:pPr marL="171450" lvl="0" indent="-171450">
              <a:buFont typeface="Arial" pitchFamily="34" charset="0"/>
              <a:buChar char="•"/>
            </a:pPr>
            <a:r>
              <a:rPr lang="en-US" sz="1200" kern="1200" dirty="0" smtClean="0">
                <a:solidFill>
                  <a:schemeClr val="tx1"/>
                </a:solidFill>
                <a:effectLst/>
                <a:latin typeface="+mn-lt"/>
                <a:ea typeface="+mn-ea"/>
                <a:cs typeface="+mn-cs"/>
              </a:rPr>
              <a:t>Have the students work in pairs to read the text and answer the questions (Student Chart 2C).</a:t>
            </a:r>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36</a:t>
            </a:fld>
            <a:endParaRPr lang="en-US"/>
          </a:p>
        </p:txBody>
      </p:sp>
    </p:spTree>
    <p:extLst>
      <p:ext uri="{BB962C8B-B14F-4D97-AF65-F5344CB8AC3E}">
        <p14:creationId xmlns:p14="http://schemas.microsoft.com/office/powerpoint/2010/main" xmlns="" val="135896720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2C</a:t>
            </a:r>
          </a:p>
          <a:p>
            <a:pPr>
              <a:buFont typeface="Arial" pitchFamily="34" charset="0"/>
              <a:buChar char="•"/>
            </a:pPr>
            <a:r>
              <a:rPr lang="en-US" sz="1200" b="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Ask one or two pairs to share their response to the question with the whole class.</a:t>
            </a:r>
          </a:p>
          <a:p>
            <a:pPr marL="171450" lvl="0" indent="-171450">
              <a:buFont typeface="Arial" pitchFamily="34" charset="0"/>
              <a:buChar char="•"/>
            </a:pPr>
            <a:r>
              <a:rPr lang="en-US" sz="1200" kern="1200" dirty="0" smtClean="0">
                <a:solidFill>
                  <a:schemeClr val="tx1"/>
                </a:solidFill>
                <a:effectLst/>
                <a:latin typeface="+mn-lt"/>
                <a:ea typeface="+mn-ea"/>
                <a:cs typeface="+mn-cs"/>
              </a:rPr>
              <a:t>Display and explain the correct response to the question. Students should revise their response in their Student Charts as needed.</a:t>
            </a:r>
            <a:endParaRPr lang="en-US"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37</a:t>
            </a:fld>
            <a:endParaRPr lang="en-US"/>
          </a:p>
        </p:txBody>
      </p:sp>
    </p:spTree>
    <p:extLst>
      <p:ext uri="{BB962C8B-B14F-4D97-AF65-F5344CB8AC3E}">
        <p14:creationId xmlns:p14="http://schemas.microsoft.com/office/powerpoint/2010/main" xmlns="" val="163901646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2C</a:t>
            </a:r>
          </a:p>
          <a:p>
            <a:pPr marL="171450" lvl="0" indent="-171450">
              <a:buFont typeface="Arial" pitchFamily="34" charset="0"/>
              <a:buChar char="•"/>
            </a:pPr>
            <a:r>
              <a:rPr lang="en-US" sz="1200" kern="1200" dirty="0" smtClean="0">
                <a:solidFill>
                  <a:schemeClr val="tx1"/>
                </a:solidFill>
                <a:effectLst/>
                <a:latin typeface="+mn-lt"/>
                <a:ea typeface="+mn-ea"/>
                <a:cs typeface="+mn-cs"/>
              </a:rPr>
              <a:t>Read the guiding questions.</a:t>
            </a:r>
          </a:p>
          <a:p>
            <a:pPr marL="171450" lvl="0" indent="-171450">
              <a:buFont typeface="Arial" pitchFamily="34" charset="0"/>
              <a:buChar char="•"/>
            </a:pPr>
            <a:r>
              <a:rPr lang="en-US" sz="1200" kern="1200" dirty="0" smtClean="0">
                <a:solidFill>
                  <a:schemeClr val="tx1"/>
                </a:solidFill>
                <a:effectLst/>
                <a:latin typeface="+mn-lt"/>
                <a:ea typeface="+mn-ea"/>
                <a:cs typeface="+mn-cs"/>
              </a:rPr>
              <a:t>Have the students work in pairs to read the text and answer the questions (Student Chart 2C).</a:t>
            </a:r>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38</a:t>
            </a:fld>
            <a:endParaRPr lang="en-US"/>
          </a:p>
        </p:txBody>
      </p:sp>
    </p:spTree>
    <p:extLst>
      <p:ext uri="{BB962C8B-B14F-4D97-AF65-F5344CB8AC3E}">
        <p14:creationId xmlns:p14="http://schemas.microsoft.com/office/powerpoint/2010/main" xmlns="" val="313252058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2C</a:t>
            </a:r>
          </a:p>
          <a:p>
            <a:pPr marL="171450" lvl="0" indent="-171450">
              <a:buFont typeface="Arial" pitchFamily="34" charset="0"/>
              <a:buChar char="•"/>
            </a:pPr>
            <a:r>
              <a:rPr lang="en-US" sz="1200" kern="1200" dirty="0" smtClean="0">
                <a:solidFill>
                  <a:schemeClr val="tx1"/>
                </a:solidFill>
                <a:effectLst/>
                <a:latin typeface="+mn-lt"/>
                <a:ea typeface="+mn-ea"/>
                <a:cs typeface="+mn-cs"/>
              </a:rPr>
              <a:t>Ask one or two pairs to share their responses to the questions with the whole class.</a:t>
            </a:r>
          </a:p>
          <a:p>
            <a:pPr marL="171450" lvl="0" indent="-171450">
              <a:buFont typeface="Arial" pitchFamily="34" charset="0"/>
              <a:buChar char="•"/>
            </a:pPr>
            <a:r>
              <a:rPr lang="en-US" sz="1200" kern="1200" dirty="0" smtClean="0">
                <a:solidFill>
                  <a:schemeClr val="tx1"/>
                </a:solidFill>
                <a:effectLst/>
                <a:latin typeface="+mn-lt"/>
                <a:ea typeface="+mn-ea"/>
                <a:cs typeface="+mn-cs"/>
              </a:rPr>
              <a:t>Display and explain the correct responses to the questions. Students should revise their responses in their Student Charts as needed.</a:t>
            </a:r>
            <a:endParaRPr lang="en-US"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39</a:t>
            </a:fld>
            <a:endParaRPr lang="en-US"/>
          </a:p>
        </p:txBody>
      </p:sp>
    </p:spTree>
    <p:extLst>
      <p:ext uri="{BB962C8B-B14F-4D97-AF65-F5344CB8AC3E}">
        <p14:creationId xmlns:p14="http://schemas.microsoft.com/office/powerpoint/2010/main" xmlns="" val="12223997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2B</a:t>
            </a:r>
          </a:p>
          <a:p>
            <a:pPr marL="171450" lvl="0" indent="-171450">
              <a:buFont typeface="Arial" pitchFamily="34" charset="0"/>
              <a:buChar char="•"/>
            </a:pPr>
            <a:r>
              <a:rPr lang="en-US" sz="1200" kern="1200" dirty="0" smtClean="0">
                <a:solidFill>
                  <a:schemeClr val="tx1"/>
                </a:solidFill>
                <a:effectLst/>
                <a:latin typeface="+mn-lt"/>
                <a:ea typeface="+mn-ea"/>
                <a:cs typeface="+mn-cs"/>
              </a:rPr>
              <a:t>Read the guiding question.</a:t>
            </a:r>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4</a:t>
            </a:fld>
            <a:endParaRPr lang="en-US"/>
          </a:p>
        </p:txBody>
      </p:sp>
    </p:spTree>
    <p:extLst>
      <p:ext uri="{BB962C8B-B14F-4D97-AF65-F5344CB8AC3E}">
        <p14:creationId xmlns:p14="http://schemas.microsoft.com/office/powerpoint/2010/main" xmlns="" val="198591889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2C</a:t>
            </a:r>
          </a:p>
          <a:p>
            <a:pPr marL="171450" lvl="0" indent="-171450">
              <a:buFont typeface="Arial" pitchFamily="34" charset="0"/>
              <a:buChar char="•"/>
            </a:pPr>
            <a:r>
              <a:rPr lang="en-US" sz="1200" kern="1200" dirty="0" smtClean="0">
                <a:solidFill>
                  <a:schemeClr val="tx1"/>
                </a:solidFill>
                <a:effectLst/>
                <a:latin typeface="+mn-lt"/>
                <a:ea typeface="+mn-ea"/>
                <a:cs typeface="+mn-cs"/>
              </a:rPr>
              <a:t>Ask one or two pairs to share their responses to the questions with the whole class.</a:t>
            </a:r>
          </a:p>
          <a:p>
            <a:pPr marL="171450" lvl="0" indent="-171450">
              <a:buFont typeface="Arial" pitchFamily="34" charset="0"/>
              <a:buChar char="•"/>
            </a:pPr>
            <a:r>
              <a:rPr lang="en-US" sz="1200" kern="1200" dirty="0" smtClean="0">
                <a:solidFill>
                  <a:schemeClr val="tx1"/>
                </a:solidFill>
                <a:effectLst/>
                <a:latin typeface="+mn-lt"/>
                <a:ea typeface="+mn-ea"/>
                <a:cs typeface="+mn-cs"/>
              </a:rPr>
              <a:t>Display and explain the correct responses to the questions. Students should revise their responses in their Student Charts as needed.</a:t>
            </a:r>
            <a:endParaRPr lang="en-US"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40</a:t>
            </a:fld>
            <a:endParaRPr lang="en-US"/>
          </a:p>
        </p:txBody>
      </p:sp>
    </p:spTree>
    <p:extLst>
      <p:ext uri="{BB962C8B-B14F-4D97-AF65-F5344CB8AC3E}">
        <p14:creationId xmlns:p14="http://schemas.microsoft.com/office/powerpoint/2010/main" xmlns="" val="122239977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2D</a:t>
            </a:r>
          </a:p>
          <a:p>
            <a:pPr marL="171450" lvl="0" indent="-171450">
              <a:buFont typeface="Arial" pitchFamily="34" charset="0"/>
              <a:buChar char="•"/>
            </a:pPr>
            <a:r>
              <a:rPr lang="en-US" sz="1200" kern="1200" dirty="0" smtClean="0">
                <a:solidFill>
                  <a:schemeClr val="tx1"/>
                </a:solidFill>
                <a:effectLst/>
                <a:latin typeface="+mn-lt"/>
                <a:ea typeface="+mn-ea"/>
                <a:cs typeface="+mn-cs"/>
              </a:rPr>
              <a:t>Have students turn to Student Chart 2D</a:t>
            </a:r>
          </a:p>
          <a:p>
            <a:pPr marL="171450" lvl="0" indent="-171450">
              <a:buFont typeface="Arial" pitchFamily="34" charset="0"/>
              <a:buChar char="•"/>
            </a:pPr>
            <a:r>
              <a:rPr lang="en-US" sz="1200" kern="1200" dirty="0" smtClean="0">
                <a:solidFill>
                  <a:schemeClr val="tx1"/>
                </a:solidFill>
                <a:effectLst/>
                <a:latin typeface="+mn-lt"/>
                <a:ea typeface="+mn-ea"/>
                <a:cs typeface="+mn-cs"/>
              </a:rPr>
              <a:t>Have students work with a partner to fill in the two columns with words from the text that describe Mr. and Mrs. Mallard. They will need to go back to the</a:t>
            </a:r>
            <a:r>
              <a:rPr lang="en-US" sz="1200" kern="1200" baseline="0" dirty="0" smtClean="0">
                <a:solidFill>
                  <a:schemeClr val="tx1"/>
                </a:solidFill>
                <a:effectLst/>
                <a:latin typeface="+mn-lt"/>
                <a:ea typeface="+mn-ea"/>
                <a:cs typeface="+mn-cs"/>
              </a:rPr>
              <a:t> text from Lesson #1 to find the description of Mrs. Mallard.</a:t>
            </a:r>
            <a:endParaRPr lang="en-US" sz="1200" kern="1200" dirty="0" smtClean="0">
              <a:solidFill>
                <a:schemeClr val="tx1"/>
              </a:solidFill>
              <a:effectLst/>
              <a:latin typeface="+mn-lt"/>
              <a:ea typeface="+mn-ea"/>
              <a:cs typeface="+mn-cs"/>
            </a:endParaRPr>
          </a:p>
          <a:p>
            <a:pPr marL="171450" lvl="0" indent="-171450">
              <a:buFont typeface="Arial" pitchFamily="34" charset="0"/>
              <a:buChar char="•"/>
            </a:pPr>
            <a:r>
              <a:rPr lang="en-US" sz="1200" kern="1200" dirty="0" smtClean="0">
                <a:solidFill>
                  <a:schemeClr val="tx1"/>
                </a:solidFill>
                <a:effectLst/>
                <a:latin typeface="+mn-lt"/>
                <a:ea typeface="+mn-ea"/>
                <a:cs typeface="+mn-cs"/>
              </a:rPr>
              <a:t>Ask one or two pairs to share their responses with the whole class. </a:t>
            </a:r>
          </a:p>
          <a:p>
            <a:pPr marL="171450" lvl="0" indent="-171450">
              <a:buFont typeface="Arial" pitchFamily="34" charset="0"/>
              <a:buChar char="•"/>
            </a:pPr>
            <a:r>
              <a:rPr lang="en-US" sz="1200" kern="1200" dirty="0" smtClean="0">
                <a:solidFill>
                  <a:schemeClr val="tx1"/>
                </a:solidFill>
                <a:effectLst/>
                <a:latin typeface="+mn-lt"/>
                <a:ea typeface="+mn-ea"/>
                <a:cs typeface="+mn-cs"/>
              </a:rPr>
              <a:t>Display the correct responses. Students should make corrections in their Student Charts if necessary.</a:t>
            </a:r>
            <a:endParaRPr lang="en-US" b="1"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41</a:t>
            </a:fld>
            <a:endParaRPr lang="en-US"/>
          </a:p>
        </p:txBody>
      </p:sp>
    </p:spTree>
    <p:extLst>
      <p:ext uri="{BB962C8B-B14F-4D97-AF65-F5344CB8AC3E}">
        <p14:creationId xmlns:p14="http://schemas.microsoft.com/office/powerpoint/2010/main" xmlns="" val="41106705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2E</a:t>
            </a:r>
          </a:p>
          <a:p>
            <a:r>
              <a:rPr lang="en-US" b="1" dirty="0" smtClean="0"/>
              <a:t>Say: </a:t>
            </a:r>
            <a:r>
              <a:rPr lang="en-US" dirty="0" smtClean="0"/>
              <a:t>Irony </a:t>
            </a:r>
            <a:r>
              <a:rPr lang="en-US" sz="1200" kern="1200" dirty="0" smtClean="0">
                <a:solidFill>
                  <a:schemeClr val="tx1"/>
                </a:solidFill>
                <a:effectLst/>
                <a:latin typeface="+mn-lt"/>
                <a:ea typeface="+mn-ea"/>
                <a:cs typeface="+mn-cs"/>
              </a:rPr>
              <a:t>is</a:t>
            </a:r>
            <a:r>
              <a:rPr lang="en-US" sz="1200" kern="1200" baseline="0" dirty="0" smtClean="0">
                <a:solidFill>
                  <a:schemeClr val="tx1"/>
                </a:solidFill>
                <a:effectLst/>
                <a:latin typeface="+mn-lt"/>
                <a:ea typeface="+mn-ea"/>
                <a:cs typeface="+mn-cs"/>
              </a:rPr>
              <a:t> the </a:t>
            </a:r>
            <a:r>
              <a:rPr lang="en-US" sz="1200" kern="1200" dirty="0" smtClean="0">
                <a:solidFill>
                  <a:schemeClr val="tx1"/>
                </a:solidFill>
                <a:effectLst/>
                <a:latin typeface="+mn-lt"/>
                <a:ea typeface="+mn-ea"/>
                <a:cs typeface="+mn-cs"/>
              </a:rPr>
              <a:t>difference between what someone would expect to happen and what actually does happen. </a:t>
            </a:r>
            <a:endParaRPr lang="en-US" dirty="0"/>
          </a:p>
        </p:txBody>
      </p:sp>
      <p:sp>
        <p:nvSpPr>
          <p:cNvPr id="4" name="Slide Number Placeholder 3"/>
          <p:cNvSpPr>
            <a:spLocks noGrp="1"/>
          </p:cNvSpPr>
          <p:nvPr>
            <p:ph type="sldNum" sz="quarter" idx="10"/>
          </p:nvPr>
        </p:nvSpPr>
        <p:spPr/>
        <p:txBody>
          <a:bodyPr/>
          <a:lstStyle/>
          <a:p>
            <a:fld id="{D23A22EF-343B-4B34-80C4-18662CF1E884}" type="slidenum">
              <a:rPr lang="en-US" smtClean="0"/>
              <a:pPr/>
              <a:t>42</a:t>
            </a:fld>
            <a:endParaRPr lang="en-US"/>
          </a:p>
        </p:txBody>
      </p:sp>
    </p:spTree>
    <p:extLst>
      <p:ext uri="{BB962C8B-B14F-4D97-AF65-F5344CB8AC3E}">
        <p14:creationId xmlns:p14="http://schemas.microsoft.com/office/powerpoint/2010/main" xmlns="" val="219671005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2E</a:t>
            </a:r>
          </a:p>
          <a:p>
            <a:endParaRPr lang="en-US" b="1" dirty="0" smtClean="0"/>
          </a:p>
          <a:p>
            <a:r>
              <a:rPr lang="en-US" b="1" dirty="0" smtClean="0"/>
              <a:t>Teacher Notes:</a:t>
            </a:r>
          </a:p>
          <a:p>
            <a:endParaRPr lang="en-US" b="1" dirty="0" smtClean="0"/>
          </a:p>
          <a:p>
            <a:r>
              <a:rPr lang="en-US" b="1" dirty="0" smtClean="0"/>
              <a:t>Who can tell me what is happening in this picture?</a:t>
            </a:r>
            <a:r>
              <a:rPr lang="en-US" b="1" baseline="0" dirty="0" smtClean="0"/>
              <a:t> </a:t>
            </a:r>
            <a:r>
              <a:rPr lang="en-US" b="0" baseline="0" dirty="0" smtClean="0"/>
              <a:t>[</a:t>
            </a:r>
            <a:r>
              <a:rPr lang="en-US" b="0" i="1" baseline="0" dirty="0" smtClean="0"/>
              <a:t>Anticipated response: the man is running into the water to be safe from the bees, but the water is full of jellyfish. He will get stung either way.</a:t>
            </a:r>
            <a:r>
              <a:rPr lang="en-US" b="0" i="0" baseline="0" dirty="0" smtClean="0"/>
              <a:t>]</a:t>
            </a:r>
          </a:p>
          <a:p>
            <a:endParaRPr lang="en-US" b="0" i="0" baseline="0" dirty="0" smtClean="0"/>
          </a:p>
          <a:p>
            <a:r>
              <a:rPr lang="en-US" b="1" i="0" baseline="0" dirty="0" smtClean="0"/>
              <a:t>When the man ran to the water, what was he expecting? </a:t>
            </a:r>
            <a:r>
              <a:rPr lang="en-US" b="0" i="0" baseline="0" dirty="0" smtClean="0"/>
              <a:t>[</a:t>
            </a:r>
            <a:r>
              <a:rPr lang="en-US" b="0" i="1" baseline="0" dirty="0" smtClean="0"/>
              <a:t>Anticipated response: to be safe</a:t>
            </a:r>
            <a:r>
              <a:rPr lang="en-US" b="0" i="0" baseline="0" dirty="0" smtClean="0"/>
              <a:t>]</a:t>
            </a:r>
          </a:p>
          <a:p>
            <a:endParaRPr lang="en-US" b="1" i="0" baseline="0" dirty="0" smtClean="0"/>
          </a:p>
          <a:p>
            <a:r>
              <a:rPr lang="en-US" b="1" i="0" baseline="0" dirty="0" smtClean="0"/>
              <a:t>Turn to your partner and talk about why this image is ironic. </a:t>
            </a:r>
            <a:r>
              <a:rPr lang="en-US" b="0" i="0" baseline="0" dirty="0" smtClean="0"/>
              <a:t>[</a:t>
            </a:r>
            <a:r>
              <a:rPr lang="en-US" b="0" i="1" baseline="0" dirty="0" smtClean="0"/>
              <a:t>Call on one or two partners to share their responses. Anticipated response: he was expecting to be safe, but he will not actually be safe</a:t>
            </a:r>
            <a:r>
              <a:rPr lang="en-US" b="0" i="0" baseline="0" dirty="0" smtClean="0"/>
              <a:t>]</a:t>
            </a:r>
            <a:endParaRPr lang="en-US" b="1" i="0" baseline="0" dirty="0" smtClean="0"/>
          </a:p>
          <a:p>
            <a:endParaRPr lang="en-US" b="1" dirty="0"/>
          </a:p>
        </p:txBody>
      </p:sp>
      <p:sp>
        <p:nvSpPr>
          <p:cNvPr id="4" name="Slide Number Placeholder 3"/>
          <p:cNvSpPr>
            <a:spLocks noGrp="1"/>
          </p:cNvSpPr>
          <p:nvPr>
            <p:ph type="sldNum" sz="quarter" idx="10"/>
          </p:nvPr>
        </p:nvSpPr>
        <p:spPr/>
        <p:txBody>
          <a:bodyPr/>
          <a:lstStyle/>
          <a:p>
            <a:fld id="{D23A22EF-343B-4B34-80C4-18662CF1E884}" type="slidenum">
              <a:rPr lang="en-US" smtClean="0"/>
              <a:pPr/>
              <a:t>43</a:t>
            </a:fld>
            <a:endParaRPr lang="en-US"/>
          </a:p>
        </p:txBody>
      </p:sp>
    </p:spTree>
    <p:extLst>
      <p:ext uri="{BB962C8B-B14F-4D97-AF65-F5344CB8AC3E}">
        <p14:creationId xmlns:p14="http://schemas.microsoft.com/office/powerpoint/2010/main" xmlns="" val="345499656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2E</a:t>
            </a:r>
          </a:p>
          <a:p>
            <a:endParaRPr lang="en-US" b="1" dirty="0" smtClean="0"/>
          </a:p>
          <a:p>
            <a:pPr marL="171450" indent="-171450">
              <a:buFont typeface="Arial" pitchFamily="34" charset="0"/>
              <a:buChar char="•"/>
            </a:pPr>
            <a:r>
              <a:rPr lang="en-US" sz="1200" kern="1200" dirty="0" smtClean="0">
                <a:solidFill>
                  <a:schemeClr val="tx1"/>
                </a:solidFill>
                <a:effectLst/>
                <a:latin typeface="+mn-lt"/>
                <a:ea typeface="+mn-ea"/>
                <a:cs typeface="+mn-cs"/>
              </a:rPr>
              <a:t>Have students turn to Student Chart 2E.</a:t>
            </a:r>
            <a:endParaRPr lang="en-US" b="1" dirty="0" smtClean="0"/>
          </a:p>
          <a:p>
            <a:endParaRPr lang="en-US" b="1" dirty="0" smtClean="0"/>
          </a:p>
          <a:p>
            <a:r>
              <a:rPr lang="en-US" b="1" dirty="0" smtClean="0"/>
              <a:t>Teacher: At the end of </a:t>
            </a:r>
            <a:r>
              <a:rPr lang="en-US" b="1" i="1" dirty="0" smtClean="0"/>
              <a:t>The</a:t>
            </a:r>
            <a:r>
              <a:rPr lang="en-US" b="1" i="1" baseline="0" dirty="0" smtClean="0"/>
              <a:t> Story of an Hour, </a:t>
            </a:r>
            <a:r>
              <a:rPr lang="en-US" b="1" i="0" baseline="0" dirty="0" smtClean="0"/>
              <a:t>the main character, Mrs. Mallard, dies suddenly when she finds out that her husband is really alive. Is this an example of irony? Why or why not?</a:t>
            </a:r>
          </a:p>
          <a:p>
            <a:endParaRPr lang="en-US" b="1" i="0" baseline="0" dirty="0" smtClean="0"/>
          </a:p>
          <a:p>
            <a:pPr marL="171450" lvl="0" indent="-171450">
              <a:buFont typeface="Arial" pitchFamily="34" charset="0"/>
              <a:buChar char="•"/>
            </a:pPr>
            <a:r>
              <a:rPr lang="en-US" sz="1200" kern="1200" dirty="0" smtClean="0">
                <a:solidFill>
                  <a:schemeClr val="tx1"/>
                </a:solidFill>
                <a:effectLst/>
                <a:latin typeface="+mn-lt"/>
                <a:ea typeface="+mn-ea"/>
                <a:cs typeface="+mn-cs"/>
              </a:rPr>
              <a:t>Have students work with a partner to discuss whether or not </a:t>
            </a:r>
            <a:r>
              <a:rPr lang="en-US" sz="1200" i="1" kern="1200" dirty="0" smtClean="0">
                <a:solidFill>
                  <a:schemeClr val="tx1"/>
                </a:solidFill>
                <a:effectLst/>
                <a:latin typeface="+mn-lt"/>
                <a:ea typeface="+mn-ea"/>
                <a:cs typeface="+mn-cs"/>
              </a:rPr>
              <a:t>The Story of an Hour</a:t>
            </a:r>
            <a:r>
              <a:rPr lang="en-US" sz="1200" kern="1200" dirty="0" smtClean="0">
                <a:solidFill>
                  <a:schemeClr val="tx1"/>
                </a:solidFill>
                <a:effectLst/>
                <a:latin typeface="+mn-lt"/>
                <a:ea typeface="+mn-ea"/>
                <a:cs typeface="+mn-cs"/>
              </a:rPr>
              <a:t> has an ironic ending. They should write one to two examples from the text that support their position in their Student Chart.</a:t>
            </a:r>
          </a:p>
          <a:p>
            <a:pPr marL="171450" lvl="0" indent="-171450">
              <a:buFont typeface="Arial" pitchFamily="34" charset="0"/>
              <a:buChar char="•"/>
            </a:pPr>
            <a:endParaRPr lang="en-US" sz="1200" kern="1200" dirty="0" smtClean="0">
              <a:solidFill>
                <a:schemeClr val="tx1"/>
              </a:solidFill>
              <a:effectLst/>
              <a:latin typeface="+mn-lt"/>
              <a:ea typeface="+mn-ea"/>
              <a:cs typeface="+mn-cs"/>
            </a:endParaRPr>
          </a:p>
          <a:p>
            <a:pPr marL="171450" lvl="0" indent="-171450">
              <a:buFont typeface="Arial" pitchFamily="34" charset="0"/>
              <a:buChar char="•"/>
            </a:pPr>
            <a:r>
              <a:rPr lang="en-US" sz="1200" kern="1200" dirty="0" smtClean="0">
                <a:solidFill>
                  <a:schemeClr val="tx1"/>
                </a:solidFill>
                <a:effectLst/>
                <a:latin typeface="+mn-lt"/>
                <a:ea typeface="+mn-ea"/>
                <a:cs typeface="+mn-cs"/>
              </a:rPr>
              <a:t>Ask one or two pairs to share their responses with the whole class.</a:t>
            </a:r>
            <a:endParaRPr lang="en-US" b="1" i="0" baseline="0" dirty="0" smtClean="0"/>
          </a:p>
          <a:p>
            <a:endParaRPr lang="en-US" b="1" dirty="0"/>
          </a:p>
        </p:txBody>
      </p:sp>
      <p:sp>
        <p:nvSpPr>
          <p:cNvPr id="4" name="Slide Number Placeholder 3"/>
          <p:cNvSpPr>
            <a:spLocks noGrp="1"/>
          </p:cNvSpPr>
          <p:nvPr>
            <p:ph type="sldNum" sz="quarter" idx="10"/>
          </p:nvPr>
        </p:nvSpPr>
        <p:spPr/>
        <p:txBody>
          <a:bodyPr/>
          <a:lstStyle/>
          <a:p>
            <a:fld id="{D23A22EF-343B-4B34-80C4-18662CF1E884}" type="slidenum">
              <a:rPr lang="en-US" smtClean="0"/>
              <a:pPr/>
              <a:t>44</a:t>
            </a:fld>
            <a:endParaRPr lang="en-US"/>
          </a:p>
        </p:txBody>
      </p:sp>
    </p:spTree>
    <p:extLst>
      <p:ext uri="{BB962C8B-B14F-4D97-AF65-F5344CB8AC3E}">
        <p14:creationId xmlns:p14="http://schemas.microsoft.com/office/powerpoint/2010/main" xmlns="" val="7832694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2B</a:t>
            </a:r>
          </a:p>
          <a:p>
            <a:pPr marL="171450" lvl="0" indent="-171450">
              <a:buFont typeface="Arial" pitchFamily="34" charset="0"/>
              <a:buChar char="•"/>
            </a:pPr>
            <a:r>
              <a:rPr lang="en-US" sz="1200" kern="1200" dirty="0" smtClean="0">
                <a:solidFill>
                  <a:schemeClr val="tx1"/>
                </a:solidFill>
                <a:effectLst/>
                <a:latin typeface="+mn-lt"/>
                <a:ea typeface="+mn-ea"/>
                <a:cs typeface="+mn-cs"/>
              </a:rPr>
              <a:t>Have the students work in pairs to read the text and answer the question (Student Chart 2B).</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Read the glossed word and definition and ask students what it means in the context of the passage.</a:t>
            </a:r>
            <a:endParaRPr lang="en-US" b="1"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5</a:t>
            </a:fld>
            <a:endParaRPr lang="en-US"/>
          </a:p>
        </p:txBody>
      </p:sp>
    </p:spTree>
    <p:extLst>
      <p:ext uri="{BB962C8B-B14F-4D97-AF65-F5344CB8AC3E}">
        <p14:creationId xmlns:p14="http://schemas.microsoft.com/office/powerpoint/2010/main" xmlns="" val="19859188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2B</a:t>
            </a:r>
          </a:p>
          <a:p>
            <a:pPr marL="171450" lvl="0" indent="-171450">
              <a:buFont typeface="Arial" pitchFamily="34" charset="0"/>
              <a:buChar char="•"/>
            </a:pPr>
            <a:r>
              <a:rPr lang="en-US" sz="1200" kern="1200" dirty="0" smtClean="0">
                <a:solidFill>
                  <a:schemeClr val="tx1"/>
                </a:solidFill>
                <a:effectLst/>
                <a:latin typeface="+mn-lt"/>
                <a:ea typeface="+mn-ea"/>
                <a:cs typeface="+mn-cs"/>
              </a:rPr>
              <a:t>Ask one or two pairs to share their response to the question with the whole class.</a:t>
            </a:r>
          </a:p>
          <a:p>
            <a:pPr marL="171450" indent="-171450">
              <a:buFont typeface="Arial" pitchFamily="34" charset="0"/>
              <a:buChar char="•"/>
            </a:pPr>
            <a:r>
              <a:rPr lang="en-US" sz="1200" kern="1200" dirty="0" smtClean="0">
                <a:solidFill>
                  <a:schemeClr val="tx1"/>
                </a:solidFill>
                <a:effectLst/>
                <a:latin typeface="+mn-lt"/>
                <a:ea typeface="+mn-ea"/>
                <a:cs typeface="+mn-cs"/>
              </a:rPr>
              <a:t>Display and explain the correct response. Students should revise their response in their Student Charts as needed.</a:t>
            </a:r>
            <a:endParaRPr lang="en-US" b="1"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6</a:t>
            </a:fld>
            <a:endParaRPr lang="en-US"/>
          </a:p>
        </p:txBody>
      </p:sp>
    </p:spTree>
    <p:extLst>
      <p:ext uri="{BB962C8B-B14F-4D97-AF65-F5344CB8AC3E}">
        <p14:creationId xmlns:p14="http://schemas.microsoft.com/office/powerpoint/2010/main" xmlns="" val="25119205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2B</a:t>
            </a:r>
          </a:p>
          <a:p>
            <a:pPr marL="171450" lvl="0" indent="-171450">
              <a:buFont typeface="Arial" pitchFamily="34" charset="0"/>
              <a:buChar char="•"/>
            </a:pPr>
            <a:r>
              <a:rPr lang="en-US" sz="1200" kern="1200" dirty="0" smtClean="0">
                <a:solidFill>
                  <a:schemeClr val="tx1"/>
                </a:solidFill>
                <a:effectLst/>
                <a:latin typeface="+mn-lt"/>
                <a:ea typeface="+mn-ea"/>
                <a:cs typeface="+mn-cs"/>
              </a:rPr>
              <a:t>Have the students work in pairs to read the text and answer the questions (Student Chart 2B).</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Read the glossed words and definitions and ask students what they mean in the context of the passage.</a:t>
            </a:r>
            <a:endParaRPr lang="en-US" b="1"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7</a:t>
            </a:fld>
            <a:endParaRPr lang="en-US"/>
          </a:p>
        </p:txBody>
      </p:sp>
    </p:spTree>
    <p:extLst>
      <p:ext uri="{BB962C8B-B14F-4D97-AF65-F5344CB8AC3E}">
        <p14:creationId xmlns:p14="http://schemas.microsoft.com/office/powerpoint/2010/main" xmlns="" val="42100775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2B</a:t>
            </a:r>
          </a:p>
          <a:p>
            <a:pPr marL="171450" lvl="0" indent="-171450">
              <a:buFont typeface="Arial" pitchFamily="34" charset="0"/>
              <a:buChar char="•"/>
            </a:pPr>
            <a:r>
              <a:rPr lang="en-US" sz="1200" kern="1200" dirty="0" smtClean="0">
                <a:solidFill>
                  <a:schemeClr val="tx1"/>
                </a:solidFill>
                <a:effectLst/>
                <a:latin typeface="+mn-lt"/>
                <a:ea typeface="+mn-ea"/>
                <a:cs typeface="+mn-cs"/>
              </a:rPr>
              <a:t>Ask one or two pairs to share their responses to the questions with the whole class.</a:t>
            </a:r>
          </a:p>
          <a:p>
            <a:pPr marL="171450" indent="-171450">
              <a:buFont typeface="Arial" pitchFamily="34" charset="0"/>
              <a:buChar char="•"/>
            </a:pPr>
            <a:r>
              <a:rPr lang="en-US" sz="1200" kern="1200" dirty="0" smtClean="0">
                <a:solidFill>
                  <a:schemeClr val="tx1"/>
                </a:solidFill>
                <a:effectLst/>
                <a:latin typeface="+mn-lt"/>
                <a:ea typeface="+mn-ea"/>
                <a:cs typeface="+mn-cs"/>
              </a:rPr>
              <a:t>Display and explain the correct responses. Students should revise their responses in their Student Charts as needed.</a:t>
            </a:r>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8</a:t>
            </a:fld>
            <a:endParaRPr lang="en-US"/>
          </a:p>
        </p:txBody>
      </p:sp>
    </p:spTree>
    <p:extLst>
      <p:ext uri="{BB962C8B-B14F-4D97-AF65-F5344CB8AC3E}">
        <p14:creationId xmlns:p14="http://schemas.microsoft.com/office/powerpoint/2010/main" xmlns="" val="12346791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2B</a:t>
            </a:r>
          </a:p>
          <a:p>
            <a:pPr marL="171450" lvl="0" indent="-171450">
              <a:buFont typeface="Arial" pitchFamily="34" charset="0"/>
              <a:buChar char="•"/>
            </a:pPr>
            <a:r>
              <a:rPr lang="en-US" sz="1200" kern="1200" dirty="0" smtClean="0">
                <a:solidFill>
                  <a:schemeClr val="tx1"/>
                </a:solidFill>
                <a:effectLst/>
                <a:latin typeface="+mn-lt"/>
                <a:ea typeface="+mn-ea"/>
                <a:cs typeface="+mn-cs"/>
              </a:rPr>
              <a:t>Ask one or two pairs to share their responses to the questions with the whole class.</a:t>
            </a:r>
          </a:p>
          <a:p>
            <a:pPr marL="171450" indent="-171450">
              <a:buFont typeface="Arial" pitchFamily="34" charset="0"/>
              <a:buChar char="•"/>
            </a:pPr>
            <a:r>
              <a:rPr lang="en-US" sz="1200" kern="1200" dirty="0" smtClean="0">
                <a:solidFill>
                  <a:schemeClr val="tx1"/>
                </a:solidFill>
                <a:effectLst/>
                <a:latin typeface="+mn-lt"/>
                <a:ea typeface="+mn-ea"/>
                <a:cs typeface="+mn-cs"/>
              </a:rPr>
              <a:t>Display and explain the correct responses. Students should revise their responses in their Student Charts as needed.</a:t>
            </a:r>
            <a:endParaRPr lang="en-US"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9</a:t>
            </a:fld>
            <a:endParaRPr lang="en-US"/>
          </a:p>
        </p:txBody>
      </p:sp>
    </p:spTree>
    <p:extLst>
      <p:ext uri="{BB962C8B-B14F-4D97-AF65-F5344CB8AC3E}">
        <p14:creationId xmlns:p14="http://schemas.microsoft.com/office/powerpoint/2010/main" xmlns="" val="243549263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en-US" smtClean="0"/>
              <a:t>Click to edit Master title style</a:t>
            </a:r>
            <a:endParaRPr lang="en-US" dirty="0"/>
          </a:p>
        </p:txBody>
      </p:sp>
      <p:pic>
        <p:nvPicPr>
          <p:cNvPr id="8" name="Picture 7" descr="flourish2.png"/>
          <p:cNvPicPr>
            <a:picLocks noChangeAspect="1"/>
          </p:cNvPicPr>
          <p:nvPr/>
        </p:nvPicPr>
        <p:blipFill>
          <a:blip r:embed="rId2" cstate="print">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white"/>
        <p:txBody>
          <a:bodyPr/>
          <a:lstStyle/>
          <a:p>
            <a:fld id="{7D1CFB06-8AE2-4DF3-B39A-60F2A985764B}" type="datetimeFigureOut">
              <a:rPr lang="en-US" smtClean="0"/>
              <a:pPr/>
              <a:t>7/9/2013</a:t>
            </a:fld>
            <a:endParaRPr lang="en-US"/>
          </a:p>
        </p:txBody>
      </p:sp>
      <p:sp>
        <p:nvSpPr>
          <p:cNvPr id="5" name="Footer Placeholder 4"/>
          <p:cNvSpPr>
            <a:spLocks noGrp="1"/>
          </p:cNvSpPr>
          <p:nvPr>
            <p:ph type="ftr" sz="quarter" idx="11"/>
          </p:nvPr>
        </p:nvSpPr>
        <p:spPr bwMode="white"/>
        <p:txBody>
          <a:bodyPr/>
          <a:lstStyle/>
          <a:p>
            <a:endParaRPr lang="en-US"/>
          </a:p>
        </p:txBody>
      </p:sp>
      <p:sp>
        <p:nvSpPr>
          <p:cNvPr id="6" name="Slide Number Placeholder 5"/>
          <p:cNvSpPr>
            <a:spLocks noGrp="1"/>
          </p:cNvSpPr>
          <p:nvPr>
            <p:ph type="sldNum" sz="quarter" idx="12"/>
          </p:nvPr>
        </p:nvSpPr>
        <p:spPr/>
        <p:txBody>
          <a:bodyPr/>
          <a:lstStyle/>
          <a:p>
            <a:fld id="{ED7C0BB6-E63D-4DA6-ADFD-87175D413AC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1CFB06-8AE2-4DF3-B39A-60F2A985764B}" type="datetimeFigureOut">
              <a:rPr lang="en-US" smtClean="0"/>
              <a:pPr/>
              <a:t>7/9/2013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7C0BB6-E63D-4DA6-ADFD-87175D413AC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D1CFB06-8AE2-4DF3-B39A-60F2A985764B}" type="datetimeFigureOut">
              <a:rPr lang="en-US" smtClean="0"/>
              <a:pPr/>
              <a:t>7/9/2013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7C0BB6-E63D-4DA6-ADFD-87175D413AC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D1CFB06-8AE2-4DF3-B39A-60F2A985764B}" type="datetimeFigureOut">
              <a:rPr lang="en-US" smtClean="0"/>
              <a:pPr/>
              <a:t>7/9/2013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7C0BB6-E63D-4DA6-ADFD-87175D413AC8}" type="slidenum">
              <a:rPr lang="en-US" smtClean="0"/>
              <a:pPr/>
              <a:t>‹#›</a:t>
            </a:fld>
            <a:endParaRPr lang="en-US"/>
          </a:p>
        </p:txBody>
      </p:sp>
      <p:pic>
        <p:nvPicPr>
          <p:cNvPr id="9" name="Picture 8" descr="flourish2.png"/>
          <p:cNvPicPr>
            <a:picLocks noChangeAspect="1"/>
          </p:cNvPicPr>
          <p:nvPr/>
        </p:nvPicPr>
        <p:blipFill>
          <a:blip r:embed="rId2" cstate="print">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D1CFB06-8AE2-4DF3-B39A-60F2A985764B}" type="datetimeFigureOut">
              <a:rPr lang="en-US" smtClean="0"/>
              <a:pPr/>
              <a:t>7/9/2013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7C0BB6-E63D-4DA6-ADFD-87175D413AC8}" type="slidenum">
              <a:rPr lang="en-US" smtClean="0"/>
              <a:pPr/>
              <a:t>‹#›</a:t>
            </a:fld>
            <a:endParaRPr lang="en-US"/>
          </a:p>
        </p:txBody>
      </p:sp>
      <p:pic>
        <p:nvPicPr>
          <p:cNvPr id="7" name="Picture 6" descr="flourish2.png"/>
          <p:cNvPicPr>
            <a:picLocks noChangeAspect="1"/>
          </p:cNvPicPr>
          <p:nvPr/>
        </p:nvPicPr>
        <p:blipFill>
          <a:blip r:embed="rId2" cstate="print">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normAutofit/>
          </a:bodyPr>
          <a:lstStyle>
            <a:lvl1pPr algn="ctr">
              <a:defRPr sz="36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8" name="Picture 7" descr="flourish2.png"/>
          <p:cNvPicPr>
            <a:picLocks noChangeAspect="1"/>
          </p:cNvPicPr>
          <p:nvPr/>
        </p:nvPicPr>
        <p:blipFill>
          <a:blip r:embed="rId2" cstate="print">
            <a:duotone>
              <a:prstClr val="black"/>
              <a:schemeClr val="tx2">
                <a:tint val="45000"/>
                <a:satMod val="400000"/>
              </a:schemeClr>
            </a:duotone>
            <a:lum bright="-14000"/>
          </a:blip>
          <a:stretch>
            <a:fillRect/>
          </a:stretch>
        </p:blipFill>
        <p:spPr>
          <a:xfrm>
            <a:off x="0" y="2684462"/>
            <a:ext cx="9144000" cy="93268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7D1CFB06-8AE2-4DF3-B39A-60F2A985764B}" type="datetimeFigureOut">
              <a:rPr lang="en-US" smtClean="0"/>
              <a:pPr/>
              <a:t>7/9/2013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7C0BB6-E63D-4DA6-ADFD-87175D413AC8}" type="slidenum">
              <a:rPr lang="en-US" smtClean="0"/>
              <a:pPr/>
              <a:t>‹#›</a:t>
            </a:fld>
            <a:endParaRPr lang="en-US"/>
          </a:p>
        </p:txBody>
      </p:sp>
      <p:sp>
        <p:nvSpPr>
          <p:cNvPr id="12" name="Content Placeholder 11"/>
          <p:cNvSpPr>
            <a:spLocks noGrp="1"/>
          </p:cNvSpPr>
          <p:nvPr>
            <p:ph sz="quarter" idx="14"/>
          </p:nvPr>
        </p:nvSpPr>
        <p:spPr>
          <a:xfrm>
            <a:off x="46482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9" name="Picture 8" descr="flourish2.png"/>
          <p:cNvPicPr>
            <a:picLocks noChangeAspect="1"/>
          </p:cNvPicPr>
          <p:nvPr/>
        </p:nvPicPr>
        <p:blipFill>
          <a:blip r:embed="rId2" cstate="print">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cstate="print">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7D1CFB06-8AE2-4DF3-B39A-60F2A985764B}" type="datetimeFigureOut">
              <a:rPr lang="en-US" smtClean="0"/>
              <a:pPr/>
              <a:t>7/9/2013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D7C0BB6-E63D-4DA6-ADFD-87175D413AC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D1CFB06-8AE2-4DF3-B39A-60F2A985764B}" type="datetimeFigureOut">
              <a:rPr lang="en-US" smtClean="0"/>
              <a:pPr/>
              <a:t>7/9/2013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D7C0BB6-E63D-4DA6-ADFD-87175D413AC8}" type="slidenum">
              <a:rPr lang="en-US" smtClean="0"/>
              <a:pPr/>
              <a:t>‹#›</a:t>
            </a:fld>
            <a:endParaRPr lang="en-US"/>
          </a:p>
        </p:txBody>
      </p:sp>
      <p:pic>
        <p:nvPicPr>
          <p:cNvPr id="7" name="Picture 6" descr="flourish2.png"/>
          <p:cNvPicPr>
            <a:picLocks noChangeAspect="1"/>
          </p:cNvPicPr>
          <p:nvPr/>
        </p:nvPicPr>
        <p:blipFill>
          <a:blip r:embed="rId2" cstate="print">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7D1CFB06-8AE2-4DF3-B39A-60F2A985764B}" type="datetimeFigureOut">
              <a:rPr lang="en-US" smtClean="0"/>
              <a:pPr/>
              <a:t>7/9/2013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7C0BB6-E63D-4DA6-ADFD-87175D413AC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1CFB06-8AE2-4DF3-B39A-60F2A985764B}" type="datetimeFigureOut">
              <a:rPr lang="en-US" smtClean="0"/>
              <a:pPr/>
              <a:t>7/9/2013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7C0BB6-E63D-4DA6-ADFD-87175D413AC8}" type="slidenum">
              <a:rPr lang="en-US" smtClean="0"/>
              <a:pPr/>
              <a:t>‹#›</a:t>
            </a:fld>
            <a:endParaRPr lang="en-US"/>
          </a:p>
        </p:txBody>
      </p:sp>
      <p:sp>
        <p:nvSpPr>
          <p:cNvPr id="9" name="Content Placeholder 8"/>
          <p:cNvSpPr>
            <a:spLocks noGrp="1"/>
          </p:cNvSpPr>
          <p:nvPr>
            <p:ph sz="quarter" idx="13"/>
          </p:nvPr>
        </p:nvSpPr>
        <p:spPr>
          <a:xfrm>
            <a:off x="1371600" y="1676400"/>
            <a:ext cx="3276600" cy="3505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1CFB06-8AE2-4DF3-B39A-60F2A985764B}" type="datetimeFigureOut">
              <a:rPr lang="en-US" smtClean="0"/>
              <a:pPr/>
              <a:t>7/9/2013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7C0BB6-E63D-4DA6-ADFD-87175D413AC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057400"/>
            <a:ext cx="6400800" cy="34290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7D1CFB06-8AE2-4DF3-B39A-60F2A985764B}" type="datetimeFigureOut">
              <a:rPr lang="en-US" smtClean="0"/>
              <a:pPr/>
              <a:t>7/9/2013</a:t>
            </a:fld>
            <a:endParaRPr lang="en-US"/>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en-US"/>
          </a:p>
        </p:txBody>
      </p:sp>
      <p:sp>
        <p:nvSpPr>
          <p:cNvPr id="6" name="Slide Number Placeholder 5"/>
          <p:cNvSpPr>
            <a:spLocks noGrp="1"/>
          </p:cNvSpPr>
          <p:nvPr>
            <p:ph type="sldNum" sz="quarter" idx="4"/>
          </p:nvPr>
        </p:nvSpPr>
        <p:spPr bwMode="white">
          <a:xfrm>
            <a:off x="6675120" y="6364224"/>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ED7C0BB6-E63D-4DA6-ADFD-87175D413AC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3228975" y="1509713"/>
            <a:ext cx="2686050" cy="3838575"/>
          </a:xfrm>
          <a:prstGeom prst="rect">
            <a:avLst/>
          </a:prstGeom>
          <a:noFill/>
          <a:ln w="9525">
            <a:noFill/>
            <a:miter lim="800000"/>
            <a:headEnd/>
            <a:tailEnd/>
          </a:ln>
        </p:spPr>
      </p:pic>
    </p:spTree>
    <p:extLst>
      <p:ext uri="{BB962C8B-B14F-4D97-AF65-F5344CB8AC3E}">
        <p14:creationId xmlns="" xmlns:p14="http://schemas.microsoft.com/office/powerpoint/2010/main" val="37980087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0" y="1981200"/>
            <a:ext cx="7010400" cy="2246769"/>
          </a:xfrm>
          <a:prstGeom prst="rect">
            <a:avLst/>
          </a:prstGeom>
          <a:noFill/>
        </p:spPr>
        <p:txBody>
          <a:bodyPr wrap="square" rtlCol="0">
            <a:spAutoFit/>
          </a:bodyPr>
          <a:lstStyle/>
          <a:p>
            <a:r>
              <a:rPr lang="en-US" sz="2800" dirty="0"/>
              <a:t>Her writing often had </a:t>
            </a:r>
            <a:r>
              <a:rPr lang="en-US" sz="2800" b="1" dirty="0"/>
              <a:t>feminist themes</a:t>
            </a:r>
            <a:r>
              <a:rPr lang="en-US" sz="2800" dirty="0"/>
              <a:t>. She is </a:t>
            </a:r>
            <a:r>
              <a:rPr lang="en-US" sz="2800" dirty="0" smtClean="0"/>
              <a:t>well-known </a:t>
            </a:r>
            <a:r>
              <a:rPr lang="en-US" sz="2800" dirty="0"/>
              <a:t>as one of the first American authors to write true </a:t>
            </a:r>
            <a:r>
              <a:rPr lang="en-US" sz="2800" b="1" dirty="0"/>
              <a:t>depictions</a:t>
            </a:r>
            <a:r>
              <a:rPr lang="en-US" sz="2800" dirty="0"/>
              <a:t> of women’s lives and feelings. Kate Chopin died in 1904, at the age of 53. </a:t>
            </a:r>
          </a:p>
        </p:txBody>
      </p:sp>
      <p:sp>
        <p:nvSpPr>
          <p:cNvPr id="6" name="TextBox 5"/>
          <p:cNvSpPr txBox="1"/>
          <p:nvPr/>
        </p:nvSpPr>
        <p:spPr>
          <a:xfrm>
            <a:off x="4267200" y="4191000"/>
            <a:ext cx="4143891" cy="400110"/>
          </a:xfrm>
          <a:prstGeom prst="rect">
            <a:avLst/>
          </a:prstGeom>
          <a:noFill/>
        </p:spPr>
        <p:txBody>
          <a:bodyPr wrap="none" rtlCol="0">
            <a:spAutoFit/>
          </a:bodyPr>
          <a:lstStyle/>
          <a:p>
            <a:r>
              <a:rPr lang="en-US" sz="2000" b="1" dirty="0" smtClean="0">
                <a:solidFill>
                  <a:srgbClr val="000099"/>
                </a:solidFill>
              </a:rPr>
              <a:t>feminist: </a:t>
            </a:r>
            <a:r>
              <a:rPr lang="en-US" sz="2000" dirty="0" smtClean="0">
                <a:solidFill>
                  <a:srgbClr val="000099"/>
                </a:solidFill>
              </a:rPr>
              <a:t>wants equal rights for women</a:t>
            </a:r>
          </a:p>
        </p:txBody>
      </p:sp>
      <p:sp>
        <p:nvSpPr>
          <p:cNvPr id="7" name="TextBox 6"/>
          <p:cNvSpPr txBox="1"/>
          <p:nvPr/>
        </p:nvSpPr>
        <p:spPr>
          <a:xfrm>
            <a:off x="4267200" y="4648200"/>
            <a:ext cx="2055371" cy="400110"/>
          </a:xfrm>
          <a:prstGeom prst="rect">
            <a:avLst/>
          </a:prstGeom>
          <a:noFill/>
        </p:spPr>
        <p:txBody>
          <a:bodyPr wrap="none" rtlCol="0">
            <a:spAutoFit/>
          </a:bodyPr>
          <a:lstStyle/>
          <a:p>
            <a:r>
              <a:rPr lang="en-US" sz="2000" b="1" dirty="0" smtClean="0">
                <a:solidFill>
                  <a:srgbClr val="000099"/>
                </a:solidFill>
              </a:rPr>
              <a:t>theme: </a:t>
            </a:r>
            <a:r>
              <a:rPr lang="en-US" sz="2000" dirty="0" smtClean="0">
                <a:solidFill>
                  <a:srgbClr val="000099"/>
                </a:solidFill>
              </a:rPr>
              <a:t>main topic</a:t>
            </a:r>
          </a:p>
        </p:txBody>
      </p:sp>
      <p:sp>
        <p:nvSpPr>
          <p:cNvPr id="8" name="TextBox 7"/>
          <p:cNvSpPr txBox="1"/>
          <p:nvPr/>
        </p:nvSpPr>
        <p:spPr>
          <a:xfrm>
            <a:off x="4267200" y="5105400"/>
            <a:ext cx="2446504" cy="400110"/>
          </a:xfrm>
          <a:prstGeom prst="rect">
            <a:avLst/>
          </a:prstGeom>
          <a:noFill/>
        </p:spPr>
        <p:txBody>
          <a:bodyPr wrap="none" rtlCol="0">
            <a:spAutoFit/>
          </a:bodyPr>
          <a:lstStyle/>
          <a:p>
            <a:r>
              <a:rPr lang="en-US" sz="2000" b="1" dirty="0" smtClean="0">
                <a:solidFill>
                  <a:srgbClr val="000099"/>
                </a:solidFill>
              </a:rPr>
              <a:t>depiction: </a:t>
            </a:r>
            <a:r>
              <a:rPr lang="en-US" sz="2000" dirty="0" smtClean="0">
                <a:solidFill>
                  <a:srgbClr val="000099"/>
                </a:solidFill>
              </a:rPr>
              <a:t>description</a:t>
            </a:r>
          </a:p>
        </p:txBody>
      </p:sp>
    </p:spTree>
    <p:extLst>
      <p:ext uri="{BB962C8B-B14F-4D97-AF65-F5344CB8AC3E}">
        <p14:creationId xmlns:p14="http://schemas.microsoft.com/office/powerpoint/2010/main" xmlns="" val="20020153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1295400"/>
            <a:ext cx="7391400" cy="4401205"/>
          </a:xfrm>
          <a:prstGeom prst="rect">
            <a:avLst/>
          </a:prstGeom>
          <a:noFill/>
        </p:spPr>
        <p:txBody>
          <a:bodyPr wrap="square" rtlCol="0">
            <a:spAutoFit/>
          </a:bodyPr>
          <a:lstStyle/>
          <a:p>
            <a:r>
              <a:rPr lang="en-US" sz="2800" b="1" dirty="0"/>
              <a:t>What does </a:t>
            </a:r>
            <a:r>
              <a:rPr lang="en-US" sz="2800" b="1" dirty="0" smtClean="0"/>
              <a:t>“feminist themes” </a:t>
            </a:r>
            <a:r>
              <a:rPr lang="en-US" sz="2800" b="1" dirty="0"/>
              <a:t>mean</a:t>
            </a:r>
            <a:r>
              <a:rPr lang="en-US" sz="2800" b="1" dirty="0" smtClean="0"/>
              <a:t>?</a:t>
            </a:r>
            <a:endParaRPr lang="en-US" sz="2800" b="1" dirty="0"/>
          </a:p>
          <a:p>
            <a:r>
              <a:rPr lang="en-US" sz="2800" dirty="0" smtClean="0"/>
              <a:t>Feminist </a:t>
            </a:r>
            <a:r>
              <a:rPr lang="en-US" sz="2800" dirty="0"/>
              <a:t>themes means main _________ that are in favor of </a:t>
            </a:r>
            <a:r>
              <a:rPr lang="en-US" sz="2800" dirty="0" smtClean="0"/>
              <a:t>______ </a:t>
            </a:r>
            <a:r>
              <a:rPr lang="en-US" sz="2800" dirty="0"/>
              <a:t>rights for </a:t>
            </a:r>
            <a:r>
              <a:rPr lang="en-US" sz="2800" dirty="0" smtClean="0"/>
              <a:t>_______.</a:t>
            </a:r>
            <a:endParaRPr lang="en-US" sz="2800" dirty="0"/>
          </a:p>
          <a:p>
            <a:endParaRPr lang="en-US" sz="2800" i="1" dirty="0" smtClean="0"/>
          </a:p>
          <a:p>
            <a:r>
              <a:rPr lang="en-US" sz="2800" b="1" dirty="0" smtClean="0"/>
              <a:t>Think </a:t>
            </a:r>
            <a:r>
              <a:rPr lang="en-US" sz="2800" b="1" dirty="0"/>
              <a:t>about the role of women in the 19th century. Why was it important that Chopin’s writing had feminist themes?</a:t>
            </a:r>
          </a:p>
          <a:p>
            <a:r>
              <a:rPr lang="en-US" sz="2800" dirty="0" smtClean="0"/>
              <a:t>It </a:t>
            </a:r>
            <a:r>
              <a:rPr lang="en-US" sz="2800" dirty="0"/>
              <a:t>was important that Chopin’s writing had feminist themes because </a:t>
            </a:r>
            <a:r>
              <a:rPr lang="en-US" sz="2800" dirty="0" smtClean="0"/>
              <a:t>________________________________________</a:t>
            </a:r>
            <a:r>
              <a:rPr lang="en-US" sz="2800" i="1" dirty="0" smtClean="0"/>
              <a:t>.</a:t>
            </a:r>
            <a:endParaRPr lang="en-US" sz="2800" i="1" dirty="0"/>
          </a:p>
        </p:txBody>
      </p:sp>
      <p:sp>
        <p:nvSpPr>
          <p:cNvPr id="3" name="TextBox 2"/>
          <p:cNvSpPr txBox="1"/>
          <p:nvPr/>
        </p:nvSpPr>
        <p:spPr>
          <a:xfrm>
            <a:off x="5410200" y="1676400"/>
            <a:ext cx="1101584" cy="523220"/>
          </a:xfrm>
          <a:prstGeom prst="rect">
            <a:avLst/>
          </a:prstGeom>
          <a:noFill/>
        </p:spPr>
        <p:txBody>
          <a:bodyPr wrap="none" rtlCol="0">
            <a:spAutoFit/>
          </a:bodyPr>
          <a:lstStyle/>
          <a:p>
            <a:r>
              <a:rPr lang="en-US" sz="2800" b="1" dirty="0" smtClean="0">
                <a:solidFill>
                  <a:srgbClr val="000099"/>
                </a:solidFill>
              </a:rPr>
              <a:t>topics</a:t>
            </a:r>
            <a:endParaRPr lang="en-US" sz="2800" b="1" dirty="0">
              <a:solidFill>
                <a:srgbClr val="000099"/>
              </a:solidFill>
            </a:endParaRPr>
          </a:p>
        </p:txBody>
      </p:sp>
      <p:sp>
        <p:nvSpPr>
          <p:cNvPr id="4" name="TextBox 3"/>
          <p:cNvSpPr txBox="1"/>
          <p:nvPr/>
        </p:nvSpPr>
        <p:spPr>
          <a:xfrm>
            <a:off x="2362200" y="2133600"/>
            <a:ext cx="1015021" cy="523220"/>
          </a:xfrm>
          <a:prstGeom prst="rect">
            <a:avLst/>
          </a:prstGeom>
          <a:noFill/>
        </p:spPr>
        <p:txBody>
          <a:bodyPr wrap="none" rtlCol="0">
            <a:spAutoFit/>
          </a:bodyPr>
          <a:lstStyle/>
          <a:p>
            <a:r>
              <a:rPr lang="en-US" sz="2800" b="1" dirty="0" smtClean="0">
                <a:solidFill>
                  <a:srgbClr val="000099"/>
                </a:solidFill>
              </a:rPr>
              <a:t>equal</a:t>
            </a:r>
            <a:endParaRPr lang="en-US" sz="2800" b="1" dirty="0">
              <a:solidFill>
                <a:srgbClr val="000099"/>
              </a:solidFill>
            </a:endParaRPr>
          </a:p>
        </p:txBody>
      </p:sp>
      <p:sp>
        <p:nvSpPr>
          <p:cNvPr id="5" name="TextBox 4"/>
          <p:cNvSpPr txBox="1"/>
          <p:nvPr/>
        </p:nvSpPr>
        <p:spPr>
          <a:xfrm>
            <a:off x="4800600" y="2133600"/>
            <a:ext cx="1289969" cy="523220"/>
          </a:xfrm>
          <a:prstGeom prst="rect">
            <a:avLst/>
          </a:prstGeom>
          <a:noFill/>
        </p:spPr>
        <p:txBody>
          <a:bodyPr wrap="none" rtlCol="0">
            <a:spAutoFit/>
          </a:bodyPr>
          <a:lstStyle/>
          <a:p>
            <a:r>
              <a:rPr lang="en-US" sz="2800" b="1" dirty="0" smtClean="0">
                <a:solidFill>
                  <a:srgbClr val="000099"/>
                </a:solidFill>
              </a:rPr>
              <a:t>women</a:t>
            </a:r>
            <a:endParaRPr lang="en-US" sz="2800" b="1" dirty="0">
              <a:solidFill>
                <a:srgbClr val="000099"/>
              </a:solidFill>
            </a:endParaRPr>
          </a:p>
        </p:txBody>
      </p:sp>
      <p:sp>
        <p:nvSpPr>
          <p:cNvPr id="6" name="TextBox 5"/>
          <p:cNvSpPr txBox="1"/>
          <p:nvPr/>
        </p:nvSpPr>
        <p:spPr>
          <a:xfrm>
            <a:off x="914400" y="5105400"/>
            <a:ext cx="7239000" cy="523220"/>
          </a:xfrm>
          <a:prstGeom prst="rect">
            <a:avLst/>
          </a:prstGeom>
          <a:noFill/>
        </p:spPr>
        <p:txBody>
          <a:bodyPr wrap="square" rtlCol="0">
            <a:spAutoFit/>
          </a:bodyPr>
          <a:lstStyle/>
          <a:p>
            <a:r>
              <a:rPr lang="en-US" sz="2800" b="1" dirty="0" smtClean="0">
                <a:solidFill>
                  <a:srgbClr val="000099"/>
                </a:solidFill>
              </a:rPr>
              <a:t>many women were trying to gain equal rights</a:t>
            </a:r>
            <a:endParaRPr lang="en-US" sz="2800" b="1" dirty="0">
              <a:solidFill>
                <a:srgbClr val="000099"/>
              </a:solidFill>
            </a:endParaRPr>
          </a:p>
        </p:txBody>
      </p:sp>
    </p:spTree>
    <p:extLst>
      <p:ext uri="{BB962C8B-B14F-4D97-AF65-F5344CB8AC3E}">
        <p14:creationId xmlns:p14="http://schemas.microsoft.com/office/powerpoint/2010/main" xmlns="" val="1881167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1000"/>
                                        <p:tgtEl>
                                          <p:spTgt spid="6"/>
                                        </p:tgtEl>
                                      </p:cBhvr>
                                    </p:animEffect>
                                    <p:anim calcmode="lin" valueType="num">
                                      <p:cBhvr>
                                        <p:cTn id="29" dur="1000" fill="hold"/>
                                        <p:tgtEl>
                                          <p:spTgt spid="6"/>
                                        </p:tgtEl>
                                        <p:attrNameLst>
                                          <p:attrName>ppt_x</p:attrName>
                                        </p:attrNameLst>
                                      </p:cBhvr>
                                      <p:tavLst>
                                        <p:tav tm="0">
                                          <p:val>
                                            <p:strVal val="#ppt_x"/>
                                          </p:val>
                                        </p:tav>
                                        <p:tav tm="100000">
                                          <p:val>
                                            <p:strVal val="#ppt_x"/>
                                          </p:val>
                                        </p:tav>
                                      </p:tavLst>
                                    </p:anim>
                                    <p:anim calcmode="lin" valueType="num">
                                      <p:cBhvr>
                                        <p:cTn id="3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2120205"/>
            <a:ext cx="7391400" cy="2246769"/>
          </a:xfrm>
          <a:prstGeom prst="rect">
            <a:avLst/>
          </a:prstGeom>
          <a:noFill/>
        </p:spPr>
        <p:txBody>
          <a:bodyPr wrap="square" rtlCol="0">
            <a:spAutoFit/>
          </a:bodyPr>
          <a:lstStyle/>
          <a:p>
            <a:r>
              <a:rPr lang="en-US" sz="2800" b="1" dirty="0" smtClean="0"/>
              <a:t>Chopin was the </a:t>
            </a:r>
            <a:r>
              <a:rPr lang="en-US" sz="2800" b="1" dirty="0"/>
              <a:t>first American to write </a:t>
            </a:r>
            <a:r>
              <a:rPr lang="en-US" sz="2800" b="1" dirty="0" smtClean="0"/>
              <a:t>about what topic?</a:t>
            </a:r>
            <a:endParaRPr lang="en-US" sz="2800" b="1" dirty="0"/>
          </a:p>
          <a:p>
            <a:endParaRPr lang="en-US" sz="2800" dirty="0" smtClean="0"/>
          </a:p>
          <a:p>
            <a:r>
              <a:rPr lang="en-US" sz="2800" dirty="0" smtClean="0"/>
              <a:t>Chopin </a:t>
            </a:r>
            <a:r>
              <a:rPr lang="en-US" sz="2800" dirty="0"/>
              <a:t>was one of the first American authors to write about the </a:t>
            </a:r>
            <a:r>
              <a:rPr lang="en-US" sz="2800" dirty="0" smtClean="0"/>
              <a:t>_____ </a:t>
            </a:r>
            <a:r>
              <a:rPr lang="en-US" sz="2800" dirty="0"/>
              <a:t>lives of _________.</a:t>
            </a:r>
          </a:p>
        </p:txBody>
      </p:sp>
      <p:sp>
        <p:nvSpPr>
          <p:cNvPr id="3" name="TextBox 2"/>
          <p:cNvSpPr txBox="1"/>
          <p:nvPr/>
        </p:nvSpPr>
        <p:spPr>
          <a:xfrm>
            <a:off x="3276600" y="3810000"/>
            <a:ext cx="799321" cy="523220"/>
          </a:xfrm>
          <a:prstGeom prst="rect">
            <a:avLst/>
          </a:prstGeom>
          <a:noFill/>
        </p:spPr>
        <p:txBody>
          <a:bodyPr wrap="none" rtlCol="0">
            <a:spAutoFit/>
          </a:bodyPr>
          <a:lstStyle/>
          <a:p>
            <a:r>
              <a:rPr lang="en-US" sz="2800" b="1" dirty="0" smtClean="0">
                <a:solidFill>
                  <a:srgbClr val="000099"/>
                </a:solidFill>
              </a:rPr>
              <a:t>true</a:t>
            </a:r>
            <a:endParaRPr lang="en-US" sz="2800" b="1" dirty="0">
              <a:solidFill>
                <a:srgbClr val="000099"/>
              </a:solidFill>
            </a:endParaRPr>
          </a:p>
        </p:txBody>
      </p:sp>
      <p:sp>
        <p:nvSpPr>
          <p:cNvPr id="5" name="TextBox 4"/>
          <p:cNvSpPr txBox="1"/>
          <p:nvPr/>
        </p:nvSpPr>
        <p:spPr>
          <a:xfrm>
            <a:off x="5334000" y="3810000"/>
            <a:ext cx="1289969" cy="523220"/>
          </a:xfrm>
          <a:prstGeom prst="rect">
            <a:avLst/>
          </a:prstGeom>
          <a:noFill/>
        </p:spPr>
        <p:txBody>
          <a:bodyPr wrap="none" rtlCol="0">
            <a:spAutoFit/>
          </a:bodyPr>
          <a:lstStyle/>
          <a:p>
            <a:r>
              <a:rPr lang="en-US" sz="2800" b="1" dirty="0" smtClean="0">
                <a:solidFill>
                  <a:srgbClr val="000099"/>
                </a:solidFill>
              </a:rPr>
              <a:t>women</a:t>
            </a:r>
            <a:endParaRPr lang="en-US" sz="2800" b="1" dirty="0">
              <a:solidFill>
                <a:srgbClr val="000099"/>
              </a:solidFill>
            </a:endParaRPr>
          </a:p>
        </p:txBody>
      </p:sp>
    </p:spTree>
    <p:extLst>
      <p:ext uri="{BB962C8B-B14F-4D97-AF65-F5344CB8AC3E}">
        <p14:creationId xmlns:p14="http://schemas.microsoft.com/office/powerpoint/2010/main" xmlns="" val="930939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2667000"/>
            <a:ext cx="7162800" cy="1384995"/>
          </a:xfrm>
          <a:prstGeom prst="rect">
            <a:avLst/>
          </a:prstGeom>
          <a:noFill/>
        </p:spPr>
        <p:txBody>
          <a:bodyPr wrap="square" rtlCol="0">
            <a:spAutoFit/>
          </a:bodyPr>
          <a:lstStyle/>
          <a:p>
            <a:r>
              <a:rPr lang="en-US" sz="2800" dirty="0" smtClean="0"/>
              <a:t>Kate </a:t>
            </a:r>
            <a:r>
              <a:rPr lang="en-US" sz="2800" dirty="0"/>
              <a:t>Chopin is best known for being one of the first </a:t>
            </a:r>
            <a:r>
              <a:rPr lang="en-US" sz="2800" dirty="0" smtClean="0"/>
              <a:t>_________ ________ </a:t>
            </a:r>
            <a:r>
              <a:rPr lang="en-US" sz="2800" dirty="0"/>
              <a:t>to write </a:t>
            </a:r>
            <a:r>
              <a:rPr lang="en-US" sz="2800" dirty="0" smtClean="0"/>
              <a:t>_____ </a:t>
            </a:r>
            <a:r>
              <a:rPr lang="en-US" sz="2800" dirty="0"/>
              <a:t>depictions of women’s </a:t>
            </a:r>
            <a:r>
              <a:rPr lang="en-US" sz="2800" dirty="0" smtClean="0"/>
              <a:t>_____ </a:t>
            </a:r>
            <a:r>
              <a:rPr lang="en-US" sz="2800" dirty="0"/>
              <a:t>and </a:t>
            </a:r>
            <a:r>
              <a:rPr lang="en-US" sz="2800" dirty="0" smtClean="0"/>
              <a:t>_______.</a:t>
            </a:r>
            <a:endParaRPr lang="en-US" sz="2800" dirty="0"/>
          </a:p>
        </p:txBody>
      </p:sp>
      <p:sp>
        <p:nvSpPr>
          <p:cNvPr id="3" name="TextBox 2"/>
          <p:cNvSpPr txBox="1"/>
          <p:nvPr/>
        </p:nvSpPr>
        <p:spPr>
          <a:xfrm>
            <a:off x="1676400" y="3048000"/>
            <a:ext cx="1654620" cy="523220"/>
          </a:xfrm>
          <a:prstGeom prst="rect">
            <a:avLst/>
          </a:prstGeom>
          <a:noFill/>
        </p:spPr>
        <p:txBody>
          <a:bodyPr wrap="none" rtlCol="0">
            <a:spAutoFit/>
          </a:bodyPr>
          <a:lstStyle/>
          <a:p>
            <a:r>
              <a:rPr lang="en-US" sz="2800" b="1" dirty="0" smtClean="0">
                <a:solidFill>
                  <a:srgbClr val="000099"/>
                </a:solidFill>
              </a:rPr>
              <a:t>American</a:t>
            </a:r>
            <a:endParaRPr lang="en-US" sz="2800" b="1" dirty="0">
              <a:solidFill>
                <a:srgbClr val="000099"/>
              </a:solidFill>
            </a:endParaRPr>
          </a:p>
        </p:txBody>
      </p:sp>
      <p:sp>
        <p:nvSpPr>
          <p:cNvPr id="4" name="TextBox 3"/>
          <p:cNvSpPr txBox="1"/>
          <p:nvPr/>
        </p:nvSpPr>
        <p:spPr>
          <a:xfrm>
            <a:off x="3505200" y="3048000"/>
            <a:ext cx="1332160" cy="523220"/>
          </a:xfrm>
          <a:prstGeom prst="rect">
            <a:avLst/>
          </a:prstGeom>
          <a:noFill/>
        </p:spPr>
        <p:txBody>
          <a:bodyPr wrap="none" rtlCol="0">
            <a:spAutoFit/>
          </a:bodyPr>
          <a:lstStyle/>
          <a:p>
            <a:r>
              <a:rPr lang="en-US" sz="2800" b="1" dirty="0" smtClean="0">
                <a:solidFill>
                  <a:srgbClr val="000099"/>
                </a:solidFill>
              </a:rPr>
              <a:t>authors</a:t>
            </a:r>
            <a:endParaRPr lang="en-US" sz="2800" b="1" dirty="0">
              <a:solidFill>
                <a:srgbClr val="000099"/>
              </a:solidFill>
            </a:endParaRPr>
          </a:p>
        </p:txBody>
      </p:sp>
      <p:sp>
        <p:nvSpPr>
          <p:cNvPr id="6" name="TextBox 5"/>
          <p:cNvSpPr txBox="1"/>
          <p:nvPr/>
        </p:nvSpPr>
        <p:spPr>
          <a:xfrm>
            <a:off x="6172200" y="3048000"/>
            <a:ext cx="799321" cy="523220"/>
          </a:xfrm>
          <a:prstGeom prst="rect">
            <a:avLst/>
          </a:prstGeom>
          <a:noFill/>
        </p:spPr>
        <p:txBody>
          <a:bodyPr wrap="none" rtlCol="0">
            <a:spAutoFit/>
          </a:bodyPr>
          <a:lstStyle/>
          <a:p>
            <a:r>
              <a:rPr lang="en-US" sz="2800" b="1" dirty="0" smtClean="0">
                <a:solidFill>
                  <a:srgbClr val="000099"/>
                </a:solidFill>
              </a:rPr>
              <a:t>true</a:t>
            </a:r>
            <a:endParaRPr lang="en-US" sz="2800" b="1" dirty="0">
              <a:solidFill>
                <a:srgbClr val="000099"/>
              </a:solidFill>
            </a:endParaRPr>
          </a:p>
        </p:txBody>
      </p:sp>
      <p:sp>
        <p:nvSpPr>
          <p:cNvPr id="7" name="TextBox 6"/>
          <p:cNvSpPr txBox="1"/>
          <p:nvPr/>
        </p:nvSpPr>
        <p:spPr>
          <a:xfrm>
            <a:off x="4419600" y="3505200"/>
            <a:ext cx="848822" cy="523220"/>
          </a:xfrm>
          <a:prstGeom prst="rect">
            <a:avLst/>
          </a:prstGeom>
          <a:noFill/>
        </p:spPr>
        <p:txBody>
          <a:bodyPr wrap="none" rtlCol="0">
            <a:spAutoFit/>
          </a:bodyPr>
          <a:lstStyle/>
          <a:p>
            <a:r>
              <a:rPr lang="en-US" sz="2800" b="1" dirty="0" smtClean="0">
                <a:solidFill>
                  <a:srgbClr val="000099"/>
                </a:solidFill>
              </a:rPr>
              <a:t>lives</a:t>
            </a:r>
            <a:endParaRPr lang="en-US" sz="2800" b="1" dirty="0">
              <a:solidFill>
                <a:srgbClr val="000099"/>
              </a:solidFill>
            </a:endParaRPr>
          </a:p>
        </p:txBody>
      </p:sp>
      <p:sp>
        <p:nvSpPr>
          <p:cNvPr id="9" name="TextBox 8"/>
          <p:cNvSpPr txBox="1"/>
          <p:nvPr/>
        </p:nvSpPr>
        <p:spPr>
          <a:xfrm>
            <a:off x="1143000" y="1143000"/>
            <a:ext cx="6629401" cy="984885"/>
          </a:xfrm>
          <a:prstGeom prst="rect">
            <a:avLst/>
          </a:prstGeom>
          <a:noFill/>
        </p:spPr>
        <p:txBody>
          <a:bodyPr wrap="square" rtlCol="0">
            <a:spAutoFit/>
          </a:bodyPr>
          <a:lstStyle/>
          <a:p>
            <a:r>
              <a:rPr lang="en-US" sz="3000" b="1" dirty="0" smtClean="0"/>
              <a:t>Guiding Question:</a:t>
            </a:r>
          </a:p>
          <a:p>
            <a:r>
              <a:rPr lang="en-US" sz="2600" b="1" dirty="0" smtClean="0"/>
              <a:t>What is Kate Chopin best known for?</a:t>
            </a:r>
          </a:p>
        </p:txBody>
      </p:sp>
      <p:sp>
        <p:nvSpPr>
          <p:cNvPr id="10" name="TextBox 9"/>
          <p:cNvSpPr txBox="1"/>
          <p:nvPr/>
        </p:nvSpPr>
        <p:spPr>
          <a:xfrm>
            <a:off x="5867400" y="3505200"/>
            <a:ext cx="1366080" cy="523220"/>
          </a:xfrm>
          <a:prstGeom prst="rect">
            <a:avLst/>
          </a:prstGeom>
          <a:noFill/>
        </p:spPr>
        <p:txBody>
          <a:bodyPr wrap="none" rtlCol="0">
            <a:spAutoFit/>
          </a:bodyPr>
          <a:lstStyle/>
          <a:p>
            <a:r>
              <a:rPr lang="en-US" sz="2800" b="1" dirty="0" smtClean="0">
                <a:solidFill>
                  <a:srgbClr val="000099"/>
                </a:solidFill>
              </a:rPr>
              <a:t>feelings</a:t>
            </a:r>
            <a:endParaRPr lang="en-US" sz="2800" b="1" dirty="0">
              <a:solidFill>
                <a:srgbClr val="000099"/>
              </a:solidFill>
            </a:endParaRPr>
          </a:p>
        </p:txBody>
      </p:sp>
    </p:spTree>
    <p:extLst>
      <p:ext uri="{BB962C8B-B14F-4D97-AF65-F5344CB8AC3E}">
        <p14:creationId xmlns:p14="http://schemas.microsoft.com/office/powerpoint/2010/main" xmlns="" val="408296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00"/>
                                        <p:tgtEl>
                                          <p:spTgt spid="7"/>
                                        </p:tgtEl>
                                      </p:cBhvr>
                                    </p:animEffect>
                                    <p:anim calcmode="lin" valueType="num">
                                      <p:cBhvr>
                                        <p:cTn id="29" dur="1000" fill="hold"/>
                                        <p:tgtEl>
                                          <p:spTgt spid="7"/>
                                        </p:tgtEl>
                                        <p:attrNameLst>
                                          <p:attrName>ppt_x</p:attrName>
                                        </p:attrNameLst>
                                      </p:cBhvr>
                                      <p:tavLst>
                                        <p:tav tm="0">
                                          <p:val>
                                            <p:strVal val="#ppt_x"/>
                                          </p:val>
                                        </p:tav>
                                        <p:tav tm="100000">
                                          <p:val>
                                            <p:strVal val="#ppt_x"/>
                                          </p:val>
                                        </p:tav>
                                      </p:tavLst>
                                    </p:anim>
                                    <p:anim calcmode="lin" valueType="num">
                                      <p:cBhvr>
                                        <p:cTn id="3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1000"/>
                                        <p:tgtEl>
                                          <p:spTgt spid="10"/>
                                        </p:tgtEl>
                                      </p:cBhvr>
                                    </p:animEffect>
                                    <p:anim calcmode="lin" valueType="num">
                                      <p:cBhvr>
                                        <p:cTn id="36" dur="1000" fill="hold"/>
                                        <p:tgtEl>
                                          <p:spTgt spid="10"/>
                                        </p:tgtEl>
                                        <p:attrNameLst>
                                          <p:attrName>ppt_x</p:attrName>
                                        </p:attrNameLst>
                                      </p:cBhvr>
                                      <p:tavLst>
                                        <p:tav tm="0">
                                          <p:val>
                                            <p:strVal val="#ppt_x"/>
                                          </p:val>
                                        </p:tav>
                                        <p:tav tm="100000">
                                          <p:val>
                                            <p:strVal val="#ppt_x"/>
                                          </p:val>
                                        </p:tav>
                                      </p:tavLst>
                                    </p:anim>
                                    <p:anim calcmode="lin" valueType="num">
                                      <p:cBhvr>
                                        <p:cTn id="37"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7"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752600"/>
            <a:ext cx="6781800" cy="1295400"/>
          </a:xfrm>
        </p:spPr>
        <p:txBody>
          <a:bodyPr/>
          <a:lstStyle/>
          <a:p>
            <a:r>
              <a:rPr lang="en-US" b="1" dirty="0" smtClean="0"/>
              <a:t>The Story of an hour: Part II</a:t>
            </a:r>
            <a:endParaRPr lang="en-US" b="1" dirty="0"/>
          </a:p>
        </p:txBody>
      </p:sp>
      <p:sp>
        <p:nvSpPr>
          <p:cNvPr id="3" name="Subtitle 2"/>
          <p:cNvSpPr>
            <a:spLocks noGrp="1"/>
          </p:cNvSpPr>
          <p:nvPr>
            <p:ph type="subTitle" idx="1"/>
          </p:nvPr>
        </p:nvSpPr>
        <p:spPr>
          <a:xfrm>
            <a:off x="1447800" y="3581400"/>
            <a:ext cx="6400800" cy="762000"/>
          </a:xfrm>
        </p:spPr>
        <p:txBody>
          <a:bodyPr>
            <a:normAutofit/>
          </a:bodyPr>
          <a:lstStyle/>
          <a:p>
            <a:r>
              <a:rPr lang="en-US" sz="2800" dirty="0" smtClean="0"/>
              <a:t>Kate Chopin</a:t>
            </a:r>
            <a:endParaRPr lang="en-US" sz="2800" dirty="0"/>
          </a:p>
        </p:txBody>
      </p:sp>
    </p:spTree>
    <p:extLst>
      <p:ext uri="{BB962C8B-B14F-4D97-AF65-F5344CB8AC3E}">
        <p14:creationId xmlns="" xmlns:p14="http://schemas.microsoft.com/office/powerpoint/2010/main" val="16917336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47800" y="2819400"/>
            <a:ext cx="6248400" cy="1677382"/>
          </a:xfrm>
          <a:prstGeom prst="rect">
            <a:avLst/>
          </a:prstGeom>
          <a:noFill/>
        </p:spPr>
        <p:txBody>
          <a:bodyPr wrap="square" rtlCol="0">
            <a:spAutoFit/>
          </a:bodyPr>
          <a:lstStyle/>
          <a:p>
            <a:r>
              <a:rPr lang="en-US" sz="2500" dirty="0" smtClean="0"/>
              <a:t>     She </a:t>
            </a:r>
            <a:r>
              <a:rPr lang="en-US" sz="2500" dirty="0"/>
              <a:t>did not stop to ask if it were or were not a monstrous joy that held her. A clear and exalted </a:t>
            </a:r>
            <a:r>
              <a:rPr lang="en-US" sz="2500" b="1" dirty="0"/>
              <a:t>perception</a:t>
            </a:r>
            <a:r>
              <a:rPr lang="en-US" sz="2500" dirty="0"/>
              <a:t> </a:t>
            </a:r>
            <a:r>
              <a:rPr lang="en-US" sz="2500" b="1" dirty="0"/>
              <a:t>enabled</a:t>
            </a:r>
            <a:r>
              <a:rPr lang="en-US" sz="2500" dirty="0"/>
              <a:t> her to dismiss the suggestion as trivial. </a:t>
            </a:r>
          </a:p>
        </p:txBody>
      </p:sp>
      <p:sp>
        <p:nvSpPr>
          <p:cNvPr id="4" name="TextBox 3"/>
          <p:cNvSpPr txBox="1"/>
          <p:nvPr/>
        </p:nvSpPr>
        <p:spPr>
          <a:xfrm>
            <a:off x="990600" y="1295400"/>
            <a:ext cx="7315200" cy="1384995"/>
          </a:xfrm>
          <a:prstGeom prst="rect">
            <a:avLst/>
          </a:prstGeom>
          <a:noFill/>
        </p:spPr>
        <p:txBody>
          <a:bodyPr wrap="square" rtlCol="0">
            <a:spAutoFit/>
          </a:bodyPr>
          <a:lstStyle/>
          <a:p>
            <a:r>
              <a:rPr lang="en-US" sz="3000" b="1" dirty="0" smtClean="0"/>
              <a:t>Guiding Question:</a:t>
            </a:r>
          </a:p>
          <a:p>
            <a:pPr>
              <a:buFont typeface="Arial" pitchFamily="34" charset="0"/>
              <a:buChar char="•"/>
            </a:pPr>
            <a:r>
              <a:rPr lang="en-US" sz="2600" b="1" dirty="0" smtClean="0"/>
              <a:t> She was feeling two opposite things. What were they?</a:t>
            </a:r>
          </a:p>
        </p:txBody>
      </p:sp>
      <p:sp>
        <p:nvSpPr>
          <p:cNvPr id="5" name="TextBox 4"/>
          <p:cNvSpPr txBox="1"/>
          <p:nvPr/>
        </p:nvSpPr>
        <p:spPr>
          <a:xfrm>
            <a:off x="990600" y="4572000"/>
            <a:ext cx="7512313" cy="400110"/>
          </a:xfrm>
          <a:prstGeom prst="rect">
            <a:avLst/>
          </a:prstGeom>
          <a:noFill/>
        </p:spPr>
        <p:txBody>
          <a:bodyPr wrap="none" rtlCol="0">
            <a:spAutoFit/>
          </a:bodyPr>
          <a:lstStyle/>
          <a:p>
            <a:r>
              <a:rPr lang="en-US" sz="2000" b="1" dirty="0" smtClean="0">
                <a:solidFill>
                  <a:srgbClr val="000099"/>
                </a:solidFill>
              </a:rPr>
              <a:t>perception: </a:t>
            </a:r>
            <a:r>
              <a:rPr lang="en-US" sz="2000" dirty="0">
                <a:solidFill>
                  <a:srgbClr val="000099"/>
                </a:solidFill>
              </a:rPr>
              <a:t>having a good understanding or knowledge about something</a:t>
            </a:r>
            <a:endParaRPr lang="en-US" sz="2000" dirty="0" smtClean="0">
              <a:solidFill>
                <a:srgbClr val="000099"/>
              </a:solidFill>
            </a:endParaRPr>
          </a:p>
        </p:txBody>
      </p:sp>
      <p:sp>
        <p:nvSpPr>
          <p:cNvPr id="6" name="TextBox 5"/>
          <p:cNvSpPr txBox="1"/>
          <p:nvPr/>
        </p:nvSpPr>
        <p:spPr>
          <a:xfrm>
            <a:off x="3886200" y="5105400"/>
            <a:ext cx="4240007" cy="400110"/>
          </a:xfrm>
          <a:prstGeom prst="rect">
            <a:avLst/>
          </a:prstGeom>
          <a:noFill/>
        </p:spPr>
        <p:txBody>
          <a:bodyPr wrap="none" rtlCol="0">
            <a:spAutoFit/>
          </a:bodyPr>
          <a:lstStyle/>
          <a:p>
            <a:r>
              <a:rPr lang="en-US" sz="2000" b="1" dirty="0" smtClean="0">
                <a:solidFill>
                  <a:srgbClr val="000099"/>
                </a:solidFill>
              </a:rPr>
              <a:t>enable: </a:t>
            </a:r>
            <a:r>
              <a:rPr lang="en-US" sz="2000" dirty="0" smtClean="0">
                <a:solidFill>
                  <a:srgbClr val="000099"/>
                </a:solidFill>
              </a:rPr>
              <a:t>allow something or let it happen</a:t>
            </a:r>
          </a:p>
        </p:txBody>
      </p:sp>
      <p:pic>
        <p:nvPicPr>
          <p:cNvPr id="7" name="Picture 6"/>
          <p:cNvPicPr>
            <a:picLocks noChangeAspect="1" noChangeArrowheads="1"/>
          </p:cNvPicPr>
          <p:nvPr/>
        </p:nvPicPr>
        <p:blipFill>
          <a:blip r:embed="rId3" cstate="print"/>
          <a:srcRect/>
          <a:stretch>
            <a:fillRect/>
          </a:stretch>
        </p:blipFill>
        <p:spPr bwMode="auto">
          <a:xfrm>
            <a:off x="1524000" y="2971800"/>
            <a:ext cx="294568" cy="225425"/>
          </a:xfrm>
          <a:prstGeom prst="rect">
            <a:avLst/>
          </a:prstGeom>
          <a:noFill/>
          <a:ln w="9525">
            <a:noFill/>
            <a:miter lim="800000"/>
            <a:headEnd/>
            <a:tailEnd/>
          </a:ln>
          <a:effectLst/>
        </p:spPr>
      </p:pic>
    </p:spTree>
    <p:extLst>
      <p:ext uri="{BB962C8B-B14F-4D97-AF65-F5344CB8AC3E}">
        <p14:creationId xmlns:p14="http://schemas.microsoft.com/office/powerpoint/2010/main" xmlns="" val="155310355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800" y="2057400"/>
            <a:ext cx="7162800" cy="2246769"/>
          </a:xfrm>
          <a:prstGeom prst="rect">
            <a:avLst/>
          </a:prstGeom>
          <a:noFill/>
        </p:spPr>
        <p:txBody>
          <a:bodyPr wrap="square" rtlCol="0">
            <a:spAutoFit/>
          </a:bodyPr>
          <a:lstStyle/>
          <a:p>
            <a:endParaRPr lang="en-US" sz="2800" i="1" dirty="0" smtClean="0"/>
          </a:p>
          <a:p>
            <a:r>
              <a:rPr lang="en-US" sz="2800" b="1" dirty="0" smtClean="0"/>
              <a:t>She </a:t>
            </a:r>
            <a:r>
              <a:rPr lang="en-US" sz="2800" b="1" dirty="0"/>
              <a:t>was feeling two opposite </a:t>
            </a:r>
            <a:r>
              <a:rPr lang="en-US" sz="2800" b="1" dirty="0" smtClean="0"/>
              <a:t>things. </a:t>
            </a:r>
            <a:r>
              <a:rPr lang="en-US" sz="2800" b="1" dirty="0"/>
              <a:t>W</a:t>
            </a:r>
            <a:r>
              <a:rPr lang="en-US" sz="2800" b="1" dirty="0" smtClean="0"/>
              <a:t>hat </a:t>
            </a:r>
            <a:r>
              <a:rPr lang="en-US" sz="2800" b="1" dirty="0"/>
              <a:t>were they?</a:t>
            </a:r>
          </a:p>
          <a:p>
            <a:endParaRPr lang="en-US" sz="2800" dirty="0" smtClean="0"/>
          </a:p>
          <a:p>
            <a:r>
              <a:rPr lang="en-US" sz="2800" dirty="0" smtClean="0"/>
              <a:t>She </a:t>
            </a:r>
            <a:r>
              <a:rPr lang="en-US" sz="2800" dirty="0"/>
              <a:t>was feeling ________ and _________. </a:t>
            </a:r>
            <a:r>
              <a:rPr lang="en-US" sz="2800" dirty="0" smtClean="0"/>
              <a:t> </a:t>
            </a:r>
            <a:endParaRPr lang="en-US" sz="2800" i="1" dirty="0"/>
          </a:p>
        </p:txBody>
      </p:sp>
      <p:sp>
        <p:nvSpPr>
          <p:cNvPr id="4" name="TextBox 3"/>
          <p:cNvSpPr txBox="1"/>
          <p:nvPr/>
        </p:nvSpPr>
        <p:spPr>
          <a:xfrm>
            <a:off x="3657600" y="3657600"/>
            <a:ext cx="633507" cy="523220"/>
          </a:xfrm>
          <a:prstGeom prst="rect">
            <a:avLst/>
          </a:prstGeom>
          <a:noFill/>
        </p:spPr>
        <p:txBody>
          <a:bodyPr wrap="none" rtlCol="0">
            <a:spAutoFit/>
          </a:bodyPr>
          <a:lstStyle/>
          <a:p>
            <a:r>
              <a:rPr lang="en-US" sz="2800" b="1" dirty="0" smtClean="0">
                <a:solidFill>
                  <a:srgbClr val="000099"/>
                </a:solidFill>
              </a:rPr>
              <a:t>joy</a:t>
            </a:r>
            <a:endParaRPr lang="en-US" sz="2800" b="1" dirty="0">
              <a:solidFill>
                <a:srgbClr val="000099"/>
              </a:solidFill>
            </a:endParaRPr>
          </a:p>
        </p:txBody>
      </p:sp>
      <p:sp>
        <p:nvSpPr>
          <p:cNvPr id="5" name="TextBox 4"/>
          <p:cNvSpPr txBox="1"/>
          <p:nvPr/>
        </p:nvSpPr>
        <p:spPr>
          <a:xfrm>
            <a:off x="5562600" y="3657600"/>
            <a:ext cx="1369286" cy="523220"/>
          </a:xfrm>
          <a:prstGeom prst="rect">
            <a:avLst/>
          </a:prstGeom>
          <a:noFill/>
        </p:spPr>
        <p:txBody>
          <a:bodyPr wrap="none" rtlCol="0">
            <a:spAutoFit/>
          </a:bodyPr>
          <a:lstStyle/>
          <a:p>
            <a:r>
              <a:rPr lang="en-US" sz="2800" b="1" dirty="0" smtClean="0">
                <a:solidFill>
                  <a:srgbClr val="000099"/>
                </a:solidFill>
              </a:rPr>
              <a:t>sadness</a:t>
            </a:r>
            <a:endParaRPr lang="en-US" sz="2800" b="1" dirty="0">
              <a:solidFill>
                <a:srgbClr val="000099"/>
              </a:solidFill>
            </a:endParaRPr>
          </a:p>
        </p:txBody>
      </p:sp>
    </p:spTree>
    <p:extLst>
      <p:ext uri="{BB962C8B-B14F-4D97-AF65-F5344CB8AC3E}">
        <p14:creationId xmlns:p14="http://schemas.microsoft.com/office/powerpoint/2010/main" xmlns="" val="1077362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800" y="2590800"/>
            <a:ext cx="6934200" cy="2831544"/>
          </a:xfrm>
          <a:prstGeom prst="rect">
            <a:avLst/>
          </a:prstGeom>
          <a:noFill/>
        </p:spPr>
        <p:txBody>
          <a:bodyPr wrap="square" rtlCol="0">
            <a:spAutoFit/>
          </a:bodyPr>
          <a:lstStyle/>
          <a:p>
            <a:r>
              <a:rPr lang="en-US" sz="2500" dirty="0" smtClean="0"/>
              <a:t>     She </a:t>
            </a:r>
            <a:r>
              <a:rPr lang="en-US" sz="2500" dirty="0"/>
              <a:t>knew that she would weep again when she saw the </a:t>
            </a:r>
            <a:r>
              <a:rPr lang="en-US" sz="2500" u="sng" dirty="0"/>
              <a:t>kind</a:t>
            </a:r>
            <a:r>
              <a:rPr lang="en-US" sz="2500" dirty="0"/>
              <a:t>, </a:t>
            </a:r>
            <a:r>
              <a:rPr lang="en-US" sz="2500" u="sng" dirty="0"/>
              <a:t>tender </a:t>
            </a:r>
            <a:r>
              <a:rPr lang="en-US" sz="2500" dirty="0"/>
              <a:t>hands folded in death; the face that had never looked save </a:t>
            </a:r>
            <a:r>
              <a:rPr lang="en-US" sz="2500" u="sng" dirty="0"/>
              <a:t>with love</a:t>
            </a:r>
            <a:r>
              <a:rPr lang="en-US" sz="2500" dirty="0"/>
              <a:t> upon her, fixed and gray and dead. But she saw beyond that bitter moment a long procession of years to come that would belong to her absolutely. </a:t>
            </a:r>
            <a:r>
              <a:rPr lang="en-US" sz="2500" dirty="0" smtClean="0"/>
              <a:t>And </a:t>
            </a:r>
            <a:r>
              <a:rPr lang="en-US" sz="2500" dirty="0"/>
              <a:t>she opened and spread her arms out to them in welcome.</a:t>
            </a:r>
          </a:p>
        </p:txBody>
      </p:sp>
      <p:sp>
        <p:nvSpPr>
          <p:cNvPr id="3" name="TextBox 2"/>
          <p:cNvSpPr txBox="1"/>
          <p:nvPr/>
        </p:nvSpPr>
        <p:spPr>
          <a:xfrm>
            <a:off x="1143000" y="990600"/>
            <a:ext cx="6629401" cy="984885"/>
          </a:xfrm>
          <a:prstGeom prst="rect">
            <a:avLst/>
          </a:prstGeom>
          <a:noFill/>
        </p:spPr>
        <p:txBody>
          <a:bodyPr wrap="square" rtlCol="0">
            <a:spAutoFit/>
          </a:bodyPr>
          <a:lstStyle/>
          <a:p>
            <a:r>
              <a:rPr lang="en-US" sz="3000" b="1" dirty="0" smtClean="0"/>
              <a:t>Guiding Question:</a:t>
            </a:r>
          </a:p>
          <a:p>
            <a:pPr>
              <a:buFont typeface="Arial" pitchFamily="34" charset="0"/>
              <a:buChar char="•"/>
            </a:pPr>
            <a:r>
              <a:rPr lang="en-US" sz="2600" dirty="0" smtClean="0">
                <a:sym typeface="Wingdings"/>
              </a:rPr>
              <a:t> </a:t>
            </a:r>
            <a:r>
              <a:rPr lang="en-US" sz="2600" b="1" dirty="0" smtClean="0"/>
              <a:t>What words describe her husband?</a:t>
            </a:r>
          </a:p>
        </p:txBody>
      </p:sp>
      <p:pic>
        <p:nvPicPr>
          <p:cNvPr id="4" name="Picture 3"/>
          <p:cNvPicPr>
            <a:picLocks noChangeAspect="1" noChangeArrowheads="1"/>
          </p:cNvPicPr>
          <p:nvPr/>
        </p:nvPicPr>
        <p:blipFill>
          <a:blip r:embed="rId3" cstate="print"/>
          <a:srcRect/>
          <a:stretch>
            <a:fillRect/>
          </a:stretch>
        </p:blipFill>
        <p:spPr bwMode="auto">
          <a:xfrm>
            <a:off x="1143000" y="2743200"/>
            <a:ext cx="294568" cy="225425"/>
          </a:xfrm>
          <a:prstGeom prst="rect">
            <a:avLst/>
          </a:prstGeom>
          <a:noFill/>
          <a:ln w="9525">
            <a:noFill/>
            <a:miter lim="800000"/>
            <a:headEnd/>
            <a:tailEnd/>
          </a:ln>
          <a:effectLst/>
        </p:spPr>
      </p:pic>
    </p:spTree>
    <p:extLst>
      <p:ext uri="{BB962C8B-B14F-4D97-AF65-F5344CB8AC3E}">
        <p14:creationId xmlns:p14="http://schemas.microsoft.com/office/powerpoint/2010/main" xmlns="" val="15576174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800" y="1828800"/>
            <a:ext cx="7162800" cy="2246769"/>
          </a:xfrm>
          <a:prstGeom prst="rect">
            <a:avLst/>
          </a:prstGeom>
          <a:noFill/>
        </p:spPr>
        <p:txBody>
          <a:bodyPr wrap="square" rtlCol="0">
            <a:spAutoFit/>
          </a:bodyPr>
          <a:lstStyle/>
          <a:p>
            <a:endParaRPr lang="en-US" sz="2800" i="1" dirty="0" smtClean="0"/>
          </a:p>
          <a:p>
            <a:r>
              <a:rPr lang="en-US" sz="2800" b="1" dirty="0" smtClean="0"/>
              <a:t>What words describe her husband?</a:t>
            </a:r>
            <a:endParaRPr lang="en-US" sz="2800" b="1" dirty="0"/>
          </a:p>
          <a:p>
            <a:endParaRPr lang="en-US" sz="2800" dirty="0" smtClean="0"/>
          </a:p>
          <a:p>
            <a:r>
              <a:rPr lang="en-US" sz="2800" dirty="0" smtClean="0"/>
              <a:t>He is ________ and ________ with _______ hands.</a:t>
            </a:r>
            <a:endParaRPr lang="en-US" sz="2800" i="1" dirty="0"/>
          </a:p>
        </p:txBody>
      </p:sp>
      <p:sp>
        <p:nvSpPr>
          <p:cNvPr id="4" name="TextBox 3"/>
          <p:cNvSpPr txBox="1"/>
          <p:nvPr/>
        </p:nvSpPr>
        <p:spPr>
          <a:xfrm>
            <a:off x="2209800" y="3048000"/>
            <a:ext cx="873957" cy="523220"/>
          </a:xfrm>
          <a:prstGeom prst="rect">
            <a:avLst/>
          </a:prstGeom>
          <a:noFill/>
        </p:spPr>
        <p:txBody>
          <a:bodyPr wrap="none" rtlCol="0">
            <a:spAutoFit/>
          </a:bodyPr>
          <a:lstStyle/>
          <a:p>
            <a:r>
              <a:rPr lang="en-US" sz="2800" b="1" dirty="0" smtClean="0">
                <a:solidFill>
                  <a:srgbClr val="000099"/>
                </a:solidFill>
              </a:rPr>
              <a:t>kind</a:t>
            </a:r>
            <a:endParaRPr lang="en-US" sz="2800" b="1" dirty="0">
              <a:solidFill>
                <a:srgbClr val="000099"/>
              </a:solidFill>
            </a:endParaRPr>
          </a:p>
        </p:txBody>
      </p:sp>
      <p:sp>
        <p:nvSpPr>
          <p:cNvPr id="5" name="TextBox 4"/>
          <p:cNvSpPr txBox="1"/>
          <p:nvPr/>
        </p:nvSpPr>
        <p:spPr>
          <a:xfrm>
            <a:off x="4267200" y="3048000"/>
            <a:ext cx="1117870" cy="523220"/>
          </a:xfrm>
          <a:prstGeom prst="rect">
            <a:avLst/>
          </a:prstGeom>
          <a:noFill/>
        </p:spPr>
        <p:txBody>
          <a:bodyPr wrap="none" rtlCol="0">
            <a:spAutoFit/>
          </a:bodyPr>
          <a:lstStyle/>
          <a:p>
            <a:r>
              <a:rPr lang="en-US" sz="2800" b="1" dirty="0" smtClean="0">
                <a:solidFill>
                  <a:srgbClr val="000099"/>
                </a:solidFill>
              </a:rPr>
              <a:t>loving</a:t>
            </a:r>
            <a:endParaRPr lang="en-US" sz="2800" b="1" dirty="0">
              <a:solidFill>
                <a:srgbClr val="000099"/>
              </a:solidFill>
            </a:endParaRPr>
          </a:p>
        </p:txBody>
      </p:sp>
      <p:sp>
        <p:nvSpPr>
          <p:cNvPr id="6" name="TextBox 5"/>
          <p:cNvSpPr txBox="1"/>
          <p:nvPr/>
        </p:nvSpPr>
        <p:spPr>
          <a:xfrm>
            <a:off x="6324600" y="3048000"/>
            <a:ext cx="1154483" cy="523220"/>
          </a:xfrm>
          <a:prstGeom prst="rect">
            <a:avLst/>
          </a:prstGeom>
          <a:noFill/>
        </p:spPr>
        <p:txBody>
          <a:bodyPr wrap="none" rtlCol="0">
            <a:spAutoFit/>
          </a:bodyPr>
          <a:lstStyle/>
          <a:p>
            <a:r>
              <a:rPr lang="en-US" sz="2800" b="1" dirty="0" smtClean="0">
                <a:solidFill>
                  <a:srgbClr val="000099"/>
                </a:solidFill>
              </a:rPr>
              <a:t>tender</a:t>
            </a:r>
            <a:endParaRPr lang="en-US" sz="2800" b="1" dirty="0">
              <a:solidFill>
                <a:srgbClr val="000099"/>
              </a:solidFill>
            </a:endParaRPr>
          </a:p>
        </p:txBody>
      </p:sp>
    </p:spTree>
    <p:extLst>
      <p:ext uri="{BB962C8B-B14F-4D97-AF65-F5344CB8AC3E}">
        <p14:creationId xmlns:p14="http://schemas.microsoft.com/office/powerpoint/2010/main" xmlns="" val="2812553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2438400"/>
            <a:ext cx="7543800" cy="2062103"/>
          </a:xfrm>
          <a:prstGeom prst="rect">
            <a:avLst/>
          </a:prstGeom>
          <a:noFill/>
        </p:spPr>
        <p:txBody>
          <a:bodyPr wrap="square" rtlCol="0">
            <a:spAutoFit/>
          </a:bodyPr>
          <a:lstStyle/>
          <a:p>
            <a:r>
              <a:rPr lang="en-US" sz="2500" dirty="0" smtClean="0"/>
              <a:t>   There </a:t>
            </a:r>
            <a:r>
              <a:rPr lang="en-US" sz="2500" dirty="0"/>
              <a:t>would be no one to live for during those coming years; she would live for herself. There would be no powerful will bending hers in that blind </a:t>
            </a:r>
            <a:r>
              <a:rPr lang="en-US" sz="2500" b="1" dirty="0"/>
              <a:t>persistence</a:t>
            </a:r>
            <a:r>
              <a:rPr lang="en-US" sz="2500" dirty="0"/>
              <a:t> with which men and women believe they have a right to </a:t>
            </a:r>
            <a:r>
              <a:rPr lang="en-US" sz="2500" b="1" dirty="0"/>
              <a:t>impose</a:t>
            </a:r>
            <a:r>
              <a:rPr lang="en-US" sz="2500" dirty="0"/>
              <a:t> a private will upon a fellow-creature. </a:t>
            </a:r>
          </a:p>
        </p:txBody>
      </p:sp>
      <p:sp>
        <p:nvSpPr>
          <p:cNvPr id="4" name="TextBox 3"/>
          <p:cNvSpPr txBox="1"/>
          <p:nvPr/>
        </p:nvSpPr>
        <p:spPr>
          <a:xfrm>
            <a:off x="914400" y="990600"/>
            <a:ext cx="7848600" cy="954107"/>
          </a:xfrm>
          <a:prstGeom prst="rect">
            <a:avLst/>
          </a:prstGeom>
          <a:noFill/>
        </p:spPr>
        <p:txBody>
          <a:bodyPr wrap="square" rtlCol="0">
            <a:spAutoFit/>
          </a:bodyPr>
          <a:lstStyle/>
          <a:p>
            <a:r>
              <a:rPr lang="en-US" sz="3000" b="1" dirty="0" smtClean="0"/>
              <a:t>Guiding Question:</a:t>
            </a:r>
          </a:p>
          <a:p>
            <a:pPr>
              <a:buFont typeface="Arial" pitchFamily="34" charset="0"/>
              <a:buChar char="•"/>
            </a:pPr>
            <a:r>
              <a:rPr lang="en-US" sz="2500" dirty="0" smtClean="0">
                <a:sym typeface="Wingdings"/>
              </a:rPr>
              <a:t> </a:t>
            </a:r>
            <a:r>
              <a:rPr lang="en-US" sz="2500" b="1" dirty="0" smtClean="0"/>
              <a:t>Her husband has died. How has her life changed</a:t>
            </a:r>
            <a:r>
              <a:rPr lang="en-US" sz="2600" b="1" dirty="0" smtClean="0"/>
              <a:t>?</a:t>
            </a:r>
          </a:p>
        </p:txBody>
      </p:sp>
      <p:sp>
        <p:nvSpPr>
          <p:cNvPr id="5" name="TextBox 4"/>
          <p:cNvSpPr txBox="1"/>
          <p:nvPr/>
        </p:nvSpPr>
        <p:spPr>
          <a:xfrm>
            <a:off x="2057400" y="4495800"/>
            <a:ext cx="6070251" cy="400110"/>
          </a:xfrm>
          <a:prstGeom prst="rect">
            <a:avLst/>
          </a:prstGeom>
          <a:noFill/>
        </p:spPr>
        <p:txBody>
          <a:bodyPr wrap="none" rtlCol="0">
            <a:spAutoFit/>
          </a:bodyPr>
          <a:lstStyle/>
          <a:p>
            <a:r>
              <a:rPr lang="en-US" sz="2000" b="1" dirty="0" smtClean="0">
                <a:solidFill>
                  <a:srgbClr val="000099"/>
                </a:solidFill>
              </a:rPr>
              <a:t>persistence: </a:t>
            </a:r>
            <a:r>
              <a:rPr lang="en-US" sz="2000" dirty="0" smtClean="0">
                <a:solidFill>
                  <a:srgbClr val="000099"/>
                </a:solidFill>
              </a:rPr>
              <a:t>continuing to do something without stopping</a:t>
            </a:r>
          </a:p>
        </p:txBody>
      </p:sp>
      <p:sp>
        <p:nvSpPr>
          <p:cNvPr id="6" name="TextBox 5"/>
          <p:cNvSpPr txBox="1"/>
          <p:nvPr/>
        </p:nvSpPr>
        <p:spPr>
          <a:xfrm>
            <a:off x="3886200" y="5029200"/>
            <a:ext cx="4285147" cy="400110"/>
          </a:xfrm>
          <a:prstGeom prst="rect">
            <a:avLst/>
          </a:prstGeom>
          <a:noFill/>
        </p:spPr>
        <p:txBody>
          <a:bodyPr wrap="none" rtlCol="0">
            <a:spAutoFit/>
          </a:bodyPr>
          <a:lstStyle/>
          <a:p>
            <a:r>
              <a:rPr lang="en-US" sz="2000" b="1" dirty="0" smtClean="0">
                <a:solidFill>
                  <a:srgbClr val="000099"/>
                </a:solidFill>
              </a:rPr>
              <a:t>impose: </a:t>
            </a:r>
            <a:r>
              <a:rPr lang="en-US" sz="2000" dirty="0" smtClean="0">
                <a:solidFill>
                  <a:srgbClr val="000099"/>
                </a:solidFill>
              </a:rPr>
              <a:t>force someone to do something</a:t>
            </a:r>
          </a:p>
        </p:txBody>
      </p:sp>
      <p:pic>
        <p:nvPicPr>
          <p:cNvPr id="7" name="Picture 6"/>
          <p:cNvPicPr>
            <a:picLocks noChangeAspect="1" noChangeArrowheads="1"/>
          </p:cNvPicPr>
          <p:nvPr/>
        </p:nvPicPr>
        <p:blipFill>
          <a:blip r:embed="rId3" cstate="print"/>
          <a:srcRect/>
          <a:stretch>
            <a:fillRect/>
          </a:stretch>
        </p:blipFill>
        <p:spPr bwMode="auto">
          <a:xfrm>
            <a:off x="914400" y="2590800"/>
            <a:ext cx="294568" cy="225425"/>
          </a:xfrm>
          <a:prstGeom prst="rect">
            <a:avLst/>
          </a:prstGeom>
          <a:noFill/>
          <a:ln w="9525">
            <a:noFill/>
            <a:miter lim="800000"/>
            <a:headEnd/>
            <a:tailEnd/>
          </a:ln>
          <a:effectLst/>
        </p:spPr>
      </p:pic>
    </p:spTree>
    <p:extLst>
      <p:ext uri="{BB962C8B-B14F-4D97-AF65-F5344CB8AC3E}">
        <p14:creationId xmlns:p14="http://schemas.microsoft.com/office/powerpoint/2010/main" xmlns="" val="13255567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xmlns="" val="869456021"/>
              </p:ext>
            </p:extLst>
          </p:nvPr>
        </p:nvGraphicFramePr>
        <p:xfrm>
          <a:off x="1219200" y="1143000"/>
          <a:ext cx="6781800" cy="4343400"/>
        </p:xfrm>
        <a:graphic>
          <a:graphicData uri="http://schemas.openxmlformats.org/drawingml/2006/table">
            <a:tbl>
              <a:tblPr firstRow="1" firstCol="1" bandRow="1">
                <a:tableStyleId>{284E427A-3D55-4303-BF80-6455036E1DE7}</a:tableStyleId>
              </a:tblPr>
              <a:tblGrid>
                <a:gridCol w="6781800"/>
              </a:tblGrid>
              <a:tr h="928077">
                <a:tc>
                  <a:txBody>
                    <a:bodyPr/>
                    <a:lstStyle/>
                    <a:p>
                      <a:pPr marL="0" marR="0" algn="ctr">
                        <a:spcBef>
                          <a:spcPts val="0"/>
                        </a:spcBef>
                        <a:spcAft>
                          <a:spcPts val="0"/>
                        </a:spcAft>
                      </a:pPr>
                      <a:r>
                        <a:rPr lang="en-US" sz="2000" dirty="0" smtClean="0">
                          <a:effectLst/>
                          <a:latin typeface="+mn-lt"/>
                          <a:ea typeface="+mn-ea"/>
                          <a:cs typeface="+mn-cs"/>
                        </a:rPr>
                        <a:t>Day 2 Lesson</a:t>
                      </a:r>
                      <a:r>
                        <a:rPr lang="en-US" sz="2000" baseline="0" dirty="0" smtClean="0">
                          <a:effectLst/>
                          <a:latin typeface="+mn-lt"/>
                          <a:ea typeface="+mn-ea"/>
                          <a:cs typeface="+mn-cs"/>
                        </a:rPr>
                        <a:t> Objectives</a:t>
                      </a:r>
                      <a:endParaRPr lang="en-US" sz="1200" dirty="0">
                        <a:effectLst/>
                        <a:latin typeface="Times New Roman"/>
                        <a:ea typeface="Calibri"/>
                        <a:cs typeface="Times New Roman"/>
                      </a:endParaRPr>
                    </a:p>
                  </a:txBody>
                  <a:tcPr marL="68580" marR="68580" marT="0" marB="0" anchor="b"/>
                </a:tc>
              </a:tr>
              <a:tr h="3415323">
                <a:tc>
                  <a:txBody>
                    <a:bodyPr/>
                    <a:lstStyle/>
                    <a:p>
                      <a:pPr marL="0" marR="0">
                        <a:lnSpc>
                          <a:spcPct val="115000"/>
                        </a:lnSpc>
                        <a:spcBef>
                          <a:spcPts val="0"/>
                        </a:spcBef>
                        <a:spcAft>
                          <a:spcPts val="0"/>
                        </a:spcAft>
                      </a:pPr>
                      <a:endParaRPr lang="en-US" sz="1800" smtClean="0">
                        <a:effectLst/>
                      </a:endParaRPr>
                    </a:p>
                    <a:p>
                      <a:pPr marL="0" marR="0">
                        <a:lnSpc>
                          <a:spcPct val="115000"/>
                        </a:lnSpc>
                        <a:spcBef>
                          <a:spcPts val="0"/>
                        </a:spcBef>
                        <a:spcAft>
                          <a:spcPts val="0"/>
                        </a:spcAft>
                      </a:pPr>
                      <a:r>
                        <a:rPr lang="en-US" sz="1800" smtClean="0">
                          <a:effectLst/>
                        </a:rPr>
                        <a:t>I </a:t>
                      </a:r>
                      <a:r>
                        <a:rPr lang="en-US" sz="1800" dirty="0">
                          <a:effectLst/>
                        </a:rPr>
                        <a:t>will be able to:</a:t>
                      </a:r>
                      <a:endParaRPr lang="en-US" sz="1200" dirty="0">
                        <a:effectLst/>
                      </a:endParaRPr>
                    </a:p>
                    <a:p>
                      <a:pPr marL="285750" marR="0" lvl="0" indent="-285750">
                        <a:lnSpc>
                          <a:spcPct val="115000"/>
                        </a:lnSpc>
                        <a:spcBef>
                          <a:spcPts val="0"/>
                        </a:spcBef>
                        <a:spcAft>
                          <a:spcPts val="0"/>
                        </a:spcAft>
                        <a:buFont typeface="Arial" pitchFamily="34" charset="0"/>
                        <a:buChar char="•"/>
                      </a:pPr>
                      <a:r>
                        <a:rPr lang="en-US" sz="1800" dirty="0" smtClean="0">
                          <a:effectLst/>
                        </a:rPr>
                        <a:t>Read and understand text at the Grade 8 level</a:t>
                      </a:r>
                    </a:p>
                    <a:p>
                      <a:pPr marL="285750" marR="0" lvl="0" indent="-285750">
                        <a:lnSpc>
                          <a:spcPct val="115000"/>
                        </a:lnSpc>
                        <a:spcBef>
                          <a:spcPts val="0"/>
                        </a:spcBef>
                        <a:spcAft>
                          <a:spcPts val="0"/>
                        </a:spcAft>
                        <a:buFont typeface="Arial" pitchFamily="34" charset="0"/>
                        <a:buChar char="•"/>
                      </a:pPr>
                      <a:r>
                        <a:rPr lang="en-US" sz="1800" dirty="0" smtClean="0">
                          <a:effectLst/>
                        </a:rPr>
                        <a:t>Discuss information with several different partners</a:t>
                      </a:r>
                    </a:p>
                    <a:p>
                      <a:pPr marL="285750" marR="0" lvl="0" indent="-285750">
                        <a:lnSpc>
                          <a:spcPct val="115000"/>
                        </a:lnSpc>
                        <a:spcBef>
                          <a:spcPts val="0"/>
                        </a:spcBef>
                        <a:spcAft>
                          <a:spcPts val="0"/>
                        </a:spcAft>
                        <a:buFont typeface="Arial" pitchFamily="34" charset="0"/>
                        <a:buChar char="•"/>
                      </a:pPr>
                      <a:r>
                        <a:rPr lang="en-US" sz="1800" dirty="0" smtClean="0">
                          <a:effectLst/>
                        </a:rPr>
                        <a:t>Use language</a:t>
                      </a:r>
                      <a:r>
                        <a:rPr lang="en-US" sz="1800" baseline="0" dirty="0" smtClean="0">
                          <a:effectLst/>
                        </a:rPr>
                        <a:t> </a:t>
                      </a:r>
                      <a:r>
                        <a:rPr lang="en-US" sz="1800" dirty="0" smtClean="0">
                          <a:effectLst/>
                        </a:rPr>
                        <a:t>effectively for different tasks</a:t>
                      </a:r>
                    </a:p>
                    <a:p>
                      <a:pPr marL="285750" marR="0" lvl="0" indent="-285750">
                        <a:lnSpc>
                          <a:spcPct val="115000"/>
                        </a:lnSpc>
                        <a:spcBef>
                          <a:spcPts val="0"/>
                        </a:spcBef>
                        <a:spcAft>
                          <a:spcPts val="0"/>
                        </a:spcAft>
                        <a:buFont typeface="Arial" pitchFamily="34" charset="0"/>
                        <a:buChar char="•"/>
                      </a:pPr>
                      <a:r>
                        <a:rPr lang="en-US" sz="1800" dirty="0" smtClean="0">
                          <a:effectLst/>
                        </a:rPr>
                        <a:t>Understand and describe irony</a:t>
                      </a:r>
                    </a:p>
                    <a:p>
                      <a:pPr marL="285750" marR="0" lvl="0" indent="-285750">
                        <a:lnSpc>
                          <a:spcPct val="115000"/>
                        </a:lnSpc>
                        <a:spcBef>
                          <a:spcPts val="0"/>
                        </a:spcBef>
                        <a:spcAft>
                          <a:spcPts val="0"/>
                        </a:spcAft>
                        <a:buFont typeface="Arial" pitchFamily="34" charset="0"/>
                        <a:buChar char="•"/>
                      </a:pPr>
                      <a:r>
                        <a:rPr lang="en-US" sz="1800" dirty="0" smtClean="0">
                          <a:effectLst/>
                        </a:rPr>
                        <a:t>Analyze the language in the text to better understand the characters</a:t>
                      </a:r>
                    </a:p>
                    <a:p>
                      <a:pPr marL="285750" marR="0" lvl="0" indent="-285750">
                        <a:lnSpc>
                          <a:spcPct val="115000"/>
                        </a:lnSpc>
                        <a:spcBef>
                          <a:spcPts val="0"/>
                        </a:spcBef>
                        <a:spcAft>
                          <a:spcPts val="0"/>
                        </a:spcAft>
                        <a:buFont typeface="Arial" pitchFamily="34" charset="0"/>
                        <a:buChar char="•"/>
                      </a:pPr>
                      <a:r>
                        <a:rPr lang="en-US" sz="1800" dirty="0" smtClean="0">
                          <a:effectLst/>
                        </a:rPr>
                        <a:t>Use evidence to support an analysis of what the text says</a:t>
                      </a:r>
                    </a:p>
                  </a:txBody>
                  <a:tcPr marL="68580" marR="68580" marT="0" marB="0"/>
                </a:tc>
              </a:tr>
            </a:tbl>
          </a:graphicData>
        </a:graphic>
      </p:graphicFrame>
    </p:spTree>
    <p:extLst>
      <p:ext uri="{BB962C8B-B14F-4D97-AF65-F5344CB8AC3E}">
        <p14:creationId xmlns:p14="http://schemas.microsoft.com/office/powerpoint/2010/main" xmlns="" val="226220220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2209800"/>
            <a:ext cx="7543800" cy="1292662"/>
          </a:xfrm>
          <a:prstGeom prst="rect">
            <a:avLst/>
          </a:prstGeom>
          <a:noFill/>
        </p:spPr>
        <p:txBody>
          <a:bodyPr wrap="square" rtlCol="0">
            <a:spAutoFit/>
          </a:bodyPr>
          <a:lstStyle/>
          <a:p>
            <a:r>
              <a:rPr lang="en-US" sz="2500" dirty="0" smtClean="0"/>
              <a:t>     A </a:t>
            </a:r>
            <a:r>
              <a:rPr lang="en-US" sz="2500" dirty="0"/>
              <a:t>kind intention or a cruel intention made the act seem no less a crime as she looked upon it in that </a:t>
            </a:r>
            <a:r>
              <a:rPr lang="en-US" sz="2500" b="1" dirty="0"/>
              <a:t>brief</a:t>
            </a:r>
            <a:r>
              <a:rPr lang="en-US" sz="2500" dirty="0"/>
              <a:t> moment of </a:t>
            </a:r>
            <a:r>
              <a:rPr lang="en-US" sz="2500" dirty="0" smtClean="0"/>
              <a:t>illumination.</a:t>
            </a:r>
            <a:endParaRPr lang="en-US" sz="2500" dirty="0"/>
          </a:p>
        </p:txBody>
      </p:sp>
      <p:sp>
        <p:nvSpPr>
          <p:cNvPr id="7" name="TextBox 6"/>
          <p:cNvSpPr txBox="1"/>
          <p:nvPr/>
        </p:nvSpPr>
        <p:spPr>
          <a:xfrm>
            <a:off x="5410200" y="3810000"/>
            <a:ext cx="1822550" cy="400110"/>
          </a:xfrm>
          <a:prstGeom prst="rect">
            <a:avLst/>
          </a:prstGeom>
          <a:noFill/>
        </p:spPr>
        <p:txBody>
          <a:bodyPr wrap="none" rtlCol="0">
            <a:spAutoFit/>
          </a:bodyPr>
          <a:lstStyle/>
          <a:p>
            <a:r>
              <a:rPr lang="en-US" sz="2000" b="1" dirty="0" smtClean="0">
                <a:solidFill>
                  <a:srgbClr val="000099"/>
                </a:solidFill>
              </a:rPr>
              <a:t>brief: </a:t>
            </a:r>
            <a:r>
              <a:rPr lang="en-US" sz="2000" dirty="0" smtClean="0">
                <a:solidFill>
                  <a:srgbClr val="000099"/>
                </a:solidFill>
              </a:rPr>
              <a:t>very short</a:t>
            </a:r>
          </a:p>
        </p:txBody>
      </p:sp>
      <p:pic>
        <p:nvPicPr>
          <p:cNvPr id="4" name="Picture 3"/>
          <p:cNvPicPr>
            <a:picLocks noChangeAspect="1" noChangeArrowheads="1"/>
          </p:cNvPicPr>
          <p:nvPr/>
        </p:nvPicPr>
        <p:blipFill>
          <a:blip r:embed="rId3" cstate="print"/>
          <a:srcRect/>
          <a:stretch>
            <a:fillRect/>
          </a:stretch>
        </p:blipFill>
        <p:spPr bwMode="auto">
          <a:xfrm>
            <a:off x="838200" y="2362200"/>
            <a:ext cx="294568" cy="225425"/>
          </a:xfrm>
          <a:prstGeom prst="rect">
            <a:avLst/>
          </a:prstGeom>
          <a:noFill/>
          <a:ln w="9525">
            <a:noFill/>
            <a:miter lim="800000"/>
            <a:headEnd/>
            <a:tailEnd/>
          </a:ln>
          <a:effectLst/>
        </p:spPr>
      </p:pic>
    </p:spTree>
    <p:extLst>
      <p:ext uri="{BB962C8B-B14F-4D97-AF65-F5344CB8AC3E}">
        <p14:creationId xmlns:p14="http://schemas.microsoft.com/office/powerpoint/2010/main" xmlns="" val="132555676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800" y="1524000"/>
            <a:ext cx="7162800" cy="2677656"/>
          </a:xfrm>
          <a:prstGeom prst="rect">
            <a:avLst/>
          </a:prstGeom>
          <a:noFill/>
        </p:spPr>
        <p:txBody>
          <a:bodyPr wrap="square" rtlCol="0">
            <a:spAutoFit/>
          </a:bodyPr>
          <a:lstStyle/>
          <a:p>
            <a:endParaRPr lang="en-US" sz="2800" i="1" dirty="0" smtClean="0"/>
          </a:p>
          <a:p>
            <a:r>
              <a:rPr lang="en-US" sz="2800" b="1" dirty="0" smtClean="0"/>
              <a:t>Her </a:t>
            </a:r>
            <a:r>
              <a:rPr lang="en-US" sz="2800" b="1" dirty="0"/>
              <a:t>husband has </a:t>
            </a:r>
            <a:r>
              <a:rPr lang="en-US" sz="2800" b="1" dirty="0" smtClean="0"/>
              <a:t>died. How </a:t>
            </a:r>
            <a:r>
              <a:rPr lang="en-US" sz="2800" b="1" dirty="0"/>
              <a:t>has her life changed? </a:t>
            </a:r>
          </a:p>
          <a:p>
            <a:endParaRPr lang="en-US" sz="2800" dirty="0" smtClean="0"/>
          </a:p>
          <a:p>
            <a:r>
              <a:rPr lang="en-US" sz="2800" dirty="0" smtClean="0"/>
              <a:t>She </a:t>
            </a:r>
            <a:r>
              <a:rPr lang="en-US" sz="2800" dirty="0"/>
              <a:t>i</a:t>
            </a:r>
            <a:r>
              <a:rPr lang="en-US" sz="2800" dirty="0" smtClean="0"/>
              <a:t>s </a:t>
            </a:r>
            <a:r>
              <a:rPr lang="en-US" sz="2800" dirty="0"/>
              <a:t>_____ to do what she </a:t>
            </a:r>
            <a:r>
              <a:rPr lang="en-US" sz="2800" dirty="0" smtClean="0"/>
              <a:t>wants.  </a:t>
            </a:r>
            <a:r>
              <a:rPr lang="en-US" sz="2800" dirty="0"/>
              <a:t>She </a:t>
            </a:r>
            <a:r>
              <a:rPr lang="en-US" sz="2800" dirty="0" smtClean="0"/>
              <a:t>feels </a:t>
            </a:r>
            <a:r>
              <a:rPr lang="en-US" sz="2800" dirty="0"/>
              <a:t>she </a:t>
            </a:r>
            <a:r>
              <a:rPr lang="en-US" sz="2800" dirty="0" smtClean="0"/>
              <a:t>has been </a:t>
            </a:r>
            <a:r>
              <a:rPr lang="en-US" sz="2800" dirty="0"/>
              <a:t>given a new life. </a:t>
            </a:r>
            <a:endParaRPr lang="en-US" sz="2800" i="1" dirty="0"/>
          </a:p>
        </p:txBody>
      </p:sp>
      <p:sp>
        <p:nvSpPr>
          <p:cNvPr id="4" name="TextBox 3"/>
          <p:cNvSpPr txBox="1"/>
          <p:nvPr/>
        </p:nvSpPr>
        <p:spPr>
          <a:xfrm>
            <a:off x="2133600" y="3200400"/>
            <a:ext cx="757259" cy="523220"/>
          </a:xfrm>
          <a:prstGeom prst="rect">
            <a:avLst/>
          </a:prstGeom>
          <a:noFill/>
        </p:spPr>
        <p:txBody>
          <a:bodyPr wrap="none" rtlCol="0">
            <a:spAutoFit/>
          </a:bodyPr>
          <a:lstStyle/>
          <a:p>
            <a:r>
              <a:rPr lang="en-US" sz="2800" b="1" dirty="0" smtClean="0">
                <a:solidFill>
                  <a:srgbClr val="000099"/>
                </a:solidFill>
              </a:rPr>
              <a:t>free</a:t>
            </a:r>
            <a:endParaRPr lang="en-US" sz="2800" b="1" dirty="0">
              <a:solidFill>
                <a:srgbClr val="000099"/>
              </a:solidFill>
            </a:endParaRPr>
          </a:p>
        </p:txBody>
      </p:sp>
    </p:spTree>
    <p:extLst>
      <p:ext uri="{BB962C8B-B14F-4D97-AF65-F5344CB8AC3E}">
        <p14:creationId xmlns:p14="http://schemas.microsoft.com/office/powerpoint/2010/main" xmlns="" val="2159802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2362200"/>
            <a:ext cx="6858000" cy="2062103"/>
          </a:xfrm>
          <a:prstGeom prst="rect">
            <a:avLst/>
          </a:prstGeom>
          <a:noFill/>
        </p:spPr>
        <p:txBody>
          <a:bodyPr wrap="square" rtlCol="0">
            <a:spAutoFit/>
          </a:bodyPr>
          <a:lstStyle/>
          <a:p>
            <a:r>
              <a:rPr lang="en-US" sz="2500" dirty="0" smtClean="0"/>
              <a:t>    And </a:t>
            </a:r>
            <a:r>
              <a:rPr lang="en-US" sz="2500" dirty="0"/>
              <a:t>yet she had loved </a:t>
            </a:r>
            <a:r>
              <a:rPr lang="en-US" sz="2500" dirty="0" smtClean="0"/>
              <a:t>him </a:t>
            </a:r>
            <a:r>
              <a:rPr lang="en-US" sz="2800" dirty="0" smtClean="0"/>
              <a:t>–</a:t>
            </a:r>
            <a:r>
              <a:rPr lang="en-US" sz="2500" dirty="0" smtClean="0"/>
              <a:t> sometimes</a:t>
            </a:r>
            <a:r>
              <a:rPr lang="en-US" sz="2500" dirty="0"/>
              <a:t>. Often she had not. What did it matter! What could love, the unsolved mystery, count for in the face of this possession of </a:t>
            </a:r>
            <a:r>
              <a:rPr lang="en-US" sz="2500" b="1" dirty="0"/>
              <a:t>self-assertion</a:t>
            </a:r>
            <a:r>
              <a:rPr lang="en-US" sz="2500" dirty="0"/>
              <a:t> which she suddenly recognized as the strongest impulse of her being! </a:t>
            </a:r>
          </a:p>
        </p:txBody>
      </p:sp>
      <p:sp>
        <p:nvSpPr>
          <p:cNvPr id="3" name="TextBox 2"/>
          <p:cNvSpPr txBox="1"/>
          <p:nvPr/>
        </p:nvSpPr>
        <p:spPr>
          <a:xfrm>
            <a:off x="3505200" y="4953000"/>
            <a:ext cx="4633513" cy="400110"/>
          </a:xfrm>
          <a:prstGeom prst="rect">
            <a:avLst/>
          </a:prstGeom>
          <a:noFill/>
        </p:spPr>
        <p:txBody>
          <a:bodyPr wrap="none" rtlCol="0">
            <a:spAutoFit/>
          </a:bodyPr>
          <a:lstStyle/>
          <a:p>
            <a:r>
              <a:rPr lang="en-US" sz="2000" b="1" dirty="0" smtClean="0">
                <a:solidFill>
                  <a:srgbClr val="000099"/>
                </a:solidFill>
              </a:rPr>
              <a:t>self-assertion: </a:t>
            </a:r>
            <a:r>
              <a:rPr lang="en-US" sz="2000" dirty="0" smtClean="0">
                <a:solidFill>
                  <a:srgbClr val="000099"/>
                </a:solidFill>
              </a:rPr>
              <a:t>a strong statement to oneself</a:t>
            </a:r>
          </a:p>
        </p:txBody>
      </p:sp>
      <p:sp>
        <p:nvSpPr>
          <p:cNvPr id="4" name="TextBox 3"/>
          <p:cNvSpPr txBox="1"/>
          <p:nvPr/>
        </p:nvSpPr>
        <p:spPr>
          <a:xfrm>
            <a:off x="990600" y="1066800"/>
            <a:ext cx="6629401" cy="1354217"/>
          </a:xfrm>
          <a:prstGeom prst="rect">
            <a:avLst/>
          </a:prstGeom>
          <a:noFill/>
        </p:spPr>
        <p:txBody>
          <a:bodyPr wrap="square" rtlCol="0">
            <a:spAutoFit/>
          </a:bodyPr>
          <a:lstStyle/>
          <a:p>
            <a:r>
              <a:rPr lang="en-US" sz="3000" b="1" dirty="0" smtClean="0"/>
              <a:t>Guiding Question:</a:t>
            </a:r>
          </a:p>
          <a:p>
            <a:pPr>
              <a:buFont typeface="Arial" pitchFamily="34" charset="0"/>
              <a:buChar char="•"/>
            </a:pPr>
            <a:r>
              <a:rPr lang="en-US" sz="2600" b="1" dirty="0" smtClean="0"/>
              <a:t> What </a:t>
            </a:r>
            <a:r>
              <a:rPr lang="en-US" sz="2600" b="1" dirty="0"/>
              <a:t>was the strongest impulse of her being? </a:t>
            </a:r>
            <a:endParaRPr lang="en-US" sz="2600" b="1" dirty="0" smtClean="0"/>
          </a:p>
        </p:txBody>
      </p:sp>
      <p:pic>
        <p:nvPicPr>
          <p:cNvPr id="5" name="Picture 4"/>
          <p:cNvPicPr>
            <a:picLocks noChangeAspect="1" noChangeArrowheads="1"/>
          </p:cNvPicPr>
          <p:nvPr/>
        </p:nvPicPr>
        <p:blipFill>
          <a:blip r:embed="rId3" cstate="print"/>
          <a:srcRect/>
          <a:stretch>
            <a:fillRect/>
          </a:stretch>
        </p:blipFill>
        <p:spPr bwMode="auto">
          <a:xfrm>
            <a:off x="990600" y="2514600"/>
            <a:ext cx="294568" cy="225425"/>
          </a:xfrm>
          <a:prstGeom prst="rect">
            <a:avLst/>
          </a:prstGeom>
          <a:noFill/>
          <a:ln w="9525">
            <a:noFill/>
            <a:miter lim="800000"/>
            <a:headEnd/>
            <a:tailEnd/>
          </a:ln>
          <a:effectLst/>
        </p:spPr>
      </p:pic>
    </p:spTree>
    <p:extLst>
      <p:ext uri="{BB962C8B-B14F-4D97-AF65-F5344CB8AC3E}">
        <p14:creationId xmlns:p14="http://schemas.microsoft.com/office/powerpoint/2010/main" xmlns="" val="55087751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2057400"/>
            <a:ext cx="7162800" cy="2246769"/>
          </a:xfrm>
          <a:prstGeom prst="rect">
            <a:avLst/>
          </a:prstGeom>
          <a:noFill/>
        </p:spPr>
        <p:txBody>
          <a:bodyPr wrap="square" rtlCol="0">
            <a:spAutoFit/>
          </a:bodyPr>
          <a:lstStyle/>
          <a:p>
            <a:endParaRPr lang="en-US" sz="2800" i="1" dirty="0" smtClean="0"/>
          </a:p>
          <a:p>
            <a:r>
              <a:rPr lang="en-US" sz="2800" b="1" dirty="0" smtClean="0"/>
              <a:t>What </a:t>
            </a:r>
            <a:r>
              <a:rPr lang="en-US" sz="2800" b="1" dirty="0"/>
              <a:t>was the strongest impulse of her </a:t>
            </a:r>
            <a:r>
              <a:rPr lang="en-US" sz="2800" b="1" dirty="0" smtClean="0"/>
              <a:t>being? </a:t>
            </a:r>
            <a:endParaRPr lang="en-US" sz="2800" b="1" dirty="0"/>
          </a:p>
          <a:p>
            <a:endParaRPr lang="en-US" sz="2800" dirty="0" smtClean="0"/>
          </a:p>
          <a:p>
            <a:r>
              <a:rPr lang="en-US" sz="2800" dirty="0" smtClean="0"/>
              <a:t>The </a:t>
            </a:r>
            <a:r>
              <a:rPr lang="en-US" sz="2800" dirty="0"/>
              <a:t>strongest impulse of her being was </a:t>
            </a:r>
            <a:r>
              <a:rPr lang="en-US" sz="2800" dirty="0" smtClean="0"/>
              <a:t>______________.</a:t>
            </a:r>
            <a:endParaRPr lang="en-US" sz="2800" i="1" dirty="0"/>
          </a:p>
        </p:txBody>
      </p:sp>
      <p:sp>
        <p:nvSpPr>
          <p:cNvPr id="4" name="TextBox 3"/>
          <p:cNvSpPr txBox="1"/>
          <p:nvPr/>
        </p:nvSpPr>
        <p:spPr>
          <a:xfrm>
            <a:off x="1371600" y="3733800"/>
            <a:ext cx="2197140" cy="523220"/>
          </a:xfrm>
          <a:prstGeom prst="rect">
            <a:avLst/>
          </a:prstGeom>
          <a:noFill/>
        </p:spPr>
        <p:txBody>
          <a:bodyPr wrap="none" rtlCol="0">
            <a:spAutoFit/>
          </a:bodyPr>
          <a:lstStyle/>
          <a:p>
            <a:r>
              <a:rPr lang="en-US" sz="2800" b="1" dirty="0" smtClean="0">
                <a:solidFill>
                  <a:srgbClr val="000099"/>
                </a:solidFill>
              </a:rPr>
              <a:t>self-assertion</a:t>
            </a:r>
            <a:endParaRPr lang="en-US" sz="2800" b="1" dirty="0">
              <a:solidFill>
                <a:srgbClr val="000099"/>
              </a:solidFill>
            </a:endParaRPr>
          </a:p>
        </p:txBody>
      </p:sp>
    </p:spTree>
    <p:extLst>
      <p:ext uri="{BB962C8B-B14F-4D97-AF65-F5344CB8AC3E}">
        <p14:creationId xmlns:p14="http://schemas.microsoft.com/office/powerpoint/2010/main" xmlns="" val="13468328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71600" y="3352800"/>
            <a:ext cx="7620000" cy="523220"/>
          </a:xfrm>
          <a:prstGeom prst="rect">
            <a:avLst/>
          </a:prstGeom>
          <a:noFill/>
        </p:spPr>
        <p:txBody>
          <a:bodyPr wrap="square" rtlCol="0">
            <a:spAutoFit/>
          </a:bodyPr>
          <a:lstStyle/>
          <a:p>
            <a:r>
              <a:rPr lang="en-US" sz="2800" dirty="0" smtClean="0"/>
              <a:t>"</a:t>
            </a:r>
            <a:r>
              <a:rPr lang="en-US" sz="2800" dirty="0"/>
              <a:t>Free! Body and soul free!" she kept whispering. </a:t>
            </a:r>
          </a:p>
        </p:txBody>
      </p:sp>
      <p:sp>
        <p:nvSpPr>
          <p:cNvPr id="4" name="TextBox 3"/>
          <p:cNvSpPr txBox="1"/>
          <p:nvPr/>
        </p:nvSpPr>
        <p:spPr>
          <a:xfrm>
            <a:off x="914400" y="1066800"/>
            <a:ext cx="7543800" cy="1354217"/>
          </a:xfrm>
          <a:prstGeom prst="rect">
            <a:avLst/>
          </a:prstGeom>
          <a:noFill/>
        </p:spPr>
        <p:txBody>
          <a:bodyPr wrap="square" rtlCol="0">
            <a:spAutoFit/>
          </a:bodyPr>
          <a:lstStyle/>
          <a:p>
            <a:r>
              <a:rPr lang="en-US" sz="3000" b="1" dirty="0" smtClean="0"/>
              <a:t>Guiding Question:</a:t>
            </a:r>
          </a:p>
          <a:p>
            <a:endParaRPr lang="en-US" sz="2600" dirty="0" smtClean="0"/>
          </a:p>
          <a:p>
            <a:pPr>
              <a:buFont typeface="Arial" pitchFamily="34" charset="0"/>
              <a:buChar char="•"/>
            </a:pPr>
            <a:r>
              <a:rPr lang="en-US" sz="2600" dirty="0" smtClean="0">
                <a:sym typeface="Wingdings"/>
              </a:rPr>
              <a:t> </a:t>
            </a:r>
            <a:r>
              <a:rPr lang="en-US" sz="2600" b="1" dirty="0" smtClean="0"/>
              <a:t>What </a:t>
            </a:r>
            <a:r>
              <a:rPr lang="en-US" sz="2600" b="1" dirty="0"/>
              <a:t>was Mrs. Mallard's overwhelming feeling?</a:t>
            </a:r>
            <a:endParaRPr lang="en-US" sz="2600" b="1" dirty="0" smtClean="0"/>
          </a:p>
        </p:txBody>
      </p:sp>
      <p:pic>
        <p:nvPicPr>
          <p:cNvPr id="5" name="Picture 4"/>
          <p:cNvPicPr>
            <a:picLocks noChangeAspect="1" noChangeArrowheads="1"/>
          </p:cNvPicPr>
          <p:nvPr/>
        </p:nvPicPr>
        <p:blipFill>
          <a:blip r:embed="rId3" cstate="print"/>
          <a:srcRect/>
          <a:stretch>
            <a:fillRect/>
          </a:stretch>
        </p:blipFill>
        <p:spPr bwMode="auto">
          <a:xfrm>
            <a:off x="990600" y="3505200"/>
            <a:ext cx="294568" cy="225425"/>
          </a:xfrm>
          <a:prstGeom prst="rect">
            <a:avLst/>
          </a:prstGeom>
          <a:noFill/>
          <a:ln w="9525">
            <a:noFill/>
            <a:miter lim="800000"/>
            <a:headEnd/>
            <a:tailEnd/>
          </a:ln>
          <a:effectLst/>
        </p:spPr>
      </p:pic>
    </p:spTree>
    <p:extLst>
      <p:ext uri="{BB962C8B-B14F-4D97-AF65-F5344CB8AC3E}">
        <p14:creationId xmlns:p14="http://schemas.microsoft.com/office/powerpoint/2010/main" xmlns="" val="196919609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800" y="1524000"/>
            <a:ext cx="7162800" cy="2246769"/>
          </a:xfrm>
          <a:prstGeom prst="rect">
            <a:avLst/>
          </a:prstGeom>
          <a:noFill/>
        </p:spPr>
        <p:txBody>
          <a:bodyPr wrap="square" rtlCol="0">
            <a:spAutoFit/>
          </a:bodyPr>
          <a:lstStyle/>
          <a:p>
            <a:endParaRPr lang="en-US" sz="2800" i="1" dirty="0" smtClean="0"/>
          </a:p>
          <a:p>
            <a:r>
              <a:rPr lang="en-US" sz="2800" b="1" dirty="0" smtClean="0"/>
              <a:t>What </a:t>
            </a:r>
            <a:r>
              <a:rPr lang="en-US" sz="2800" b="1" dirty="0"/>
              <a:t>was Mrs. Mallard's overwhelming feeling?</a:t>
            </a:r>
          </a:p>
          <a:p>
            <a:endParaRPr lang="en-US" sz="2800" dirty="0" smtClean="0"/>
          </a:p>
          <a:p>
            <a:r>
              <a:rPr lang="en-US" sz="2800" dirty="0" smtClean="0"/>
              <a:t>Both </a:t>
            </a:r>
            <a:r>
              <a:rPr lang="en-US" sz="2800" dirty="0"/>
              <a:t>her body and soul felt </a:t>
            </a:r>
            <a:r>
              <a:rPr lang="en-US" sz="2800" dirty="0" smtClean="0"/>
              <a:t>________. </a:t>
            </a:r>
            <a:endParaRPr lang="en-US" sz="2800" i="1" dirty="0"/>
          </a:p>
        </p:txBody>
      </p:sp>
      <p:sp>
        <p:nvSpPr>
          <p:cNvPr id="4" name="TextBox 3"/>
          <p:cNvSpPr txBox="1"/>
          <p:nvPr/>
        </p:nvSpPr>
        <p:spPr>
          <a:xfrm>
            <a:off x="5334000" y="3124200"/>
            <a:ext cx="757259" cy="523220"/>
          </a:xfrm>
          <a:prstGeom prst="rect">
            <a:avLst/>
          </a:prstGeom>
          <a:noFill/>
        </p:spPr>
        <p:txBody>
          <a:bodyPr wrap="none" rtlCol="0">
            <a:spAutoFit/>
          </a:bodyPr>
          <a:lstStyle/>
          <a:p>
            <a:r>
              <a:rPr lang="en-US" sz="2800" b="1" dirty="0" smtClean="0">
                <a:solidFill>
                  <a:srgbClr val="000099"/>
                </a:solidFill>
              </a:rPr>
              <a:t>free</a:t>
            </a:r>
            <a:endParaRPr lang="en-US" sz="2800" b="1" dirty="0">
              <a:solidFill>
                <a:srgbClr val="000099"/>
              </a:solidFill>
            </a:endParaRPr>
          </a:p>
        </p:txBody>
      </p:sp>
    </p:spTree>
    <p:extLst>
      <p:ext uri="{BB962C8B-B14F-4D97-AF65-F5344CB8AC3E}">
        <p14:creationId xmlns:p14="http://schemas.microsoft.com/office/powerpoint/2010/main" xmlns="" val="7233452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95400" y="2895600"/>
            <a:ext cx="6553200" cy="2062103"/>
          </a:xfrm>
          <a:prstGeom prst="rect">
            <a:avLst/>
          </a:prstGeom>
          <a:noFill/>
        </p:spPr>
        <p:txBody>
          <a:bodyPr wrap="square" rtlCol="0">
            <a:spAutoFit/>
          </a:bodyPr>
          <a:lstStyle/>
          <a:p>
            <a:r>
              <a:rPr lang="en-US" sz="2500" dirty="0" smtClean="0"/>
              <a:t>      Josephine </a:t>
            </a:r>
            <a:r>
              <a:rPr lang="en-US" sz="2500" dirty="0"/>
              <a:t>was kneeling before the closed door with her lips to the </a:t>
            </a:r>
            <a:r>
              <a:rPr lang="en-US" sz="2500" dirty="0" smtClean="0"/>
              <a:t>keyhole, </a:t>
            </a:r>
            <a:r>
              <a:rPr lang="en-US" sz="2500" b="1" dirty="0"/>
              <a:t>imploring</a:t>
            </a:r>
            <a:r>
              <a:rPr lang="en-US" sz="2500" dirty="0"/>
              <a:t> for admission. "Louise, open the door! I beg; open the </a:t>
            </a:r>
            <a:r>
              <a:rPr lang="en-US" sz="2500" dirty="0" smtClean="0"/>
              <a:t>door </a:t>
            </a:r>
            <a:r>
              <a:rPr lang="en-US" sz="2800" dirty="0" smtClean="0"/>
              <a:t>– </a:t>
            </a:r>
            <a:r>
              <a:rPr lang="en-US" sz="2500" dirty="0" smtClean="0"/>
              <a:t>you </a:t>
            </a:r>
            <a:r>
              <a:rPr lang="en-US" sz="2500" dirty="0"/>
              <a:t>will make yourself ill. What are you doing, Louise? For heaven's sake open the door." </a:t>
            </a:r>
          </a:p>
        </p:txBody>
      </p:sp>
      <p:sp>
        <p:nvSpPr>
          <p:cNvPr id="3" name="TextBox 2"/>
          <p:cNvSpPr txBox="1"/>
          <p:nvPr/>
        </p:nvSpPr>
        <p:spPr>
          <a:xfrm>
            <a:off x="4876800" y="5105400"/>
            <a:ext cx="3354188" cy="400110"/>
          </a:xfrm>
          <a:prstGeom prst="rect">
            <a:avLst/>
          </a:prstGeom>
          <a:noFill/>
        </p:spPr>
        <p:txBody>
          <a:bodyPr wrap="none" rtlCol="0">
            <a:spAutoFit/>
          </a:bodyPr>
          <a:lstStyle/>
          <a:p>
            <a:r>
              <a:rPr lang="en-US" sz="2000" b="1" dirty="0" smtClean="0">
                <a:solidFill>
                  <a:srgbClr val="000099"/>
                </a:solidFill>
              </a:rPr>
              <a:t>imploring: </a:t>
            </a:r>
            <a:r>
              <a:rPr lang="en-US" sz="2000" dirty="0" smtClean="0">
                <a:solidFill>
                  <a:srgbClr val="000099"/>
                </a:solidFill>
              </a:rPr>
              <a:t>begging or pleading</a:t>
            </a:r>
          </a:p>
        </p:txBody>
      </p:sp>
      <p:sp>
        <p:nvSpPr>
          <p:cNvPr id="4" name="TextBox 3"/>
          <p:cNvSpPr txBox="1"/>
          <p:nvPr/>
        </p:nvSpPr>
        <p:spPr>
          <a:xfrm>
            <a:off x="1295399" y="1221938"/>
            <a:ext cx="6629401" cy="1384995"/>
          </a:xfrm>
          <a:prstGeom prst="rect">
            <a:avLst/>
          </a:prstGeom>
          <a:noFill/>
        </p:spPr>
        <p:txBody>
          <a:bodyPr wrap="square" rtlCol="0">
            <a:spAutoFit/>
          </a:bodyPr>
          <a:lstStyle/>
          <a:p>
            <a:r>
              <a:rPr lang="en-US" sz="3000" b="1" dirty="0" smtClean="0"/>
              <a:t>Guiding Questions:</a:t>
            </a:r>
          </a:p>
          <a:p>
            <a:pPr>
              <a:buFont typeface="Arial" pitchFamily="34" charset="0"/>
              <a:buChar char="•"/>
            </a:pPr>
            <a:r>
              <a:rPr lang="en-US" sz="2600" dirty="0" smtClean="0">
                <a:sym typeface="Wingdings"/>
              </a:rPr>
              <a:t> </a:t>
            </a:r>
            <a:r>
              <a:rPr lang="en-US" sz="2600" b="1" dirty="0" smtClean="0"/>
              <a:t>What </a:t>
            </a:r>
            <a:r>
              <a:rPr lang="en-US" sz="2600" b="1" dirty="0"/>
              <a:t>was </a:t>
            </a:r>
            <a:r>
              <a:rPr lang="en-US" sz="2600" b="1" dirty="0" smtClean="0"/>
              <a:t>Josephine doing?</a:t>
            </a:r>
          </a:p>
          <a:p>
            <a:pPr>
              <a:buFont typeface="Arial" pitchFamily="34" charset="0"/>
              <a:buChar char="•"/>
            </a:pPr>
            <a:r>
              <a:rPr lang="en-US" sz="2600" dirty="0" smtClean="0">
                <a:sym typeface="Wingdings"/>
              </a:rPr>
              <a:t> </a:t>
            </a:r>
            <a:r>
              <a:rPr lang="en-US" sz="2600" b="1" dirty="0" smtClean="0"/>
              <a:t>What was she worried about?</a:t>
            </a:r>
          </a:p>
        </p:txBody>
      </p:sp>
      <p:pic>
        <p:nvPicPr>
          <p:cNvPr id="5" name="Picture 4"/>
          <p:cNvPicPr>
            <a:picLocks noChangeAspect="1" noChangeArrowheads="1"/>
          </p:cNvPicPr>
          <p:nvPr/>
        </p:nvPicPr>
        <p:blipFill>
          <a:blip r:embed="rId3" cstate="print"/>
          <a:srcRect/>
          <a:stretch>
            <a:fillRect/>
          </a:stretch>
        </p:blipFill>
        <p:spPr bwMode="auto">
          <a:xfrm>
            <a:off x="1371600" y="3048000"/>
            <a:ext cx="294568" cy="225425"/>
          </a:xfrm>
          <a:prstGeom prst="rect">
            <a:avLst/>
          </a:prstGeom>
          <a:noFill/>
          <a:ln w="9525">
            <a:noFill/>
            <a:miter lim="800000"/>
            <a:headEnd/>
            <a:tailEnd/>
          </a:ln>
          <a:effectLst/>
        </p:spPr>
      </p:pic>
    </p:spTree>
    <p:extLst>
      <p:ext uri="{BB962C8B-B14F-4D97-AF65-F5344CB8AC3E}">
        <p14:creationId xmlns:p14="http://schemas.microsoft.com/office/powerpoint/2010/main" xmlns="" val="368719217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1219200"/>
            <a:ext cx="7315200" cy="3970318"/>
          </a:xfrm>
          <a:prstGeom prst="rect">
            <a:avLst/>
          </a:prstGeom>
          <a:noFill/>
        </p:spPr>
        <p:txBody>
          <a:bodyPr wrap="square" rtlCol="0">
            <a:spAutoFit/>
          </a:bodyPr>
          <a:lstStyle/>
          <a:p>
            <a:endParaRPr lang="en-US" sz="2800" i="1" dirty="0" smtClean="0"/>
          </a:p>
          <a:p>
            <a:r>
              <a:rPr lang="en-US" sz="2800" b="1" dirty="0" smtClean="0"/>
              <a:t>What </a:t>
            </a:r>
            <a:r>
              <a:rPr lang="en-US" sz="2800" b="1" dirty="0"/>
              <a:t>was Josephine doing?</a:t>
            </a:r>
          </a:p>
          <a:p>
            <a:r>
              <a:rPr lang="en-US" sz="2800" dirty="0" smtClean="0"/>
              <a:t>Josephine </a:t>
            </a:r>
            <a:r>
              <a:rPr lang="en-US" sz="2800" dirty="0"/>
              <a:t>was tying to console Mrs. Mallard </a:t>
            </a:r>
            <a:r>
              <a:rPr lang="en-US" sz="2800" dirty="0" smtClean="0"/>
              <a:t>by _____________________________________.</a:t>
            </a:r>
          </a:p>
          <a:p>
            <a:endParaRPr lang="en-US" sz="2800" dirty="0"/>
          </a:p>
          <a:p>
            <a:r>
              <a:rPr lang="en-US" sz="2800" b="1" dirty="0"/>
              <a:t>What </a:t>
            </a:r>
            <a:r>
              <a:rPr lang="en-US" sz="2800" b="1" dirty="0" smtClean="0"/>
              <a:t>was </a:t>
            </a:r>
            <a:r>
              <a:rPr lang="en-US" sz="2800" b="1" dirty="0"/>
              <a:t>she worried about?  </a:t>
            </a:r>
          </a:p>
          <a:p>
            <a:r>
              <a:rPr lang="en-US" sz="2800" dirty="0"/>
              <a:t>Josephine </a:t>
            </a:r>
            <a:r>
              <a:rPr lang="en-US" sz="2800" dirty="0" smtClean="0"/>
              <a:t>was </a:t>
            </a:r>
            <a:r>
              <a:rPr lang="en-US" sz="2800" dirty="0"/>
              <a:t>worried about her sister's ________and ________ </a:t>
            </a:r>
            <a:r>
              <a:rPr lang="en-US" sz="2800" dirty="0" smtClean="0"/>
              <a:t>well-being</a:t>
            </a:r>
            <a:r>
              <a:rPr lang="en-US" sz="2800" dirty="0"/>
              <a:t>.</a:t>
            </a:r>
            <a:endParaRPr lang="en-US" sz="2800" dirty="0" smtClean="0"/>
          </a:p>
          <a:p>
            <a:endParaRPr lang="en-US" sz="2800" i="1" dirty="0"/>
          </a:p>
        </p:txBody>
      </p:sp>
      <p:sp>
        <p:nvSpPr>
          <p:cNvPr id="4" name="TextBox 3"/>
          <p:cNvSpPr txBox="1"/>
          <p:nvPr/>
        </p:nvSpPr>
        <p:spPr>
          <a:xfrm>
            <a:off x="990600" y="2438400"/>
            <a:ext cx="6746334" cy="523220"/>
          </a:xfrm>
          <a:prstGeom prst="rect">
            <a:avLst/>
          </a:prstGeom>
          <a:noFill/>
        </p:spPr>
        <p:txBody>
          <a:bodyPr wrap="none" rtlCol="0">
            <a:spAutoFit/>
          </a:bodyPr>
          <a:lstStyle/>
          <a:p>
            <a:r>
              <a:rPr lang="en-US" sz="2800" b="1" dirty="0">
                <a:solidFill>
                  <a:srgbClr val="000099"/>
                </a:solidFill>
              </a:rPr>
              <a:t>gaining admission </a:t>
            </a:r>
            <a:r>
              <a:rPr lang="en-US" sz="2800" b="1" dirty="0" smtClean="0">
                <a:solidFill>
                  <a:srgbClr val="000099"/>
                </a:solidFill>
              </a:rPr>
              <a:t>through </a:t>
            </a:r>
            <a:r>
              <a:rPr lang="en-US" sz="2800" b="1" dirty="0">
                <a:solidFill>
                  <a:srgbClr val="000099"/>
                </a:solidFill>
              </a:rPr>
              <a:t>the locked door</a:t>
            </a:r>
          </a:p>
        </p:txBody>
      </p:sp>
      <p:sp>
        <p:nvSpPr>
          <p:cNvPr id="5" name="TextBox 4"/>
          <p:cNvSpPr txBox="1"/>
          <p:nvPr/>
        </p:nvSpPr>
        <p:spPr>
          <a:xfrm>
            <a:off x="1066800" y="4191000"/>
            <a:ext cx="1427250" cy="523220"/>
          </a:xfrm>
          <a:prstGeom prst="rect">
            <a:avLst/>
          </a:prstGeom>
          <a:noFill/>
        </p:spPr>
        <p:txBody>
          <a:bodyPr wrap="none" rtlCol="0">
            <a:spAutoFit/>
          </a:bodyPr>
          <a:lstStyle/>
          <a:p>
            <a:r>
              <a:rPr lang="en-US" sz="2800" b="1" dirty="0" smtClean="0">
                <a:solidFill>
                  <a:srgbClr val="000099"/>
                </a:solidFill>
              </a:rPr>
              <a:t>physical</a:t>
            </a:r>
            <a:endParaRPr lang="en-US" sz="2800" b="1" dirty="0">
              <a:solidFill>
                <a:srgbClr val="000099"/>
              </a:solidFill>
            </a:endParaRPr>
          </a:p>
        </p:txBody>
      </p:sp>
      <p:sp>
        <p:nvSpPr>
          <p:cNvPr id="6" name="TextBox 5"/>
          <p:cNvSpPr txBox="1"/>
          <p:nvPr/>
        </p:nvSpPr>
        <p:spPr>
          <a:xfrm>
            <a:off x="3200400" y="4191000"/>
            <a:ext cx="1231427" cy="523220"/>
          </a:xfrm>
          <a:prstGeom prst="rect">
            <a:avLst/>
          </a:prstGeom>
          <a:noFill/>
        </p:spPr>
        <p:txBody>
          <a:bodyPr wrap="none" rtlCol="0">
            <a:spAutoFit/>
          </a:bodyPr>
          <a:lstStyle/>
          <a:p>
            <a:r>
              <a:rPr lang="en-US" sz="2800" b="1" dirty="0" smtClean="0">
                <a:solidFill>
                  <a:srgbClr val="000099"/>
                </a:solidFill>
              </a:rPr>
              <a:t>mental</a:t>
            </a:r>
            <a:endParaRPr lang="en-US" sz="2800" b="1" dirty="0">
              <a:solidFill>
                <a:srgbClr val="000099"/>
              </a:solidFill>
            </a:endParaRPr>
          </a:p>
        </p:txBody>
      </p:sp>
    </p:spTree>
    <p:extLst>
      <p:ext uri="{BB962C8B-B14F-4D97-AF65-F5344CB8AC3E}">
        <p14:creationId xmlns:p14="http://schemas.microsoft.com/office/powerpoint/2010/main" xmlns="" val="1338655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800" y="4038600"/>
            <a:ext cx="6858000" cy="1292662"/>
          </a:xfrm>
          <a:prstGeom prst="rect">
            <a:avLst/>
          </a:prstGeom>
          <a:noFill/>
        </p:spPr>
        <p:txBody>
          <a:bodyPr wrap="square" rtlCol="0">
            <a:spAutoFit/>
          </a:bodyPr>
          <a:lstStyle/>
          <a:p>
            <a:r>
              <a:rPr lang="en-US" sz="2800" dirty="0" smtClean="0">
                <a:sym typeface="Wingdings"/>
              </a:rPr>
              <a:t>    </a:t>
            </a:r>
            <a:r>
              <a:rPr lang="en-US" sz="2500" dirty="0" smtClean="0"/>
              <a:t>“Go </a:t>
            </a:r>
            <a:r>
              <a:rPr lang="en-US" sz="2500" dirty="0"/>
              <a:t>away. I am not making myself ill</a:t>
            </a:r>
            <a:r>
              <a:rPr lang="en-US" sz="2500" dirty="0" smtClean="0"/>
              <a:t>.” </a:t>
            </a:r>
            <a:r>
              <a:rPr lang="en-US" sz="2500" dirty="0"/>
              <a:t>No; she was drinking in a very elixir of life through that open window.</a:t>
            </a:r>
          </a:p>
        </p:txBody>
      </p:sp>
      <p:sp>
        <p:nvSpPr>
          <p:cNvPr id="4" name="TextBox 3"/>
          <p:cNvSpPr txBox="1"/>
          <p:nvPr/>
        </p:nvSpPr>
        <p:spPr>
          <a:xfrm>
            <a:off x="1066800" y="1066800"/>
            <a:ext cx="6629401" cy="2539157"/>
          </a:xfrm>
          <a:prstGeom prst="rect">
            <a:avLst/>
          </a:prstGeom>
          <a:noFill/>
        </p:spPr>
        <p:txBody>
          <a:bodyPr wrap="square" rtlCol="0">
            <a:spAutoFit/>
          </a:bodyPr>
          <a:lstStyle/>
          <a:p>
            <a:r>
              <a:rPr lang="en-US" sz="3000" b="1" dirty="0" smtClean="0"/>
              <a:t>Guiding Questions:</a:t>
            </a:r>
          </a:p>
          <a:p>
            <a:pPr>
              <a:spcBef>
                <a:spcPts val="600"/>
              </a:spcBef>
              <a:spcAft>
                <a:spcPts val="600"/>
              </a:spcAft>
              <a:buFont typeface="Arial" pitchFamily="34" charset="0"/>
              <a:buChar char="•"/>
            </a:pPr>
            <a:r>
              <a:rPr lang="en-US" sz="2600" b="1" dirty="0" smtClean="0"/>
              <a:t> Define “drinking </a:t>
            </a:r>
            <a:r>
              <a:rPr lang="en-US" sz="2600" b="1" dirty="0"/>
              <a:t>in an elixir of </a:t>
            </a:r>
            <a:r>
              <a:rPr lang="en-US" sz="2600" b="1" dirty="0" smtClean="0"/>
              <a:t>life.”</a:t>
            </a:r>
          </a:p>
          <a:p>
            <a:pPr>
              <a:spcBef>
                <a:spcPts val="600"/>
              </a:spcBef>
              <a:spcAft>
                <a:spcPts val="600"/>
              </a:spcAft>
              <a:buFont typeface="Arial" pitchFamily="34" charset="0"/>
              <a:buChar char="•"/>
            </a:pPr>
            <a:r>
              <a:rPr lang="en-US" sz="2600" b="1" dirty="0" smtClean="0"/>
              <a:t> Is </a:t>
            </a:r>
            <a:r>
              <a:rPr lang="en-US" sz="2600" b="1" dirty="0"/>
              <a:t>she making herself ill or is she accepting her </a:t>
            </a:r>
            <a:r>
              <a:rPr lang="en-US" sz="2600" b="1" dirty="0" smtClean="0"/>
              <a:t>freedom?</a:t>
            </a:r>
          </a:p>
          <a:p>
            <a:pPr>
              <a:spcBef>
                <a:spcPts val="600"/>
              </a:spcBef>
              <a:spcAft>
                <a:spcPts val="600"/>
              </a:spcAft>
              <a:buFont typeface="Arial" pitchFamily="34" charset="0"/>
              <a:buChar char="•"/>
            </a:pPr>
            <a:r>
              <a:rPr lang="en-US" sz="2600" b="1" dirty="0" smtClean="0"/>
              <a:t> How </a:t>
            </a:r>
            <a:r>
              <a:rPr lang="en-US" sz="2600" b="1" dirty="0"/>
              <a:t>do you know?</a:t>
            </a:r>
            <a:endParaRPr lang="en-US" sz="2600" b="1" dirty="0" smtClean="0"/>
          </a:p>
        </p:txBody>
      </p:sp>
      <p:pic>
        <p:nvPicPr>
          <p:cNvPr id="5" name="Picture 4"/>
          <p:cNvPicPr>
            <a:picLocks noChangeAspect="1" noChangeArrowheads="1"/>
          </p:cNvPicPr>
          <p:nvPr/>
        </p:nvPicPr>
        <p:blipFill>
          <a:blip r:embed="rId3" cstate="print"/>
          <a:srcRect/>
          <a:stretch>
            <a:fillRect/>
          </a:stretch>
        </p:blipFill>
        <p:spPr bwMode="auto">
          <a:xfrm>
            <a:off x="1143000" y="4191000"/>
            <a:ext cx="294568" cy="225425"/>
          </a:xfrm>
          <a:prstGeom prst="rect">
            <a:avLst/>
          </a:prstGeom>
          <a:noFill/>
          <a:ln w="9525">
            <a:noFill/>
            <a:miter lim="800000"/>
            <a:headEnd/>
            <a:tailEnd/>
          </a:ln>
          <a:effectLst/>
        </p:spPr>
      </p:pic>
    </p:spTree>
    <p:extLst>
      <p:ext uri="{BB962C8B-B14F-4D97-AF65-F5344CB8AC3E}">
        <p14:creationId xmlns:p14="http://schemas.microsoft.com/office/powerpoint/2010/main" xmlns="" val="16032999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1066800"/>
            <a:ext cx="7315200" cy="5262979"/>
          </a:xfrm>
          <a:prstGeom prst="rect">
            <a:avLst/>
          </a:prstGeom>
          <a:noFill/>
        </p:spPr>
        <p:txBody>
          <a:bodyPr wrap="square" rtlCol="0">
            <a:spAutoFit/>
          </a:bodyPr>
          <a:lstStyle/>
          <a:p>
            <a:r>
              <a:rPr lang="en-US" sz="2800" b="1" dirty="0" smtClean="0"/>
              <a:t>Define “drinking in an elixir of life.”</a:t>
            </a:r>
            <a:endParaRPr lang="en-US" sz="2800" b="1" dirty="0"/>
          </a:p>
          <a:p>
            <a:r>
              <a:rPr lang="en-US" sz="2800" dirty="0" smtClean="0"/>
              <a:t>______________________________________</a:t>
            </a:r>
          </a:p>
          <a:p>
            <a:endParaRPr lang="en-US" sz="2800" dirty="0"/>
          </a:p>
          <a:p>
            <a:r>
              <a:rPr lang="en-US" sz="2800" b="1" dirty="0"/>
              <a:t>Is she making herself ill or is she accepting her freedom?</a:t>
            </a:r>
            <a:r>
              <a:rPr lang="en-US" sz="2800" b="1" dirty="0" smtClean="0"/>
              <a:t>  </a:t>
            </a:r>
            <a:endParaRPr lang="en-US" sz="2800" b="1" dirty="0"/>
          </a:p>
          <a:p>
            <a:r>
              <a:rPr lang="en-US" sz="2800" dirty="0" smtClean="0"/>
              <a:t>She is ____________________.</a:t>
            </a:r>
          </a:p>
          <a:p>
            <a:endParaRPr lang="en-US" sz="2800" dirty="0"/>
          </a:p>
          <a:p>
            <a:r>
              <a:rPr lang="en-US" sz="2800" b="1" dirty="0" smtClean="0"/>
              <a:t>How do you know?</a:t>
            </a:r>
          </a:p>
          <a:p>
            <a:r>
              <a:rPr lang="en-US" sz="2800" dirty="0"/>
              <a:t>T</a:t>
            </a:r>
            <a:r>
              <a:rPr lang="en-US" sz="2800" dirty="0" smtClean="0"/>
              <a:t>hrough </a:t>
            </a:r>
            <a:r>
              <a:rPr lang="en-US" sz="2800" dirty="0"/>
              <a:t>the </a:t>
            </a:r>
            <a:r>
              <a:rPr lang="en-US" sz="2800" dirty="0" smtClean="0"/>
              <a:t>____________ she </a:t>
            </a:r>
            <a:r>
              <a:rPr lang="en-US" sz="2800" dirty="0"/>
              <a:t>was drinking in an elixir of life</a:t>
            </a:r>
            <a:r>
              <a:rPr lang="en-US" sz="2800" dirty="0" smtClean="0"/>
              <a:t>. She wanted to live forever because she was free.</a:t>
            </a:r>
          </a:p>
          <a:p>
            <a:endParaRPr lang="en-US" sz="2800" i="1" dirty="0"/>
          </a:p>
        </p:txBody>
      </p:sp>
      <p:sp>
        <p:nvSpPr>
          <p:cNvPr id="4" name="TextBox 3"/>
          <p:cNvSpPr txBox="1"/>
          <p:nvPr/>
        </p:nvSpPr>
        <p:spPr>
          <a:xfrm>
            <a:off x="990600" y="1447800"/>
            <a:ext cx="7163756" cy="523220"/>
          </a:xfrm>
          <a:prstGeom prst="rect">
            <a:avLst/>
          </a:prstGeom>
          <a:noFill/>
        </p:spPr>
        <p:txBody>
          <a:bodyPr wrap="none" rtlCol="0">
            <a:spAutoFit/>
          </a:bodyPr>
          <a:lstStyle/>
          <a:p>
            <a:r>
              <a:rPr lang="en-US" sz="2800" b="1" dirty="0" smtClean="0">
                <a:solidFill>
                  <a:srgbClr val="000099"/>
                </a:solidFill>
              </a:rPr>
              <a:t>drinking a substance that prolongs life forever</a:t>
            </a:r>
            <a:endParaRPr lang="en-US" sz="2800" b="1" dirty="0">
              <a:solidFill>
                <a:srgbClr val="000099"/>
              </a:solidFill>
            </a:endParaRPr>
          </a:p>
        </p:txBody>
      </p:sp>
      <p:sp>
        <p:nvSpPr>
          <p:cNvPr id="5" name="TextBox 4"/>
          <p:cNvSpPr txBox="1"/>
          <p:nvPr/>
        </p:nvSpPr>
        <p:spPr>
          <a:xfrm>
            <a:off x="1981200" y="3200400"/>
            <a:ext cx="3597780" cy="523220"/>
          </a:xfrm>
          <a:prstGeom prst="rect">
            <a:avLst/>
          </a:prstGeom>
          <a:noFill/>
        </p:spPr>
        <p:txBody>
          <a:bodyPr wrap="none" rtlCol="0">
            <a:spAutoFit/>
          </a:bodyPr>
          <a:lstStyle/>
          <a:p>
            <a:r>
              <a:rPr lang="en-US" sz="2800" b="1" dirty="0" smtClean="0">
                <a:solidFill>
                  <a:srgbClr val="000099"/>
                </a:solidFill>
              </a:rPr>
              <a:t>accepting her freedom</a:t>
            </a:r>
            <a:endParaRPr lang="en-US" sz="2800" b="1" dirty="0">
              <a:solidFill>
                <a:srgbClr val="000099"/>
              </a:solidFill>
            </a:endParaRPr>
          </a:p>
        </p:txBody>
      </p:sp>
      <p:sp>
        <p:nvSpPr>
          <p:cNvPr id="6" name="TextBox 5"/>
          <p:cNvSpPr txBox="1"/>
          <p:nvPr/>
        </p:nvSpPr>
        <p:spPr>
          <a:xfrm>
            <a:off x="2895600" y="4419600"/>
            <a:ext cx="2220160" cy="523220"/>
          </a:xfrm>
          <a:prstGeom prst="rect">
            <a:avLst/>
          </a:prstGeom>
          <a:noFill/>
        </p:spPr>
        <p:txBody>
          <a:bodyPr wrap="none" rtlCol="0">
            <a:spAutoFit/>
          </a:bodyPr>
          <a:lstStyle/>
          <a:p>
            <a:r>
              <a:rPr lang="en-US" sz="2800" b="1" dirty="0" smtClean="0">
                <a:solidFill>
                  <a:srgbClr val="000099"/>
                </a:solidFill>
              </a:rPr>
              <a:t>open window</a:t>
            </a:r>
            <a:endParaRPr lang="en-US" sz="2800" b="1" dirty="0">
              <a:solidFill>
                <a:srgbClr val="000099"/>
              </a:solidFill>
            </a:endParaRPr>
          </a:p>
        </p:txBody>
      </p:sp>
    </p:spTree>
    <p:extLst>
      <p:ext uri="{BB962C8B-B14F-4D97-AF65-F5344CB8AC3E}">
        <p14:creationId xmlns:p14="http://schemas.microsoft.com/office/powerpoint/2010/main" xmlns="" val="1969614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2209800"/>
            <a:ext cx="6400800" cy="685800"/>
          </a:xfrm>
        </p:spPr>
        <p:txBody>
          <a:bodyPr>
            <a:normAutofit fontScale="90000"/>
          </a:bodyPr>
          <a:lstStyle/>
          <a:p>
            <a:r>
              <a:rPr lang="en-US" dirty="0" smtClean="0"/>
              <a:t>Who was Kate Chopin?</a:t>
            </a:r>
            <a:endParaRPr lang="en-US" dirty="0"/>
          </a:p>
        </p:txBody>
      </p:sp>
      <p:pic>
        <p:nvPicPr>
          <p:cNvPr id="4" name="Picture 3"/>
          <p:cNvPicPr/>
          <p:nvPr/>
        </p:nvPicPr>
        <p:blipFill>
          <a:blip r:embed="rId3" cstate="print">
            <a:extLst>
              <a:ext uri="{28A0092B-C50C-407E-A947-70E740481C1C}">
                <a14:useLocalDpi xmlns:a14="http://schemas.microsoft.com/office/drawing/2010/main" xmlns="" val="0"/>
              </a:ext>
            </a:extLst>
          </a:blip>
          <a:stretch>
            <a:fillRect/>
          </a:stretch>
        </p:blipFill>
        <p:spPr>
          <a:xfrm>
            <a:off x="3505200" y="2971800"/>
            <a:ext cx="1828800" cy="2438400"/>
          </a:xfrm>
          <a:prstGeom prst="rect">
            <a:avLst/>
          </a:prstGeom>
        </p:spPr>
      </p:pic>
    </p:spTree>
    <p:extLst>
      <p:ext uri="{BB962C8B-B14F-4D97-AF65-F5344CB8AC3E}">
        <p14:creationId xmlns:p14="http://schemas.microsoft.com/office/powerpoint/2010/main" xmlns="" val="201499854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800" y="2895600"/>
            <a:ext cx="6553199" cy="2446824"/>
          </a:xfrm>
          <a:prstGeom prst="rect">
            <a:avLst/>
          </a:prstGeom>
          <a:noFill/>
        </p:spPr>
        <p:txBody>
          <a:bodyPr wrap="square" rtlCol="0">
            <a:spAutoFit/>
          </a:bodyPr>
          <a:lstStyle/>
          <a:p>
            <a:r>
              <a:rPr lang="en-US" sz="2500" dirty="0" smtClean="0"/>
              <a:t>     Her </a:t>
            </a:r>
            <a:r>
              <a:rPr lang="en-US" sz="2500" dirty="0"/>
              <a:t>fancy was running riot along those days ahead of her. Spring days, and summer days, and all sorts of days that would be her own. She breathed a quick prayer that life might be long. It was only yesterday she had thought with a shudder that life might be long.</a:t>
            </a:r>
          </a:p>
        </p:txBody>
      </p:sp>
      <p:sp>
        <p:nvSpPr>
          <p:cNvPr id="3" name="TextBox 2"/>
          <p:cNvSpPr txBox="1"/>
          <p:nvPr/>
        </p:nvSpPr>
        <p:spPr>
          <a:xfrm>
            <a:off x="990600" y="1219200"/>
            <a:ext cx="6629401" cy="1431161"/>
          </a:xfrm>
          <a:prstGeom prst="rect">
            <a:avLst/>
          </a:prstGeom>
          <a:noFill/>
        </p:spPr>
        <p:txBody>
          <a:bodyPr wrap="square" rtlCol="0">
            <a:spAutoFit/>
          </a:bodyPr>
          <a:lstStyle/>
          <a:p>
            <a:r>
              <a:rPr lang="en-US" sz="3000" b="1" dirty="0" smtClean="0"/>
              <a:t>Guiding Question:</a:t>
            </a:r>
          </a:p>
          <a:p>
            <a:pPr>
              <a:spcBef>
                <a:spcPts val="600"/>
              </a:spcBef>
              <a:buFont typeface="Arial" pitchFamily="34" charset="0"/>
              <a:buChar char="•"/>
            </a:pPr>
            <a:r>
              <a:rPr lang="en-US" sz="2600" dirty="0" smtClean="0">
                <a:sym typeface="Wingdings"/>
              </a:rPr>
              <a:t> </a:t>
            </a:r>
            <a:r>
              <a:rPr lang="en-US" sz="2600" b="1" dirty="0" smtClean="0"/>
              <a:t>How </a:t>
            </a:r>
            <a:r>
              <a:rPr lang="en-US" sz="2600" b="1" dirty="0"/>
              <a:t>does she feel about the days to come and the rest of her life?</a:t>
            </a:r>
            <a:endParaRPr lang="en-US" sz="2600" b="1" dirty="0" smtClean="0"/>
          </a:p>
        </p:txBody>
      </p:sp>
      <p:pic>
        <p:nvPicPr>
          <p:cNvPr id="4" name="Picture 3"/>
          <p:cNvPicPr>
            <a:picLocks noChangeAspect="1" noChangeArrowheads="1"/>
          </p:cNvPicPr>
          <p:nvPr/>
        </p:nvPicPr>
        <p:blipFill>
          <a:blip r:embed="rId3" cstate="print"/>
          <a:srcRect/>
          <a:stretch>
            <a:fillRect/>
          </a:stretch>
        </p:blipFill>
        <p:spPr bwMode="auto">
          <a:xfrm>
            <a:off x="1143000" y="3048000"/>
            <a:ext cx="294568" cy="225425"/>
          </a:xfrm>
          <a:prstGeom prst="rect">
            <a:avLst/>
          </a:prstGeom>
          <a:noFill/>
          <a:ln w="9525">
            <a:noFill/>
            <a:miter lim="800000"/>
            <a:headEnd/>
            <a:tailEnd/>
          </a:ln>
          <a:effectLst/>
        </p:spPr>
      </p:pic>
    </p:spTree>
    <p:extLst>
      <p:ext uri="{BB962C8B-B14F-4D97-AF65-F5344CB8AC3E}">
        <p14:creationId xmlns:p14="http://schemas.microsoft.com/office/powerpoint/2010/main" xmlns="" val="52354271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800" y="1524000"/>
            <a:ext cx="7162800" cy="2246769"/>
          </a:xfrm>
          <a:prstGeom prst="rect">
            <a:avLst/>
          </a:prstGeom>
          <a:noFill/>
        </p:spPr>
        <p:txBody>
          <a:bodyPr wrap="square" rtlCol="0">
            <a:spAutoFit/>
          </a:bodyPr>
          <a:lstStyle/>
          <a:p>
            <a:r>
              <a:rPr lang="en-US" sz="2800" b="1" dirty="0" smtClean="0"/>
              <a:t>How </a:t>
            </a:r>
            <a:r>
              <a:rPr lang="en-US" sz="2800" b="1" dirty="0"/>
              <a:t>does she feel about the days to come and the rest of her life?</a:t>
            </a:r>
          </a:p>
          <a:p>
            <a:endParaRPr lang="en-US" sz="2800" dirty="0" smtClean="0"/>
          </a:p>
          <a:p>
            <a:r>
              <a:rPr lang="en-US" sz="2800" dirty="0" smtClean="0"/>
              <a:t>She </a:t>
            </a:r>
            <a:r>
              <a:rPr lang="en-US" sz="2800" dirty="0"/>
              <a:t>feels__________________; she hopes she will live a long </a:t>
            </a:r>
            <a:r>
              <a:rPr lang="en-US" sz="2800" dirty="0" smtClean="0"/>
              <a:t>____. </a:t>
            </a:r>
            <a:endParaRPr lang="en-US" sz="2800" i="1" dirty="0"/>
          </a:p>
        </p:txBody>
      </p:sp>
      <p:sp>
        <p:nvSpPr>
          <p:cNvPr id="4" name="TextBox 3"/>
          <p:cNvSpPr txBox="1"/>
          <p:nvPr/>
        </p:nvSpPr>
        <p:spPr>
          <a:xfrm>
            <a:off x="2362200" y="2743200"/>
            <a:ext cx="3228448" cy="523220"/>
          </a:xfrm>
          <a:prstGeom prst="rect">
            <a:avLst/>
          </a:prstGeom>
          <a:noFill/>
        </p:spPr>
        <p:txBody>
          <a:bodyPr wrap="none" rtlCol="0">
            <a:spAutoFit/>
          </a:bodyPr>
          <a:lstStyle/>
          <a:p>
            <a:r>
              <a:rPr lang="en-US" sz="2800" b="1" dirty="0" smtClean="0">
                <a:solidFill>
                  <a:srgbClr val="000099"/>
                </a:solidFill>
              </a:rPr>
              <a:t>they will be her own</a:t>
            </a:r>
            <a:endParaRPr lang="en-US" sz="2800" b="1" dirty="0">
              <a:solidFill>
                <a:srgbClr val="000099"/>
              </a:solidFill>
            </a:endParaRPr>
          </a:p>
        </p:txBody>
      </p:sp>
      <p:sp>
        <p:nvSpPr>
          <p:cNvPr id="5" name="TextBox 4"/>
          <p:cNvSpPr txBox="1"/>
          <p:nvPr/>
        </p:nvSpPr>
        <p:spPr>
          <a:xfrm>
            <a:off x="3273532" y="3200400"/>
            <a:ext cx="655949" cy="523220"/>
          </a:xfrm>
          <a:prstGeom prst="rect">
            <a:avLst/>
          </a:prstGeom>
          <a:noFill/>
        </p:spPr>
        <p:txBody>
          <a:bodyPr wrap="none" rtlCol="0">
            <a:spAutoFit/>
          </a:bodyPr>
          <a:lstStyle/>
          <a:p>
            <a:r>
              <a:rPr lang="en-US" sz="2800" b="1" dirty="0" smtClean="0">
                <a:solidFill>
                  <a:srgbClr val="000099"/>
                </a:solidFill>
              </a:rPr>
              <a:t>life</a:t>
            </a:r>
            <a:endParaRPr lang="en-US" sz="2800" b="1" dirty="0">
              <a:solidFill>
                <a:srgbClr val="000099"/>
              </a:solidFill>
            </a:endParaRPr>
          </a:p>
        </p:txBody>
      </p:sp>
    </p:spTree>
    <p:extLst>
      <p:ext uri="{BB962C8B-B14F-4D97-AF65-F5344CB8AC3E}">
        <p14:creationId xmlns:p14="http://schemas.microsoft.com/office/powerpoint/2010/main" xmlns="" val="315937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2895600"/>
            <a:ext cx="7391400" cy="2446824"/>
          </a:xfrm>
          <a:prstGeom prst="rect">
            <a:avLst/>
          </a:prstGeom>
          <a:noFill/>
        </p:spPr>
        <p:txBody>
          <a:bodyPr wrap="square" rtlCol="0">
            <a:spAutoFit/>
          </a:bodyPr>
          <a:lstStyle/>
          <a:p>
            <a:r>
              <a:rPr lang="en-US" sz="2500" dirty="0" smtClean="0"/>
              <a:t>     She </a:t>
            </a:r>
            <a:r>
              <a:rPr lang="en-US" sz="2500" dirty="0"/>
              <a:t>arose at length and opened the door to her sister's importunities. There was a feverish triumph in her eyes, and she carried herself unwittingly like a goddess of Victory. She clasped her sister's waist, and together they descended the stairs. Richards stood waiting for them at the bottom.</a:t>
            </a:r>
          </a:p>
        </p:txBody>
      </p:sp>
      <p:sp>
        <p:nvSpPr>
          <p:cNvPr id="3" name="TextBox 2"/>
          <p:cNvSpPr txBox="1"/>
          <p:nvPr/>
        </p:nvSpPr>
        <p:spPr>
          <a:xfrm>
            <a:off x="1066800" y="1219200"/>
            <a:ext cx="6934200" cy="1431161"/>
          </a:xfrm>
          <a:prstGeom prst="rect">
            <a:avLst/>
          </a:prstGeom>
          <a:noFill/>
        </p:spPr>
        <p:txBody>
          <a:bodyPr wrap="square" rtlCol="0">
            <a:spAutoFit/>
          </a:bodyPr>
          <a:lstStyle/>
          <a:p>
            <a:r>
              <a:rPr lang="en-US" sz="3000" b="1" dirty="0" smtClean="0"/>
              <a:t>Guiding Questions:</a:t>
            </a:r>
          </a:p>
          <a:p>
            <a:pPr>
              <a:spcBef>
                <a:spcPts val="600"/>
              </a:spcBef>
              <a:buFont typeface="Arial" pitchFamily="34" charset="0"/>
              <a:buChar char="•"/>
            </a:pPr>
            <a:r>
              <a:rPr lang="en-US" sz="2600" dirty="0" smtClean="0">
                <a:sym typeface="Wingdings"/>
              </a:rPr>
              <a:t> </a:t>
            </a:r>
            <a:r>
              <a:rPr lang="en-US" sz="2600" b="1" dirty="0" smtClean="0"/>
              <a:t>She opened the door and how did she act?</a:t>
            </a:r>
          </a:p>
          <a:p>
            <a:pPr>
              <a:buFont typeface="Arial" pitchFamily="34" charset="0"/>
              <a:buChar char="•"/>
            </a:pPr>
            <a:r>
              <a:rPr lang="en-US" sz="2600" b="1" dirty="0" smtClean="0">
                <a:sym typeface="Wingdings"/>
              </a:rPr>
              <a:t> Mrs. Mallard compared is compared to whom</a:t>
            </a:r>
            <a:r>
              <a:rPr lang="en-US" sz="2600" b="1" dirty="0" smtClean="0"/>
              <a:t>?</a:t>
            </a:r>
          </a:p>
        </p:txBody>
      </p:sp>
      <p:pic>
        <p:nvPicPr>
          <p:cNvPr id="4" name="Picture 3"/>
          <p:cNvPicPr>
            <a:picLocks noChangeAspect="1" noChangeArrowheads="1"/>
          </p:cNvPicPr>
          <p:nvPr/>
        </p:nvPicPr>
        <p:blipFill>
          <a:blip r:embed="rId3" cstate="print"/>
          <a:srcRect/>
          <a:stretch>
            <a:fillRect/>
          </a:stretch>
        </p:blipFill>
        <p:spPr bwMode="auto">
          <a:xfrm>
            <a:off x="914400" y="3048000"/>
            <a:ext cx="294568" cy="225425"/>
          </a:xfrm>
          <a:prstGeom prst="rect">
            <a:avLst/>
          </a:prstGeom>
          <a:noFill/>
          <a:ln w="9525">
            <a:noFill/>
            <a:miter lim="800000"/>
            <a:headEnd/>
            <a:tailEnd/>
          </a:ln>
          <a:effectLst/>
        </p:spPr>
      </p:pic>
    </p:spTree>
    <p:extLst>
      <p:ext uri="{BB962C8B-B14F-4D97-AF65-F5344CB8AC3E}">
        <p14:creationId xmlns:p14="http://schemas.microsoft.com/office/powerpoint/2010/main" xmlns="" val="268971768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1219200"/>
            <a:ext cx="7315200" cy="3108543"/>
          </a:xfrm>
          <a:prstGeom prst="rect">
            <a:avLst/>
          </a:prstGeom>
          <a:noFill/>
        </p:spPr>
        <p:txBody>
          <a:bodyPr wrap="square" rtlCol="0">
            <a:spAutoFit/>
          </a:bodyPr>
          <a:lstStyle/>
          <a:p>
            <a:endParaRPr lang="en-US" sz="2800" dirty="0" smtClean="0"/>
          </a:p>
          <a:p>
            <a:pPr>
              <a:lnSpc>
                <a:spcPct val="150000"/>
              </a:lnSpc>
            </a:pPr>
            <a:r>
              <a:rPr lang="en-US" sz="2800" b="1" dirty="0" smtClean="0"/>
              <a:t>She </a:t>
            </a:r>
            <a:r>
              <a:rPr lang="en-US" sz="2800" b="1" dirty="0"/>
              <a:t>opened the door and how did she act?</a:t>
            </a:r>
          </a:p>
          <a:p>
            <a:pPr>
              <a:lnSpc>
                <a:spcPct val="150000"/>
              </a:lnSpc>
            </a:pPr>
            <a:r>
              <a:rPr lang="en-US" sz="2800" dirty="0"/>
              <a:t>She </a:t>
            </a:r>
            <a:r>
              <a:rPr lang="en-US" sz="2800" dirty="0" smtClean="0"/>
              <a:t>acted __________; </a:t>
            </a:r>
            <a:r>
              <a:rPr lang="en-US" sz="2800" dirty="0"/>
              <a:t>like </a:t>
            </a:r>
            <a:r>
              <a:rPr lang="en-US" sz="2800" dirty="0" smtClean="0"/>
              <a:t>a __________.</a:t>
            </a:r>
          </a:p>
          <a:p>
            <a:pPr>
              <a:lnSpc>
                <a:spcPct val="150000"/>
              </a:lnSpc>
            </a:pPr>
            <a:r>
              <a:rPr lang="en-US" sz="2800" b="1" dirty="0" smtClean="0"/>
              <a:t>Mrs. Mallard is compared to whom?</a:t>
            </a:r>
          </a:p>
          <a:p>
            <a:pPr>
              <a:lnSpc>
                <a:spcPct val="150000"/>
              </a:lnSpc>
            </a:pPr>
            <a:r>
              <a:rPr lang="en-US" sz="2800" dirty="0" smtClean="0"/>
              <a:t>She is compared to a __________________.</a:t>
            </a:r>
            <a:endParaRPr lang="en-US" sz="2800" dirty="0"/>
          </a:p>
        </p:txBody>
      </p:sp>
      <p:sp>
        <p:nvSpPr>
          <p:cNvPr id="4" name="TextBox 3"/>
          <p:cNvSpPr txBox="1"/>
          <p:nvPr/>
        </p:nvSpPr>
        <p:spPr>
          <a:xfrm>
            <a:off x="2362200" y="2362200"/>
            <a:ext cx="1903085" cy="523220"/>
          </a:xfrm>
          <a:prstGeom prst="rect">
            <a:avLst/>
          </a:prstGeom>
          <a:noFill/>
        </p:spPr>
        <p:txBody>
          <a:bodyPr wrap="none" rtlCol="0">
            <a:spAutoFit/>
          </a:bodyPr>
          <a:lstStyle/>
          <a:p>
            <a:r>
              <a:rPr lang="en-US" sz="2800" b="1" dirty="0" smtClean="0">
                <a:solidFill>
                  <a:srgbClr val="000099"/>
                </a:solidFill>
              </a:rPr>
              <a:t>triumphant</a:t>
            </a:r>
            <a:endParaRPr lang="en-US" sz="2800" b="1" dirty="0">
              <a:solidFill>
                <a:srgbClr val="000099"/>
              </a:solidFill>
            </a:endParaRPr>
          </a:p>
        </p:txBody>
      </p:sp>
      <p:sp>
        <p:nvSpPr>
          <p:cNvPr id="5" name="TextBox 4"/>
          <p:cNvSpPr txBox="1"/>
          <p:nvPr/>
        </p:nvSpPr>
        <p:spPr>
          <a:xfrm>
            <a:off x="5410200" y="2362200"/>
            <a:ext cx="1430200" cy="523220"/>
          </a:xfrm>
          <a:prstGeom prst="rect">
            <a:avLst/>
          </a:prstGeom>
          <a:noFill/>
        </p:spPr>
        <p:txBody>
          <a:bodyPr wrap="none" rtlCol="0">
            <a:spAutoFit/>
          </a:bodyPr>
          <a:lstStyle/>
          <a:p>
            <a:r>
              <a:rPr lang="en-US" sz="2800" b="1" dirty="0" smtClean="0">
                <a:solidFill>
                  <a:srgbClr val="000099"/>
                </a:solidFill>
              </a:rPr>
              <a:t>goddess</a:t>
            </a:r>
            <a:endParaRPr lang="en-US" sz="2800" b="1" dirty="0">
              <a:solidFill>
                <a:srgbClr val="000099"/>
              </a:solidFill>
            </a:endParaRPr>
          </a:p>
        </p:txBody>
      </p:sp>
      <p:sp>
        <p:nvSpPr>
          <p:cNvPr id="6" name="TextBox 5"/>
          <p:cNvSpPr txBox="1"/>
          <p:nvPr/>
        </p:nvSpPr>
        <p:spPr>
          <a:xfrm>
            <a:off x="4267200" y="3581400"/>
            <a:ext cx="3073405" cy="523220"/>
          </a:xfrm>
          <a:prstGeom prst="rect">
            <a:avLst/>
          </a:prstGeom>
          <a:noFill/>
        </p:spPr>
        <p:txBody>
          <a:bodyPr wrap="none" rtlCol="0">
            <a:spAutoFit/>
          </a:bodyPr>
          <a:lstStyle/>
          <a:p>
            <a:r>
              <a:rPr lang="en-US" sz="2800" b="1" dirty="0" smtClean="0">
                <a:solidFill>
                  <a:srgbClr val="000099"/>
                </a:solidFill>
              </a:rPr>
              <a:t>goddess of Victory</a:t>
            </a:r>
            <a:endParaRPr lang="en-US" sz="2800" b="1" dirty="0">
              <a:solidFill>
                <a:srgbClr val="000099"/>
              </a:solidFill>
            </a:endParaRPr>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xmlns="" val="0"/>
              </a:ext>
            </a:extLst>
          </a:blip>
          <a:srcRect l="15050" t="4975" r="25504" b="51045"/>
          <a:stretch/>
        </p:blipFill>
        <p:spPr>
          <a:xfrm>
            <a:off x="3886200" y="4343400"/>
            <a:ext cx="1166447" cy="1295400"/>
          </a:xfrm>
          <a:prstGeom prst="rect">
            <a:avLst/>
          </a:prstGeom>
        </p:spPr>
      </p:pic>
    </p:spTree>
    <p:extLst>
      <p:ext uri="{BB962C8B-B14F-4D97-AF65-F5344CB8AC3E}">
        <p14:creationId xmlns:p14="http://schemas.microsoft.com/office/powerpoint/2010/main" xmlns="" val="1128506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3124200"/>
            <a:ext cx="7162799" cy="2062103"/>
          </a:xfrm>
          <a:prstGeom prst="rect">
            <a:avLst/>
          </a:prstGeom>
          <a:noFill/>
        </p:spPr>
        <p:txBody>
          <a:bodyPr wrap="square" rtlCol="0">
            <a:spAutoFit/>
          </a:bodyPr>
          <a:lstStyle/>
          <a:p>
            <a:r>
              <a:rPr lang="en-US" sz="2500" dirty="0" smtClean="0"/>
              <a:t>    Some </a:t>
            </a:r>
            <a:r>
              <a:rPr lang="en-US" sz="2500" dirty="0"/>
              <a:t>one was opening the front door with a latchkey. It was </a:t>
            </a:r>
            <a:r>
              <a:rPr lang="en-US" sz="2500" dirty="0" err="1"/>
              <a:t>Brently</a:t>
            </a:r>
            <a:r>
              <a:rPr lang="en-US" sz="2500" dirty="0"/>
              <a:t> Mallard who entered, a little travel-stained, composedly carrying his grip-sack and umbrella. He had been far from the scene of the accident, and did not even know there had been one. </a:t>
            </a:r>
            <a:endParaRPr lang="en-US" sz="2500" dirty="0" smtClean="0"/>
          </a:p>
        </p:txBody>
      </p:sp>
      <p:sp>
        <p:nvSpPr>
          <p:cNvPr id="3" name="TextBox 2"/>
          <p:cNvSpPr txBox="1"/>
          <p:nvPr/>
        </p:nvSpPr>
        <p:spPr>
          <a:xfrm>
            <a:off x="1066800" y="1219200"/>
            <a:ext cx="6629401" cy="1492716"/>
          </a:xfrm>
          <a:prstGeom prst="rect">
            <a:avLst/>
          </a:prstGeom>
          <a:noFill/>
        </p:spPr>
        <p:txBody>
          <a:bodyPr wrap="square" rtlCol="0">
            <a:spAutoFit/>
          </a:bodyPr>
          <a:lstStyle/>
          <a:p>
            <a:r>
              <a:rPr lang="en-US" sz="3000" b="1" dirty="0" smtClean="0"/>
              <a:t>Guiding Questions:</a:t>
            </a:r>
          </a:p>
          <a:p>
            <a:pPr>
              <a:spcBef>
                <a:spcPts val="600"/>
              </a:spcBef>
              <a:buFont typeface="Arial" pitchFamily="34" charset="0"/>
              <a:buChar char="•"/>
            </a:pPr>
            <a:r>
              <a:rPr lang="en-US" sz="2800" dirty="0" smtClean="0">
                <a:sym typeface="Wingdings"/>
              </a:rPr>
              <a:t> </a:t>
            </a:r>
            <a:r>
              <a:rPr lang="en-US" sz="2600" b="1" dirty="0" smtClean="0"/>
              <a:t>Who came in the door?</a:t>
            </a:r>
          </a:p>
          <a:p>
            <a:pPr>
              <a:buFont typeface="Arial" pitchFamily="34" charset="0"/>
              <a:buChar char="•"/>
            </a:pPr>
            <a:r>
              <a:rPr lang="en-US" sz="2800" dirty="0" smtClean="0">
                <a:sym typeface="Wingdings"/>
              </a:rPr>
              <a:t> </a:t>
            </a:r>
            <a:r>
              <a:rPr lang="en-US" sz="2600" b="1" dirty="0" smtClean="0"/>
              <a:t>Who was he?</a:t>
            </a:r>
          </a:p>
        </p:txBody>
      </p:sp>
      <p:pic>
        <p:nvPicPr>
          <p:cNvPr id="4" name="Picture 3"/>
          <p:cNvPicPr>
            <a:picLocks noChangeAspect="1" noChangeArrowheads="1"/>
          </p:cNvPicPr>
          <p:nvPr/>
        </p:nvPicPr>
        <p:blipFill>
          <a:blip r:embed="rId3" cstate="print"/>
          <a:srcRect/>
          <a:stretch>
            <a:fillRect/>
          </a:stretch>
        </p:blipFill>
        <p:spPr bwMode="auto">
          <a:xfrm>
            <a:off x="914400" y="3276600"/>
            <a:ext cx="294568" cy="225425"/>
          </a:xfrm>
          <a:prstGeom prst="rect">
            <a:avLst/>
          </a:prstGeom>
          <a:noFill/>
          <a:ln w="9525">
            <a:noFill/>
            <a:miter lim="800000"/>
            <a:headEnd/>
            <a:tailEnd/>
          </a:ln>
          <a:effectLst/>
        </p:spPr>
      </p:pic>
    </p:spTree>
    <p:extLst>
      <p:ext uri="{BB962C8B-B14F-4D97-AF65-F5344CB8AC3E}">
        <p14:creationId xmlns:p14="http://schemas.microsoft.com/office/powerpoint/2010/main" xmlns="" val="197195648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1295400"/>
            <a:ext cx="7315200" cy="3539430"/>
          </a:xfrm>
          <a:prstGeom prst="rect">
            <a:avLst/>
          </a:prstGeom>
          <a:noFill/>
        </p:spPr>
        <p:txBody>
          <a:bodyPr wrap="square" rtlCol="0">
            <a:spAutoFit/>
          </a:bodyPr>
          <a:lstStyle/>
          <a:p>
            <a:endParaRPr lang="en-US" sz="2800" i="1" dirty="0" smtClean="0"/>
          </a:p>
          <a:p>
            <a:r>
              <a:rPr lang="en-US" sz="2800" b="1" dirty="0" smtClean="0"/>
              <a:t>Who came in the door?</a:t>
            </a:r>
            <a:endParaRPr lang="en-US" sz="2800" b="1" dirty="0"/>
          </a:p>
          <a:p>
            <a:endParaRPr lang="en-US" sz="2800" dirty="0" smtClean="0"/>
          </a:p>
          <a:p>
            <a:r>
              <a:rPr lang="en-US" sz="2800" dirty="0" smtClean="0"/>
              <a:t>_____________ </a:t>
            </a:r>
            <a:r>
              <a:rPr lang="en-US" sz="2800" dirty="0"/>
              <a:t>came in the door. </a:t>
            </a:r>
          </a:p>
          <a:p>
            <a:r>
              <a:rPr lang="en-US" sz="2800" dirty="0" smtClean="0"/>
              <a:t> </a:t>
            </a:r>
          </a:p>
          <a:p>
            <a:r>
              <a:rPr lang="en-US" sz="2800" b="1" dirty="0" smtClean="0"/>
              <a:t>Who was he?</a:t>
            </a:r>
          </a:p>
          <a:p>
            <a:endParaRPr lang="en-US" sz="2800" dirty="0" smtClean="0"/>
          </a:p>
          <a:p>
            <a:r>
              <a:rPr lang="en-US" sz="2800" dirty="0" smtClean="0"/>
              <a:t>He was her  _________.</a:t>
            </a:r>
            <a:endParaRPr lang="en-US" sz="2800" dirty="0"/>
          </a:p>
        </p:txBody>
      </p:sp>
      <p:sp>
        <p:nvSpPr>
          <p:cNvPr id="4" name="TextBox 3"/>
          <p:cNvSpPr txBox="1"/>
          <p:nvPr/>
        </p:nvSpPr>
        <p:spPr>
          <a:xfrm>
            <a:off x="1295400" y="2514600"/>
            <a:ext cx="1983813" cy="523220"/>
          </a:xfrm>
          <a:prstGeom prst="rect">
            <a:avLst/>
          </a:prstGeom>
          <a:noFill/>
        </p:spPr>
        <p:txBody>
          <a:bodyPr wrap="none" rtlCol="0">
            <a:spAutoFit/>
          </a:bodyPr>
          <a:lstStyle/>
          <a:p>
            <a:r>
              <a:rPr lang="en-US" sz="2800" b="1" dirty="0" smtClean="0">
                <a:solidFill>
                  <a:srgbClr val="000099"/>
                </a:solidFill>
              </a:rPr>
              <a:t>Mr. Mallard</a:t>
            </a:r>
            <a:endParaRPr lang="en-US" sz="2800" b="1" dirty="0">
              <a:solidFill>
                <a:srgbClr val="000099"/>
              </a:solidFill>
            </a:endParaRPr>
          </a:p>
        </p:txBody>
      </p:sp>
      <p:sp>
        <p:nvSpPr>
          <p:cNvPr id="6" name="TextBox 5"/>
          <p:cNvSpPr txBox="1"/>
          <p:nvPr/>
        </p:nvSpPr>
        <p:spPr>
          <a:xfrm>
            <a:off x="2895600" y="4191000"/>
            <a:ext cx="1499128" cy="523220"/>
          </a:xfrm>
          <a:prstGeom prst="rect">
            <a:avLst/>
          </a:prstGeom>
          <a:noFill/>
        </p:spPr>
        <p:txBody>
          <a:bodyPr wrap="none" rtlCol="0">
            <a:spAutoFit/>
          </a:bodyPr>
          <a:lstStyle/>
          <a:p>
            <a:r>
              <a:rPr lang="en-US" sz="2800" b="1" dirty="0" smtClean="0">
                <a:solidFill>
                  <a:srgbClr val="000099"/>
                </a:solidFill>
              </a:rPr>
              <a:t>husband</a:t>
            </a:r>
            <a:endParaRPr lang="en-US" sz="2800" b="1" dirty="0">
              <a:solidFill>
                <a:srgbClr val="000099"/>
              </a:solidFill>
            </a:endParaRPr>
          </a:p>
        </p:txBody>
      </p:sp>
    </p:spTree>
    <p:extLst>
      <p:ext uri="{BB962C8B-B14F-4D97-AF65-F5344CB8AC3E}">
        <p14:creationId xmlns:p14="http://schemas.microsoft.com/office/powerpoint/2010/main" xmlns="" val="367078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3505200"/>
            <a:ext cx="7162799" cy="1292662"/>
          </a:xfrm>
          <a:prstGeom prst="rect">
            <a:avLst/>
          </a:prstGeom>
          <a:noFill/>
        </p:spPr>
        <p:txBody>
          <a:bodyPr wrap="square" rtlCol="0">
            <a:spAutoFit/>
          </a:bodyPr>
          <a:lstStyle/>
          <a:p>
            <a:r>
              <a:rPr lang="en-US" sz="2500" dirty="0" smtClean="0"/>
              <a:t>    He </a:t>
            </a:r>
            <a:r>
              <a:rPr lang="en-US" sz="2500" dirty="0"/>
              <a:t>stood amazed at Josephine's piercing cry; at </a:t>
            </a:r>
            <a:r>
              <a:rPr lang="en-US" sz="2500" dirty="0" smtClean="0"/>
              <a:t>Richards’ </a:t>
            </a:r>
            <a:r>
              <a:rPr lang="en-US" sz="2500" dirty="0"/>
              <a:t>quick motion to screen </a:t>
            </a:r>
            <a:r>
              <a:rPr lang="en-US" sz="2500" dirty="0" smtClean="0"/>
              <a:t>himself </a:t>
            </a:r>
            <a:r>
              <a:rPr lang="en-US" sz="2500" dirty="0"/>
              <a:t>from the view of his wife</a:t>
            </a:r>
            <a:r>
              <a:rPr lang="en-US" sz="2500" dirty="0" smtClean="0"/>
              <a:t>.</a:t>
            </a:r>
          </a:p>
        </p:txBody>
      </p:sp>
      <p:sp>
        <p:nvSpPr>
          <p:cNvPr id="3" name="TextBox 2"/>
          <p:cNvSpPr txBox="1"/>
          <p:nvPr/>
        </p:nvSpPr>
        <p:spPr>
          <a:xfrm>
            <a:off x="1142999" y="1317248"/>
            <a:ext cx="6629401" cy="1384995"/>
          </a:xfrm>
          <a:prstGeom prst="rect">
            <a:avLst/>
          </a:prstGeom>
          <a:noFill/>
        </p:spPr>
        <p:txBody>
          <a:bodyPr wrap="square" rtlCol="0">
            <a:spAutoFit/>
          </a:bodyPr>
          <a:lstStyle/>
          <a:p>
            <a:r>
              <a:rPr lang="en-US" sz="3000" b="1" dirty="0" smtClean="0"/>
              <a:t>Guiding Question:</a:t>
            </a:r>
          </a:p>
          <a:p>
            <a:endParaRPr lang="en-US" sz="2600" b="1" dirty="0" smtClean="0"/>
          </a:p>
          <a:p>
            <a:pPr>
              <a:buFont typeface="Arial" pitchFamily="34" charset="0"/>
              <a:buChar char="•"/>
            </a:pPr>
            <a:r>
              <a:rPr lang="en-US" sz="2600" dirty="0" smtClean="0">
                <a:sym typeface="Wingdings"/>
              </a:rPr>
              <a:t> </a:t>
            </a:r>
            <a:r>
              <a:rPr lang="en-US" sz="2600" b="1" dirty="0" smtClean="0"/>
              <a:t>Why did Josephine scream?</a:t>
            </a:r>
          </a:p>
        </p:txBody>
      </p:sp>
      <p:pic>
        <p:nvPicPr>
          <p:cNvPr id="4" name="Picture 3"/>
          <p:cNvPicPr>
            <a:picLocks noChangeAspect="1" noChangeArrowheads="1"/>
          </p:cNvPicPr>
          <p:nvPr/>
        </p:nvPicPr>
        <p:blipFill>
          <a:blip r:embed="rId3" cstate="print"/>
          <a:srcRect/>
          <a:stretch>
            <a:fillRect/>
          </a:stretch>
        </p:blipFill>
        <p:spPr bwMode="auto">
          <a:xfrm>
            <a:off x="914400" y="3657600"/>
            <a:ext cx="294568" cy="225425"/>
          </a:xfrm>
          <a:prstGeom prst="rect">
            <a:avLst/>
          </a:prstGeom>
          <a:noFill/>
          <a:ln w="9525">
            <a:noFill/>
            <a:miter lim="800000"/>
            <a:headEnd/>
            <a:tailEnd/>
          </a:ln>
          <a:effectLst/>
        </p:spPr>
      </p:pic>
    </p:spTree>
    <p:extLst>
      <p:ext uri="{BB962C8B-B14F-4D97-AF65-F5344CB8AC3E}">
        <p14:creationId xmlns:p14="http://schemas.microsoft.com/office/powerpoint/2010/main" xmlns="" val="268633703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2057400"/>
            <a:ext cx="7315200" cy="2246769"/>
          </a:xfrm>
          <a:prstGeom prst="rect">
            <a:avLst/>
          </a:prstGeom>
          <a:noFill/>
        </p:spPr>
        <p:txBody>
          <a:bodyPr wrap="square" rtlCol="0">
            <a:spAutoFit/>
          </a:bodyPr>
          <a:lstStyle/>
          <a:p>
            <a:endParaRPr lang="en-US" sz="2800" i="1" dirty="0" smtClean="0"/>
          </a:p>
          <a:p>
            <a:r>
              <a:rPr lang="en-US" sz="2800" b="1" dirty="0" smtClean="0"/>
              <a:t>Why did Josephine scream?</a:t>
            </a:r>
            <a:endParaRPr lang="en-US" sz="2800" b="1" dirty="0"/>
          </a:p>
          <a:p>
            <a:endParaRPr lang="en-US" sz="2800" dirty="0" smtClean="0"/>
          </a:p>
          <a:p>
            <a:r>
              <a:rPr lang="en-US" sz="2800" dirty="0" smtClean="0"/>
              <a:t>Josephine </a:t>
            </a:r>
            <a:r>
              <a:rPr lang="en-US" sz="2800" dirty="0"/>
              <a:t>screamed because she thought he was </a:t>
            </a:r>
            <a:r>
              <a:rPr lang="en-US" sz="2800" dirty="0" smtClean="0"/>
              <a:t>______; she was </a:t>
            </a:r>
            <a:r>
              <a:rPr lang="en-US" sz="2800" dirty="0"/>
              <a:t>shocked </a:t>
            </a:r>
            <a:r>
              <a:rPr lang="en-US" sz="2800" dirty="0" smtClean="0"/>
              <a:t>to see him _______. </a:t>
            </a:r>
          </a:p>
        </p:txBody>
      </p:sp>
      <p:sp>
        <p:nvSpPr>
          <p:cNvPr id="4" name="TextBox 3"/>
          <p:cNvSpPr txBox="1"/>
          <p:nvPr/>
        </p:nvSpPr>
        <p:spPr>
          <a:xfrm>
            <a:off x="1143000" y="3733800"/>
            <a:ext cx="922047" cy="523220"/>
          </a:xfrm>
          <a:prstGeom prst="rect">
            <a:avLst/>
          </a:prstGeom>
          <a:noFill/>
        </p:spPr>
        <p:txBody>
          <a:bodyPr wrap="none" rtlCol="0">
            <a:spAutoFit/>
          </a:bodyPr>
          <a:lstStyle/>
          <a:p>
            <a:r>
              <a:rPr lang="en-US" sz="2800" b="1" dirty="0" smtClean="0">
                <a:solidFill>
                  <a:srgbClr val="000099"/>
                </a:solidFill>
              </a:rPr>
              <a:t>dead</a:t>
            </a:r>
            <a:endParaRPr lang="en-US" sz="2800" b="1" dirty="0">
              <a:solidFill>
                <a:srgbClr val="000099"/>
              </a:solidFill>
            </a:endParaRPr>
          </a:p>
        </p:txBody>
      </p:sp>
      <p:sp>
        <p:nvSpPr>
          <p:cNvPr id="6" name="TextBox 5"/>
          <p:cNvSpPr txBox="1"/>
          <p:nvPr/>
        </p:nvSpPr>
        <p:spPr>
          <a:xfrm>
            <a:off x="6324600" y="3733800"/>
            <a:ext cx="871264" cy="523220"/>
          </a:xfrm>
          <a:prstGeom prst="rect">
            <a:avLst/>
          </a:prstGeom>
          <a:noFill/>
        </p:spPr>
        <p:txBody>
          <a:bodyPr wrap="none" rtlCol="0">
            <a:spAutoFit/>
          </a:bodyPr>
          <a:lstStyle/>
          <a:p>
            <a:r>
              <a:rPr lang="en-US" sz="2800" b="1" dirty="0" smtClean="0">
                <a:solidFill>
                  <a:srgbClr val="000099"/>
                </a:solidFill>
              </a:rPr>
              <a:t>alive</a:t>
            </a:r>
            <a:endParaRPr lang="en-US" sz="2800" b="1" dirty="0">
              <a:solidFill>
                <a:srgbClr val="000099"/>
              </a:solidFill>
            </a:endParaRPr>
          </a:p>
        </p:txBody>
      </p:sp>
    </p:spTree>
    <p:extLst>
      <p:ext uri="{BB962C8B-B14F-4D97-AF65-F5344CB8AC3E}">
        <p14:creationId xmlns:p14="http://schemas.microsoft.com/office/powerpoint/2010/main" xmlns="" val="511939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71600" y="3594318"/>
            <a:ext cx="6553200" cy="1815882"/>
          </a:xfrm>
          <a:prstGeom prst="rect">
            <a:avLst/>
          </a:prstGeom>
          <a:noFill/>
        </p:spPr>
        <p:txBody>
          <a:bodyPr wrap="square" rtlCol="0">
            <a:spAutoFit/>
          </a:bodyPr>
          <a:lstStyle/>
          <a:p>
            <a:r>
              <a:rPr lang="en-US" sz="2800" dirty="0" smtClean="0"/>
              <a:t>    But Richards was too late.</a:t>
            </a:r>
          </a:p>
          <a:p>
            <a:endParaRPr lang="en-US" sz="2800" dirty="0" smtClean="0"/>
          </a:p>
          <a:p>
            <a:r>
              <a:rPr lang="en-US" sz="2800" dirty="0" smtClean="0"/>
              <a:t>When </a:t>
            </a:r>
            <a:r>
              <a:rPr lang="en-US" sz="2800" dirty="0"/>
              <a:t>the doctors came they said she had died of heart </a:t>
            </a:r>
            <a:r>
              <a:rPr lang="en-US" sz="2800" dirty="0" smtClean="0"/>
              <a:t>disease – of joy </a:t>
            </a:r>
            <a:r>
              <a:rPr lang="en-US" sz="2800" dirty="0"/>
              <a:t>that kills.</a:t>
            </a:r>
          </a:p>
        </p:txBody>
      </p:sp>
      <p:sp>
        <p:nvSpPr>
          <p:cNvPr id="3" name="TextBox 2"/>
          <p:cNvSpPr txBox="1"/>
          <p:nvPr/>
        </p:nvSpPr>
        <p:spPr>
          <a:xfrm>
            <a:off x="1295400" y="1524000"/>
            <a:ext cx="6629401" cy="1754326"/>
          </a:xfrm>
          <a:prstGeom prst="rect">
            <a:avLst/>
          </a:prstGeom>
          <a:noFill/>
        </p:spPr>
        <p:txBody>
          <a:bodyPr wrap="square" rtlCol="0">
            <a:spAutoFit/>
          </a:bodyPr>
          <a:lstStyle/>
          <a:p>
            <a:r>
              <a:rPr lang="en-US" sz="3000" b="1" dirty="0" smtClean="0"/>
              <a:t>Guiding Questions:</a:t>
            </a:r>
          </a:p>
          <a:p>
            <a:pPr>
              <a:buFont typeface="Arial" pitchFamily="34" charset="0"/>
              <a:buChar char="•"/>
            </a:pPr>
            <a:r>
              <a:rPr lang="en-US" sz="2600" dirty="0" smtClean="0">
                <a:sym typeface="Wingdings"/>
              </a:rPr>
              <a:t> </a:t>
            </a:r>
            <a:r>
              <a:rPr lang="en-US" sz="2600" b="1" dirty="0" smtClean="0"/>
              <a:t>Who died?</a:t>
            </a:r>
          </a:p>
          <a:p>
            <a:pPr>
              <a:buFont typeface="Arial" pitchFamily="34" charset="0"/>
              <a:buChar char="•"/>
            </a:pPr>
            <a:r>
              <a:rPr lang="en-US" sz="2600" dirty="0" smtClean="0">
                <a:sym typeface="Wingdings"/>
              </a:rPr>
              <a:t> </a:t>
            </a:r>
            <a:r>
              <a:rPr lang="en-US" sz="2600" b="1" dirty="0" smtClean="0"/>
              <a:t>How did this person die?</a:t>
            </a:r>
          </a:p>
          <a:p>
            <a:pPr>
              <a:buFont typeface="Arial" pitchFamily="34" charset="0"/>
              <a:buChar char="•"/>
            </a:pPr>
            <a:r>
              <a:rPr lang="en-US" sz="2600" dirty="0" smtClean="0">
                <a:sym typeface="Wingdings"/>
              </a:rPr>
              <a:t> </a:t>
            </a:r>
            <a:r>
              <a:rPr lang="en-US" sz="2600" b="1" dirty="0" smtClean="0"/>
              <a:t>Why was this unexpected?</a:t>
            </a:r>
          </a:p>
        </p:txBody>
      </p:sp>
      <p:pic>
        <p:nvPicPr>
          <p:cNvPr id="4" name="Picture 3"/>
          <p:cNvPicPr>
            <a:picLocks noChangeAspect="1" noChangeArrowheads="1"/>
          </p:cNvPicPr>
          <p:nvPr/>
        </p:nvPicPr>
        <p:blipFill>
          <a:blip r:embed="rId3" cstate="print"/>
          <a:srcRect/>
          <a:stretch>
            <a:fillRect/>
          </a:stretch>
        </p:blipFill>
        <p:spPr bwMode="auto">
          <a:xfrm>
            <a:off x="1371600" y="3733800"/>
            <a:ext cx="294568" cy="225425"/>
          </a:xfrm>
          <a:prstGeom prst="rect">
            <a:avLst/>
          </a:prstGeom>
          <a:noFill/>
          <a:ln w="9525">
            <a:noFill/>
            <a:miter lim="800000"/>
            <a:headEnd/>
            <a:tailEnd/>
          </a:ln>
          <a:effectLst/>
        </p:spPr>
      </p:pic>
    </p:spTree>
    <p:extLst>
      <p:ext uri="{BB962C8B-B14F-4D97-AF65-F5344CB8AC3E}">
        <p14:creationId xmlns:p14="http://schemas.microsoft.com/office/powerpoint/2010/main" xmlns="" val="124401353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2133600"/>
            <a:ext cx="7315200" cy="2400657"/>
          </a:xfrm>
          <a:prstGeom prst="rect">
            <a:avLst/>
          </a:prstGeom>
          <a:noFill/>
        </p:spPr>
        <p:txBody>
          <a:bodyPr wrap="square" rtlCol="0">
            <a:spAutoFit/>
          </a:bodyPr>
          <a:lstStyle/>
          <a:p>
            <a:pPr>
              <a:lnSpc>
                <a:spcPct val="150000"/>
              </a:lnSpc>
            </a:pPr>
            <a:r>
              <a:rPr lang="en-US" sz="2500" b="1" dirty="0" smtClean="0"/>
              <a:t>Who died?</a:t>
            </a:r>
          </a:p>
          <a:p>
            <a:pPr>
              <a:lnSpc>
                <a:spcPct val="150000"/>
              </a:lnSpc>
            </a:pPr>
            <a:r>
              <a:rPr lang="en-US" sz="2500" dirty="0" smtClean="0"/>
              <a:t>_____________ died. </a:t>
            </a:r>
          </a:p>
          <a:p>
            <a:pPr>
              <a:lnSpc>
                <a:spcPct val="150000"/>
              </a:lnSpc>
            </a:pPr>
            <a:r>
              <a:rPr lang="en-US" sz="2500" dirty="0" smtClean="0"/>
              <a:t> </a:t>
            </a:r>
            <a:r>
              <a:rPr lang="en-US" sz="2500" b="1" dirty="0" smtClean="0"/>
              <a:t>How did she die?</a:t>
            </a:r>
          </a:p>
          <a:p>
            <a:pPr>
              <a:lnSpc>
                <a:spcPct val="150000"/>
              </a:lnSpc>
            </a:pPr>
            <a:r>
              <a:rPr lang="en-US" sz="2500" dirty="0" smtClean="0"/>
              <a:t>She died of _____________.</a:t>
            </a:r>
          </a:p>
        </p:txBody>
      </p:sp>
      <p:sp>
        <p:nvSpPr>
          <p:cNvPr id="4" name="TextBox 3"/>
          <p:cNvSpPr txBox="1"/>
          <p:nvPr/>
        </p:nvSpPr>
        <p:spPr>
          <a:xfrm>
            <a:off x="1066800" y="2667000"/>
            <a:ext cx="2154501" cy="523220"/>
          </a:xfrm>
          <a:prstGeom prst="rect">
            <a:avLst/>
          </a:prstGeom>
          <a:noFill/>
        </p:spPr>
        <p:txBody>
          <a:bodyPr wrap="none" rtlCol="0">
            <a:spAutoFit/>
          </a:bodyPr>
          <a:lstStyle/>
          <a:p>
            <a:r>
              <a:rPr lang="en-US" sz="2800" b="1" dirty="0" smtClean="0">
                <a:solidFill>
                  <a:srgbClr val="000099"/>
                </a:solidFill>
              </a:rPr>
              <a:t>Mrs. Mallard</a:t>
            </a:r>
            <a:endParaRPr lang="en-US" sz="2800" b="1" dirty="0">
              <a:solidFill>
                <a:srgbClr val="000099"/>
              </a:solidFill>
            </a:endParaRPr>
          </a:p>
        </p:txBody>
      </p:sp>
      <p:sp>
        <p:nvSpPr>
          <p:cNvPr id="6" name="TextBox 5"/>
          <p:cNvSpPr txBox="1"/>
          <p:nvPr/>
        </p:nvSpPr>
        <p:spPr>
          <a:xfrm>
            <a:off x="2514600" y="3886200"/>
            <a:ext cx="2166683" cy="523220"/>
          </a:xfrm>
          <a:prstGeom prst="rect">
            <a:avLst/>
          </a:prstGeom>
          <a:noFill/>
        </p:spPr>
        <p:txBody>
          <a:bodyPr wrap="none" rtlCol="0">
            <a:spAutoFit/>
          </a:bodyPr>
          <a:lstStyle/>
          <a:p>
            <a:r>
              <a:rPr lang="en-US" sz="2800" b="1" dirty="0" smtClean="0">
                <a:solidFill>
                  <a:srgbClr val="000099"/>
                </a:solidFill>
              </a:rPr>
              <a:t>heart disease</a:t>
            </a:r>
            <a:endParaRPr lang="en-US" sz="2800" b="1" dirty="0">
              <a:solidFill>
                <a:srgbClr val="000099"/>
              </a:solidFill>
            </a:endParaRPr>
          </a:p>
        </p:txBody>
      </p:sp>
    </p:spTree>
    <p:extLst>
      <p:ext uri="{BB962C8B-B14F-4D97-AF65-F5344CB8AC3E}">
        <p14:creationId xmlns:p14="http://schemas.microsoft.com/office/powerpoint/2010/main" xmlns="" val="1286838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43000" y="2438400"/>
            <a:ext cx="6629401" cy="1492716"/>
          </a:xfrm>
          <a:prstGeom prst="rect">
            <a:avLst/>
          </a:prstGeom>
          <a:noFill/>
        </p:spPr>
        <p:txBody>
          <a:bodyPr wrap="square" rtlCol="0">
            <a:spAutoFit/>
          </a:bodyPr>
          <a:lstStyle/>
          <a:p>
            <a:r>
              <a:rPr lang="en-US" sz="3000" b="1" dirty="0" smtClean="0"/>
              <a:t>Guiding Question:</a:t>
            </a:r>
          </a:p>
          <a:p>
            <a:endParaRPr lang="en-US" sz="3000" b="1" dirty="0" smtClean="0"/>
          </a:p>
          <a:p>
            <a:pPr>
              <a:spcBef>
                <a:spcPts val="600"/>
              </a:spcBef>
            </a:pPr>
            <a:r>
              <a:rPr lang="en-US" sz="2600" b="1" dirty="0" smtClean="0"/>
              <a:t>	What is Kate Chopin best known for?</a:t>
            </a:r>
          </a:p>
        </p:txBody>
      </p:sp>
    </p:spTree>
    <p:extLst>
      <p:ext uri="{BB962C8B-B14F-4D97-AF65-F5344CB8AC3E}">
        <p14:creationId xmlns:p14="http://schemas.microsoft.com/office/powerpoint/2010/main" xmlns="" val="203759762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1600200"/>
            <a:ext cx="7315200" cy="3909532"/>
          </a:xfrm>
          <a:prstGeom prst="rect">
            <a:avLst/>
          </a:prstGeom>
          <a:noFill/>
        </p:spPr>
        <p:txBody>
          <a:bodyPr wrap="square" rtlCol="0">
            <a:spAutoFit/>
          </a:bodyPr>
          <a:lstStyle/>
          <a:p>
            <a:pPr>
              <a:lnSpc>
                <a:spcPct val="150000"/>
              </a:lnSpc>
            </a:pPr>
            <a:r>
              <a:rPr lang="en-US" sz="2800" b="1" dirty="0" smtClean="0"/>
              <a:t>Why was this unexpected?</a:t>
            </a:r>
          </a:p>
          <a:p>
            <a:pPr>
              <a:lnSpc>
                <a:spcPct val="150000"/>
              </a:lnSpc>
            </a:pPr>
            <a:r>
              <a:rPr lang="en-US" sz="2800" dirty="0" smtClean="0"/>
              <a:t>Her death is unexpected because we would usually expect a wife to be _______ to find out her husband is alive. Instead, Mrs. Mallard is ___________ because now she won’t be ________.</a:t>
            </a:r>
          </a:p>
        </p:txBody>
      </p:sp>
      <p:sp>
        <p:nvSpPr>
          <p:cNvPr id="7" name="TextBox 6"/>
          <p:cNvSpPr txBox="1"/>
          <p:nvPr/>
        </p:nvSpPr>
        <p:spPr>
          <a:xfrm>
            <a:off x="3657600" y="2819400"/>
            <a:ext cx="1114664" cy="523220"/>
          </a:xfrm>
          <a:prstGeom prst="rect">
            <a:avLst/>
          </a:prstGeom>
          <a:noFill/>
        </p:spPr>
        <p:txBody>
          <a:bodyPr wrap="none" rtlCol="0">
            <a:spAutoFit/>
          </a:bodyPr>
          <a:lstStyle/>
          <a:p>
            <a:r>
              <a:rPr lang="en-US" sz="2800" b="1" dirty="0" smtClean="0">
                <a:solidFill>
                  <a:srgbClr val="000099"/>
                </a:solidFill>
              </a:rPr>
              <a:t>happy</a:t>
            </a:r>
            <a:endParaRPr lang="en-US" sz="2800" b="1" dirty="0">
              <a:solidFill>
                <a:srgbClr val="000099"/>
              </a:solidFill>
            </a:endParaRPr>
          </a:p>
        </p:txBody>
      </p:sp>
      <p:sp>
        <p:nvSpPr>
          <p:cNvPr id="8" name="TextBox 7"/>
          <p:cNvSpPr txBox="1"/>
          <p:nvPr/>
        </p:nvSpPr>
        <p:spPr>
          <a:xfrm>
            <a:off x="1143000" y="4114800"/>
            <a:ext cx="1512209" cy="523220"/>
          </a:xfrm>
          <a:prstGeom prst="rect">
            <a:avLst/>
          </a:prstGeom>
          <a:noFill/>
        </p:spPr>
        <p:txBody>
          <a:bodyPr wrap="none" rtlCol="0">
            <a:spAutoFit/>
          </a:bodyPr>
          <a:lstStyle/>
          <a:p>
            <a:r>
              <a:rPr lang="en-US" sz="2800" b="1" dirty="0" smtClean="0">
                <a:solidFill>
                  <a:srgbClr val="000099"/>
                </a:solidFill>
              </a:rPr>
              <a:t>unhappy</a:t>
            </a:r>
            <a:endParaRPr lang="en-US" sz="2800" b="1" dirty="0">
              <a:solidFill>
                <a:srgbClr val="000099"/>
              </a:solidFill>
            </a:endParaRPr>
          </a:p>
        </p:txBody>
      </p:sp>
      <p:sp>
        <p:nvSpPr>
          <p:cNvPr id="9" name="TextBox 8"/>
          <p:cNvSpPr txBox="1"/>
          <p:nvPr/>
        </p:nvSpPr>
        <p:spPr>
          <a:xfrm>
            <a:off x="1371600" y="4800600"/>
            <a:ext cx="757259" cy="523220"/>
          </a:xfrm>
          <a:prstGeom prst="rect">
            <a:avLst/>
          </a:prstGeom>
          <a:noFill/>
        </p:spPr>
        <p:txBody>
          <a:bodyPr wrap="none" rtlCol="0">
            <a:spAutoFit/>
          </a:bodyPr>
          <a:lstStyle/>
          <a:p>
            <a:r>
              <a:rPr lang="en-US" sz="2800" b="1" dirty="0" smtClean="0">
                <a:solidFill>
                  <a:srgbClr val="000099"/>
                </a:solidFill>
              </a:rPr>
              <a:t>free</a:t>
            </a:r>
            <a:endParaRPr lang="en-US" sz="2800" b="1" dirty="0">
              <a:solidFill>
                <a:srgbClr val="000099"/>
              </a:solidFill>
            </a:endParaRPr>
          </a:p>
        </p:txBody>
      </p:sp>
    </p:spTree>
    <p:extLst>
      <p:ext uri="{BB962C8B-B14F-4D97-AF65-F5344CB8AC3E}">
        <p14:creationId xmlns:p14="http://schemas.microsoft.com/office/powerpoint/2010/main" xmlns="" val="1286838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xmlns="" val="2427521564"/>
              </p:ext>
            </p:extLst>
          </p:nvPr>
        </p:nvGraphicFramePr>
        <p:xfrm>
          <a:off x="1219200" y="1529506"/>
          <a:ext cx="6705600" cy="3042494"/>
        </p:xfrm>
        <a:graphic>
          <a:graphicData uri="http://schemas.openxmlformats.org/drawingml/2006/table">
            <a:tbl>
              <a:tblPr firstRow="1" firstCol="1" bandRow="1"/>
              <a:tblGrid>
                <a:gridCol w="3352800"/>
                <a:gridCol w="3352800"/>
              </a:tblGrid>
              <a:tr h="299294">
                <a:tc>
                  <a:txBody>
                    <a:bodyPr/>
                    <a:lstStyle/>
                    <a:p>
                      <a:pPr marL="0" marR="0" algn="ctr">
                        <a:spcBef>
                          <a:spcPts val="0"/>
                        </a:spcBef>
                        <a:spcAft>
                          <a:spcPts val="0"/>
                        </a:spcAft>
                      </a:pPr>
                      <a:r>
                        <a:rPr lang="en-US" sz="1600" b="1" dirty="0">
                          <a:effectLst/>
                          <a:latin typeface="Palatino Linotype"/>
                          <a:ea typeface="Calibri"/>
                        </a:rPr>
                        <a:t>Mr. Mallard</a:t>
                      </a:r>
                      <a:endParaRPr lang="en-US" sz="1100" b="1" dirty="0">
                        <a:effectLst/>
                        <a:latin typeface="Times New Roman"/>
                        <a:ea typeface="Calibri"/>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solidFill>
                  </a:tcPr>
                </a:tc>
                <a:tc>
                  <a:txBody>
                    <a:bodyPr/>
                    <a:lstStyle/>
                    <a:p>
                      <a:pPr marL="0" marR="0" algn="ctr">
                        <a:spcBef>
                          <a:spcPts val="0"/>
                        </a:spcBef>
                        <a:spcAft>
                          <a:spcPts val="0"/>
                        </a:spcAft>
                      </a:pPr>
                      <a:r>
                        <a:rPr lang="en-US" sz="1600" b="1" dirty="0">
                          <a:effectLst/>
                          <a:latin typeface="Palatino Linotype"/>
                          <a:ea typeface="Calibri"/>
                        </a:rPr>
                        <a:t>Mrs. Mallard</a:t>
                      </a:r>
                      <a:endParaRPr lang="en-US" sz="1100" b="1" dirty="0">
                        <a:effectLst/>
                        <a:latin typeface="Times New Roman"/>
                        <a:ea typeface="Calibri"/>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solidFill>
                  </a:tcPr>
                </a:tc>
              </a:tr>
              <a:tr h="2443906">
                <a:tc>
                  <a:txBody>
                    <a:bodyPr/>
                    <a:lstStyle/>
                    <a:p>
                      <a:pPr marL="0" marR="0">
                        <a:spcBef>
                          <a:spcPts val="0"/>
                        </a:spcBef>
                        <a:spcAft>
                          <a:spcPts val="0"/>
                        </a:spcAft>
                      </a:pPr>
                      <a:r>
                        <a:rPr lang="en-US" sz="1200" dirty="0">
                          <a:effectLst/>
                          <a:latin typeface="Palatino Linotype"/>
                          <a:ea typeface="Calibri"/>
                        </a:rPr>
                        <a:t> </a:t>
                      </a:r>
                      <a:endParaRPr lang="en-US" sz="1000" dirty="0">
                        <a:effectLst/>
                        <a:latin typeface="Times New Roman"/>
                        <a:ea typeface="Calibri"/>
                      </a:endParaRPr>
                    </a:p>
                    <a:p>
                      <a:pPr marL="0" marR="0">
                        <a:spcBef>
                          <a:spcPts val="0"/>
                        </a:spcBef>
                        <a:spcAft>
                          <a:spcPts val="0"/>
                        </a:spcAft>
                      </a:pPr>
                      <a:r>
                        <a:rPr lang="en-US" sz="1200" dirty="0">
                          <a:effectLst/>
                          <a:latin typeface="Palatino Linotype"/>
                          <a:ea typeface="Calibri"/>
                        </a:rPr>
                        <a:t> </a:t>
                      </a:r>
                      <a:endParaRPr lang="en-US" sz="1000" dirty="0">
                        <a:effectLst/>
                        <a:latin typeface="Times New Roman"/>
                        <a:ea typeface="Calibri"/>
                      </a:endParaRPr>
                    </a:p>
                    <a:p>
                      <a:pPr marL="0" marR="0">
                        <a:spcBef>
                          <a:spcPts val="0"/>
                        </a:spcBef>
                        <a:spcAft>
                          <a:spcPts val="0"/>
                        </a:spcAft>
                      </a:pPr>
                      <a:r>
                        <a:rPr lang="en-US" sz="1200" dirty="0">
                          <a:effectLst/>
                          <a:latin typeface="Palatino Linotype"/>
                          <a:ea typeface="Calibri"/>
                        </a:rPr>
                        <a:t> </a:t>
                      </a:r>
                      <a:endParaRPr lang="en-US" sz="1000" dirty="0">
                        <a:effectLst/>
                        <a:latin typeface="Times New Roman"/>
                        <a:ea typeface="Calibri"/>
                      </a:endParaRPr>
                    </a:p>
                    <a:p>
                      <a:pPr marL="0" marR="0">
                        <a:spcBef>
                          <a:spcPts val="0"/>
                        </a:spcBef>
                        <a:spcAft>
                          <a:spcPts val="0"/>
                        </a:spcAft>
                      </a:pPr>
                      <a:r>
                        <a:rPr lang="en-US" sz="1200" dirty="0">
                          <a:effectLst/>
                          <a:latin typeface="Palatino Linotype"/>
                          <a:ea typeface="Calibri"/>
                        </a:rPr>
                        <a:t> </a:t>
                      </a:r>
                      <a:endParaRPr lang="en-US" sz="1000" dirty="0">
                        <a:effectLst/>
                        <a:latin typeface="Times New Roman"/>
                        <a:ea typeface="Calibri"/>
                      </a:endParaRPr>
                    </a:p>
                    <a:p>
                      <a:pPr marL="0" marR="0">
                        <a:spcBef>
                          <a:spcPts val="0"/>
                        </a:spcBef>
                        <a:spcAft>
                          <a:spcPts val="0"/>
                        </a:spcAft>
                      </a:pPr>
                      <a:r>
                        <a:rPr lang="en-US" sz="1200" dirty="0">
                          <a:effectLst/>
                          <a:latin typeface="Palatino Linotype"/>
                          <a:ea typeface="Calibri"/>
                        </a:rPr>
                        <a:t> </a:t>
                      </a:r>
                      <a:endParaRPr lang="en-US" sz="1000" dirty="0">
                        <a:effectLst/>
                        <a:latin typeface="Times New Roman"/>
                        <a:ea typeface="Calibri"/>
                      </a:endParaRPr>
                    </a:p>
                    <a:p>
                      <a:pPr marL="0" marR="0">
                        <a:spcBef>
                          <a:spcPts val="0"/>
                        </a:spcBef>
                        <a:spcAft>
                          <a:spcPts val="0"/>
                        </a:spcAft>
                      </a:pPr>
                      <a:r>
                        <a:rPr lang="en-US" sz="1200" dirty="0">
                          <a:effectLst/>
                          <a:latin typeface="Palatino Linotype"/>
                          <a:ea typeface="Calibri"/>
                        </a:rPr>
                        <a:t> </a:t>
                      </a:r>
                      <a:endParaRPr lang="en-US" sz="1000" dirty="0">
                        <a:effectLst/>
                        <a:latin typeface="Times New Roman"/>
                        <a:ea typeface="Calibri"/>
                      </a:endParaRPr>
                    </a:p>
                    <a:p>
                      <a:pPr marL="0" marR="0">
                        <a:spcBef>
                          <a:spcPts val="0"/>
                        </a:spcBef>
                        <a:spcAft>
                          <a:spcPts val="0"/>
                        </a:spcAft>
                      </a:pPr>
                      <a:r>
                        <a:rPr lang="en-US" sz="1200" dirty="0">
                          <a:effectLst/>
                          <a:latin typeface="Palatino Linotype"/>
                          <a:ea typeface="Calibri"/>
                        </a:rPr>
                        <a:t> </a:t>
                      </a:r>
                      <a:endParaRPr lang="en-US" sz="1000" dirty="0">
                        <a:effectLst/>
                        <a:latin typeface="Times New Roman"/>
                        <a:ea typeface="Calibri"/>
                      </a:endParaRPr>
                    </a:p>
                    <a:p>
                      <a:pPr marL="0" marR="0">
                        <a:spcBef>
                          <a:spcPts val="0"/>
                        </a:spcBef>
                        <a:spcAft>
                          <a:spcPts val="0"/>
                        </a:spcAft>
                      </a:pPr>
                      <a:r>
                        <a:rPr lang="en-US" sz="1200" dirty="0">
                          <a:effectLst/>
                          <a:latin typeface="Palatino Linotype"/>
                          <a:ea typeface="Calibri"/>
                        </a:rPr>
                        <a:t> </a:t>
                      </a:r>
                      <a:endParaRPr lang="en-US" sz="1000" dirty="0">
                        <a:effectLst/>
                        <a:latin typeface="Times New Roman"/>
                        <a:ea typeface="Calibri"/>
                      </a:endParaRPr>
                    </a:p>
                    <a:p>
                      <a:pPr marL="0" marR="0">
                        <a:spcBef>
                          <a:spcPts val="0"/>
                        </a:spcBef>
                        <a:spcAft>
                          <a:spcPts val="0"/>
                        </a:spcAft>
                      </a:pPr>
                      <a:r>
                        <a:rPr lang="en-US" sz="1200" dirty="0">
                          <a:effectLst/>
                          <a:latin typeface="Palatino Linotype"/>
                          <a:ea typeface="Calibri"/>
                        </a:rPr>
                        <a:t> </a:t>
                      </a:r>
                      <a:endParaRPr lang="en-US" sz="1000" dirty="0">
                        <a:effectLst/>
                        <a:latin typeface="Times New Roman"/>
                        <a:ea typeface="Calibri"/>
                      </a:endParaRPr>
                    </a:p>
                    <a:p>
                      <a:pPr marL="0" marR="0">
                        <a:spcBef>
                          <a:spcPts val="0"/>
                        </a:spcBef>
                        <a:spcAft>
                          <a:spcPts val="0"/>
                        </a:spcAft>
                      </a:pPr>
                      <a:r>
                        <a:rPr lang="en-US" sz="1200" dirty="0">
                          <a:effectLst/>
                          <a:latin typeface="Palatino Linotype"/>
                          <a:ea typeface="Calibri"/>
                        </a:rPr>
                        <a:t> </a:t>
                      </a:r>
                      <a:endParaRPr lang="en-US" sz="1000" dirty="0">
                        <a:effectLst/>
                        <a:latin typeface="Times New Roman"/>
                        <a:ea typeface="Calibri"/>
                      </a:endParaRPr>
                    </a:p>
                    <a:p>
                      <a:pPr marL="0" marR="0">
                        <a:spcBef>
                          <a:spcPts val="0"/>
                        </a:spcBef>
                        <a:spcAft>
                          <a:spcPts val="0"/>
                        </a:spcAft>
                      </a:pPr>
                      <a:r>
                        <a:rPr lang="en-US" sz="1200" dirty="0">
                          <a:effectLst/>
                          <a:latin typeface="Palatino Linotype"/>
                          <a:ea typeface="Calibri"/>
                        </a:rPr>
                        <a:t> </a:t>
                      </a:r>
                      <a:endParaRPr lang="en-US" sz="1000" dirty="0">
                        <a:effectLst/>
                        <a:latin typeface="Times New Roman"/>
                        <a:ea typeface="Calibri"/>
                      </a:endParaRPr>
                    </a:p>
                    <a:p>
                      <a:pPr marL="0" marR="0">
                        <a:spcBef>
                          <a:spcPts val="0"/>
                        </a:spcBef>
                        <a:spcAft>
                          <a:spcPts val="0"/>
                        </a:spcAft>
                      </a:pPr>
                      <a:r>
                        <a:rPr lang="en-US" sz="1200" dirty="0">
                          <a:effectLst/>
                          <a:latin typeface="Palatino Linotype"/>
                          <a:ea typeface="Calibri"/>
                        </a:rPr>
                        <a:t> </a:t>
                      </a:r>
                      <a:endParaRPr lang="en-US" sz="1000" dirty="0">
                        <a:effectLst/>
                        <a:latin typeface="Times New Roman"/>
                        <a:ea typeface="Calibri"/>
                      </a:endParaRPr>
                    </a:p>
                    <a:p>
                      <a:pPr marL="0" marR="0">
                        <a:spcBef>
                          <a:spcPts val="0"/>
                        </a:spcBef>
                        <a:spcAft>
                          <a:spcPts val="0"/>
                        </a:spcAft>
                      </a:pPr>
                      <a:r>
                        <a:rPr lang="en-US" sz="1200" dirty="0">
                          <a:effectLst/>
                          <a:latin typeface="Palatino Linotype"/>
                          <a:ea typeface="Calibri"/>
                        </a:rPr>
                        <a:t> </a:t>
                      </a:r>
                      <a:endParaRPr lang="en-US" sz="1000" dirty="0">
                        <a:effectLst/>
                        <a:latin typeface="Times New Roman"/>
                        <a:ea typeface="Calibri"/>
                      </a:endParaRPr>
                    </a:p>
                    <a:p>
                      <a:pPr marL="0" marR="0">
                        <a:spcBef>
                          <a:spcPts val="0"/>
                        </a:spcBef>
                        <a:spcAft>
                          <a:spcPts val="0"/>
                        </a:spcAft>
                      </a:pPr>
                      <a:r>
                        <a:rPr lang="en-US" sz="1200" dirty="0">
                          <a:effectLst/>
                          <a:latin typeface="Palatino Linotype"/>
                          <a:ea typeface="Calibri"/>
                        </a:rPr>
                        <a:t> </a:t>
                      </a:r>
                      <a:endParaRPr lang="en-US" sz="1000" dirty="0">
                        <a:effectLst/>
                        <a:latin typeface="Times New Roman"/>
                        <a:ea typeface="Calibri"/>
                      </a:endParaRPr>
                    </a:p>
                    <a:p>
                      <a:pPr marL="0" marR="0">
                        <a:spcBef>
                          <a:spcPts val="0"/>
                        </a:spcBef>
                        <a:spcAft>
                          <a:spcPts val="0"/>
                        </a:spcAft>
                      </a:pPr>
                      <a:r>
                        <a:rPr lang="en-US" sz="1200" dirty="0">
                          <a:effectLst/>
                          <a:latin typeface="Palatino Linotype"/>
                          <a:ea typeface="Calibri"/>
                        </a:rPr>
                        <a:t> </a:t>
                      </a:r>
                      <a:endParaRPr lang="en-US" sz="1000" dirty="0">
                        <a:effectLst/>
                        <a:latin typeface="Times New Roman"/>
                        <a:ea typeface="Calibri"/>
                      </a:endParaRPr>
                    </a:p>
                  </a:txBody>
                  <a:tcPr marL="68580" marR="6858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spcBef>
                          <a:spcPts val="0"/>
                        </a:spcBef>
                        <a:spcAft>
                          <a:spcPts val="0"/>
                        </a:spcAft>
                      </a:pPr>
                      <a:r>
                        <a:rPr lang="en-US" sz="1200" dirty="0">
                          <a:effectLst/>
                          <a:latin typeface="Palatino Linotype"/>
                          <a:ea typeface="Calibri"/>
                        </a:rPr>
                        <a:t> </a:t>
                      </a:r>
                      <a:endParaRPr lang="en-US" sz="1000" dirty="0">
                        <a:effectLst/>
                        <a:latin typeface="Times New Roman"/>
                        <a:ea typeface="Calibri"/>
                      </a:endParaRPr>
                    </a:p>
                  </a:txBody>
                  <a:tcPr marL="68580" marR="6858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bl>
          </a:graphicData>
        </a:graphic>
      </p:graphicFrame>
      <p:sp>
        <p:nvSpPr>
          <p:cNvPr id="4" name="TextBox 3"/>
          <p:cNvSpPr txBox="1"/>
          <p:nvPr/>
        </p:nvSpPr>
        <p:spPr>
          <a:xfrm>
            <a:off x="1426435" y="1981200"/>
            <a:ext cx="873957" cy="523220"/>
          </a:xfrm>
          <a:prstGeom prst="rect">
            <a:avLst/>
          </a:prstGeom>
          <a:noFill/>
        </p:spPr>
        <p:txBody>
          <a:bodyPr wrap="none" rtlCol="0">
            <a:spAutoFit/>
          </a:bodyPr>
          <a:lstStyle/>
          <a:p>
            <a:r>
              <a:rPr lang="en-US" sz="2800" b="1" dirty="0" smtClean="0">
                <a:solidFill>
                  <a:srgbClr val="000099"/>
                </a:solidFill>
              </a:rPr>
              <a:t>kind</a:t>
            </a:r>
            <a:endParaRPr lang="en-US" sz="2800" b="1" dirty="0">
              <a:solidFill>
                <a:srgbClr val="000099"/>
              </a:solidFill>
            </a:endParaRPr>
          </a:p>
        </p:txBody>
      </p:sp>
      <p:sp>
        <p:nvSpPr>
          <p:cNvPr id="5" name="TextBox 4"/>
          <p:cNvSpPr txBox="1"/>
          <p:nvPr/>
        </p:nvSpPr>
        <p:spPr>
          <a:xfrm>
            <a:off x="1447800" y="2362200"/>
            <a:ext cx="1117870" cy="523220"/>
          </a:xfrm>
          <a:prstGeom prst="rect">
            <a:avLst/>
          </a:prstGeom>
          <a:noFill/>
        </p:spPr>
        <p:txBody>
          <a:bodyPr wrap="none" rtlCol="0">
            <a:spAutoFit/>
          </a:bodyPr>
          <a:lstStyle/>
          <a:p>
            <a:r>
              <a:rPr lang="en-US" sz="2800" b="1" dirty="0" smtClean="0">
                <a:solidFill>
                  <a:srgbClr val="000099"/>
                </a:solidFill>
              </a:rPr>
              <a:t>loving</a:t>
            </a:r>
            <a:endParaRPr lang="en-US" sz="2800" b="1" dirty="0">
              <a:solidFill>
                <a:srgbClr val="000099"/>
              </a:solidFill>
            </a:endParaRPr>
          </a:p>
        </p:txBody>
      </p:sp>
      <p:sp>
        <p:nvSpPr>
          <p:cNvPr id="6" name="TextBox 5"/>
          <p:cNvSpPr txBox="1"/>
          <p:nvPr/>
        </p:nvSpPr>
        <p:spPr>
          <a:xfrm>
            <a:off x="1447800" y="2743200"/>
            <a:ext cx="2161169" cy="523220"/>
          </a:xfrm>
          <a:prstGeom prst="rect">
            <a:avLst/>
          </a:prstGeom>
          <a:noFill/>
        </p:spPr>
        <p:txBody>
          <a:bodyPr wrap="none" rtlCol="0">
            <a:spAutoFit/>
          </a:bodyPr>
          <a:lstStyle/>
          <a:p>
            <a:r>
              <a:rPr lang="en-US" sz="2800" b="1" dirty="0" smtClean="0">
                <a:solidFill>
                  <a:srgbClr val="000099"/>
                </a:solidFill>
              </a:rPr>
              <a:t>tender hands</a:t>
            </a:r>
            <a:endParaRPr lang="en-US" sz="2800" b="1" dirty="0">
              <a:solidFill>
                <a:srgbClr val="000099"/>
              </a:solidFill>
            </a:endParaRPr>
          </a:p>
        </p:txBody>
      </p:sp>
      <p:sp>
        <p:nvSpPr>
          <p:cNvPr id="7" name="TextBox 6"/>
          <p:cNvSpPr txBox="1"/>
          <p:nvPr/>
        </p:nvSpPr>
        <p:spPr>
          <a:xfrm>
            <a:off x="4800167" y="1991380"/>
            <a:ext cx="1122743" cy="523220"/>
          </a:xfrm>
          <a:prstGeom prst="rect">
            <a:avLst/>
          </a:prstGeom>
          <a:noFill/>
        </p:spPr>
        <p:txBody>
          <a:bodyPr wrap="none" rtlCol="0">
            <a:spAutoFit/>
          </a:bodyPr>
          <a:lstStyle/>
          <a:p>
            <a:r>
              <a:rPr lang="en-US" sz="2800" b="1" dirty="0" smtClean="0">
                <a:solidFill>
                  <a:srgbClr val="000099"/>
                </a:solidFill>
              </a:rPr>
              <a:t>young</a:t>
            </a:r>
            <a:endParaRPr lang="en-US" sz="2800" b="1" dirty="0">
              <a:solidFill>
                <a:srgbClr val="000099"/>
              </a:solidFill>
            </a:endParaRPr>
          </a:p>
        </p:txBody>
      </p:sp>
      <p:sp>
        <p:nvSpPr>
          <p:cNvPr id="8" name="TextBox 7"/>
          <p:cNvSpPr txBox="1"/>
          <p:nvPr/>
        </p:nvSpPr>
        <p:spPr>
          <a:xfrm>
            <a:off x="4800600" y="2372380"/>
            <a:ext cx="693138" cy="523220"/>
          </a:xfrm>
          <a:prstGeom prst="rect">
            <a:avLst/>
          </a:prstGeom>
          <a:noFill/>
        </p:spPr>
        <p:txBody>
          <a:bodyPr wrap="none" rtlCol="0">
            <a:spAutoFit/>
          </a:bodyPr>
          <a:lstStyle/>
          <a:p>
            <a:r>
              <a:rPr lang="en-US" sz="2800" b="1" dirty="0" smtClean="0">
                <a:solidFill>
                  <a:srgbClr val="000099"/>
                </a:solidFill>
              </a:rPr>
              <a:t>fair</a:t>
            </a:r>
            <a:endParaRPr lang="en-US" sz="2800" b="1" dirty="0">
              <a:solidFill>
                <a:srgbClr val="000099"/>
              </a:solidFill>
            </a:endParaRPr>
          </a:p>
        </p:txBody>
      </p:sp>
      <p:sp>
        <p:nvSpPr>
          <p:cNvPr id="9" name="TextBox 8"/>
          <p:cNvSpPr txBox="1"/>
          <p:nvPr/>
        </p:nvSpPr>
        <p:spPr>
          <a:xfrm>
            <a:off x="4800600" y="2753380"/>
            <a:ext cx="920445" cy="523220"/>
          </a:xfrm>
          <a:prstGeom prst="rect">
            <a:avLst/>
          </a:prstGeom>
          <a:noFill/>
        </p:spPr>
        <p:txBody>
          <a:bodyPr wrap="none" rtlCol="0">
            <a:spAutoFit/>
          </a:bodyPr>
          <a:lstStyle/>
          <a:p>
            <a:r>
              <a:rPr lang="en-US" sz="2800" b="1" dirty="0" smtClean="0">
                <a:solidFill>
                  <a:srgbClr val="000099"/>
                </a:solidFill>
              </a:rPr>
              <a:t>calm</a:t>
            </a:r>
            <a:endParaRPr lang="en-US" sz="2800" b="1" dirty="0">
              <a:solidFill>
                <a:srgbClr val="000099"/>
              </a:solidFill>
            </a:endParaRPr>
          </a:p>
        </p:txBody>
      </p:sp>
      <p:sp>
        <p:nvSpPr>
          <p:cNvPr id="10" name="TextBox 9"/>
          <p:cNvSpPr txBox="1"/>
          <p:nvPr/>
        </p:nvSpPr>
        <p:spPr>
          <a:xfrm>
            <a:off x="4800600" y="3134380"/>
            <a:ext cx="1639231" cy="523220"/>
          </a:xfrm>
          <a:prstGeom prst="rect">
            <a:avLst/>
          </a:prstGeom>
          <a:noFill/>
        </p:spPr>
        <p:txBody>
          <a:bodyPr wrap="none" rtlCol="0">
            <a:spAutoFit/>
          </a:bodyPr>
          <a:lstStyle/>
          <a:p>
            <a:r>
              <a:rPr lang="en-US" sz="2800" b="1" dirty="0" smtClean="0">
                <a:solidFill>
                  <a:srgbClr val="000099"/>
                </a:solidFill>
              </a:rPr>
              <a:t>repressed</a:t>
            </a:r>
            <a:endParaRPr lang="en-US" sz="2800" b="1" dirty="0">
              <a:solidFill>
                <a:srgbClr val="000099"/>
              </a:solidFill>
            </a:endParaRPr>
          </a:p>
        </p:txBody>
      </p:sp>
      <p:sp>
        <p:nvSpPr>
          <p:cNvPr id="11" name="TextBox 10"/>
          <p:cNvSpPr txBox="1"/>
          <p:nvPr/>
        </p:nvSpPr>
        <p:spPr>
          <a:xfrm>
            <a:off x="4800600" y="3515380"/>
            <a:ext cx="1153201" cy="523220"/>
          </a:xfrm>
          <a:prstGeom prst="rect">
            <a:avLst/>
          </a:prstGeom>
          <a:noFill/>
        </p:spPr>
        <p:txBody>
          <a:bodyPr wrap="none" rtlCol="0">
            <a:spAutoFit/>
          </a:bodyPr>
          <a:lstStyle/>
          <a:p>
            <a:r>
              <a:rPr lang="en-US" sz="2800" b="1" dirty="0" smtClean="0">
                <a:solidFill>
                  <a:srgbClr val="000099"/>
                </a:solidFill>
              </a:rPr>
              <a:t>strong</a:t>
            </a:r>
            <a:endParaRPr lang="en-US" sz="2800" b="1" dirty="0">
              <a:solidFill>
                <a:srgbClr val="000099"/>
              </a:solidFill>
            </a:endParaRPr>
          </a:p>
        </p:txBody>
      </p:sp>
      <p:sp>
        <p:nvSpPr>
          <p:cNvPr id="12" name="TextBox 11"/>
          <p:cNvSpPr txBox="1"/>
          <p:nvPr/>
        </p:nvSpPr>
        <p:spPr>
          <a:xfrm>
            <a:off x="6019800" y="5162490"/>
            <a:ext cx="2305439" cy="400110"/>
          </a:xfrm>
          <a:prstGeom prst="rect">
            <a:avLst/>
          </a:prstGeom>
          <a:noFill/>
        </p:spPr>
        <p:txBody>
          <a:bodyPr wrap="none" rtlCol="0">
            <a:spAutoFit/>
          </a:bodyPr>
          <a:lstStyle/>
          <a:p>
            <a:r>
              <a:rPr lang="en-US" sz="2000" b="1" dirty="0" smtClean="0">
                <a:solidFill>
                  <a:srgbClr val="000099"/>
                </a:solidFill>
              </a:rPr>
              <a:t>repressed: </a:t>
            </a:r>
            <a:r>
              <a:rPr lang="en-US" sz="2000" dirty="0" smtClean="0">
                <a:solidFill>
                  <a:srgbClr val="000099"/>
                </a:solidFill>
              </a:rPr>
              <a:t>held back</a:t>
            </a:r>
          </a:p>
        </p:txBody>
      </p:sp>
      <p:sp>
        <p:nvSpPr>
          <p:cNvPr id="13" name="TextBox 12"/>
          <p:cNvSpPr txBox="1"/>
          <p:nvPr/>
        </p:nvSpPr>
        <p:spPr>
          <a:xfrm>
            <a:off x="6019800" y="4876800"/>
            <a:ext cx="1939698" cy="400110"/>
          </a:xfrm>
          <a:prstGeom prst="rect">
            <a:avLst/>
          </a:prstGeom>
          <a:noFill/>
        </p:spPr>
        <p:txBody>
          <a:bodyPr wrap="none" rtlCol="0">
            <a:spAutoFit/>
          </a:bodyPr>
          <a:lstStyle/>
          <a:p>
            <a:r>
              <a:rPr lang="en-US" sz="2000" b="1" dirty="0" smtClean="0">
                <a:solidFill>
                  <a:srgbClr val="000099"/>
                </a:solidFill>
              </a:rPr>
              <a:t>fair: </a:t>
            </a:r>
            <a:r>
              <a:rPr lang="en-US" sz="2000" dirty="0" smtClean="0">
                <a:solidFill>
                  <a:srgbClr val="000099"/>
                </a:solidFill>
              </a:rPr>
              <a:t>lovely, pretty</a:t>
            </a:r>
          </a:p>
        </p:txBody>
      </p:sp>
      <p:sp>
        <p:nvSpPr>
          <p:cNvPr id="14" name="TextBox 13"/>
          <p:cNvSpPr txBox="1"/>
          <p:nvPr/>
        </p:nvSpPr>
        <p:spPr>
          <a:xfrm>
            <a:off x="1219200" y="4876800"/>
            <a:ext cx="2113079" cy="400110"/>
          </a:xfrm>
          <a:prstGeom prst="rect">
            <a:avLst/>
          </a:prstGeom>
          <a:noFill/>
        </p:spPr>
        <p:txBody>
          <a:bodyPr wrap="none" rtlCol="0">
            <a:spAutoFit/>
          </a:bodyPr>
          <a:lstStyle/>
          <a:p>
            <a:r>
              <a:rPr lang="en-US" sz="2000" b="1" dirty="0" smtClean="0">
                <a:solidFill>
                  <a:srgbClr val="000099"/>
                </a:solidFill>
              </a:rPr>
              <a:t>tender: </a:t>
            </a:r>
            <a:r>
              <a:rPr lang="en-US" sz="2000" dirty="0" smtClean="0">
                <a:solidFill>
                  <a:srgbClr val="000099"/>
                </a:solidFill>
              </a:rPr>
              <a:t>soft, gentle</a:t>
            </a:r>
          </a:p>
        </p:txBody>
      </p:sp>
    </p:spTree>
    <p:extLst>
      <p:ext uri="{BB962C8B-B14F-4D97-AF65-F5344CB8AC3E}">
        <p14:creationId xmlns:p14="http://schemas.microsoft.com/office/powerpoint/2010/main" xmlns="" val="3688600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par>
                                <p:cTn id="24" presetID="10" presetClass="entr" presetSubtype="0" fill="hold" grpId="0"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1000"/>
                                        <p:tgtEl>
                                          <p:spTgt spid="7"/>
                                        </p:tgtEl>
                                      </p:cBhvr>
                                    </p:animEffect>
                                    <p:anim calcmode="lin" valueType="num">
                                      <p:cBhvr>
                                        <p:cTn id="32" dur="1000" fill="hold"/>
                                        <p:tgtEl>
                                          <p:spTgt spid="7"/>
                                        </p:tgtEl>
                                        <p:attrNameLst>
                                          <p:attrName>ppt_x</p:attrName>
                                        </p:attrNameLst>
                                      </p:cBhvr>
                                      <p:tavLst>
                                        <p:tav tm="0">
                                          <p:val>
                                            <p:strVal val="#ppt_x"/>
                                          </p:val>
                                        </p:tav>
                                        <p:tav tm="100000">
                                          <p:val>
                                            <p:strVal val="#ppt_x"/>
                                          </p:val>
                                        </p:tav>
                                      </p:tavLst>
                                    </p:anim>
                                    <p:anim calcmode="lin" valueType="num">
                                      <p:cBhvr>
                                        <p:cTn id="3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1000"/>
                                        <p:tgtEl>
                                          <p:spTgt spid="8"/>
                                        </p:tgtEl>
                                      </p:cBhvr>
                                    </p:animEffect>
                                    <p:anim calcmode="lin" valueType="num">
                                      <p:cBhvr>
                                        <p:cTn id="39" dur="1000" fill="hold"/>
                                        <p:tgtEl>
                                          <p:spTgt spid="8"/>
                                        </p:tgtEl>
                                        <p:attrNameLst>
                                          <p:attrName>ppt_x</p:attrName>
                                        </p:attrNameLst>
                                      </p:cBhvr>
                                      <p:tavLst>
                                        <p:tav tm="0">
                                          <p:val>
                                            <p:strVal val="#ppt_x"/>
                                          </p:val>
                                        </p:tav>
                                        <p:tav tm="100000">
                                          <p:val>
                                            <p:strVal val="#ppt_x"/>
                                          </p:val>
                                        </p:tav>
                                      </p:tavLst>
                                    </p:anim>
                                    <p:anim calcmode="lin" valueType="num">
                                      <p:cBhvr>
                                        <p:cTn id="40" dur="1000" fill="hold"/>
                                        <p:tgtEl>
                                          <p:spTgt spid="8"/>
                                        </p:tgtEl>
                                        <p:attrNameLst>
                                          <p:attrName>ppt_y</p:attrName>
                                        </p:attrNameLst>
                                      </p:cBhvr>
                                      <p:tavLst>
                                        <p:tav tm="0">
                                          <p:val>
                                            <p:strVal val="#ppt_y+.1"/>
                                          </p:val>
                                        </p:tav>
                                        <p:tav tm="100000">
                                          <p:val>
                                            <p:strVal val="#ppt_y"/>
                                          </p:val>
                                        </p:tav>
                                      </p:tavLst>
                                    </p:anim>
                                  </p:childTnLst>
                                </p:cTn>
                              </p:par>
                              <p:par>
                                <p:cTn id="41" presetID="10" presetClass="entr" presetSubtype="0"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500"/>
                                        <p:tgtEl>
                                          <p:spTgt spid="13"/>
                                        </p:tgtEl>
                                      </p:cBhvr>
                                    </p:animEffect>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fade">
                                      <p:cBhvr>
                                        <p:cTn id="48" dur="1000"/>
                                        <p:tgtEl>
                                          <p:spTgt spid="9"/>
                                        </p:tgtEl>
                                      </p:cBhvr>
                                    </p:animEffect>
                                    <p:anim calcmode="lin" valueType="num">
                                      <p:cBhvr>
                                        <p:cTn id="49" dur="1000" fill="hold"/>
                                        <p:tgtEl>
                                          <p:spTgt spid="9"/>
                                        </p:tgtEl>
                                        <p:attrNameLst>
                                          <p:attrName>ppt_x</p:attrName>
                                        </p:attrNameLst>
                                      </p:cBhvr>
                                      <p:tavLst>
                                        <p:tav tm="0">
                                          <p:val>
                                            <p:strVal val="#ppt_x"/>
                                          </p:val>
                                        </p:tav>
                                        <p:tav tm="100000">
                                          <p:val>
                                            <p:strVal val="#ppt_x"/>
                                          </p:val>
                                        </p:tav>
                                      </p:tavLst>
                                    </p:anim>
                                    <p:anim calcmode="lin" valueType="num">
                                      <p:cBhvr>
                                        <p:cTn id="50"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grpId="0" nodeType="click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1000"/>
                                        <p:tgtEl>
                                          <p:spTgt spid="10"/>
                                        </p:tgtEl>
                                      </p:cBhvr>
                                    </p:animEffect>
                                    <p:anim calcmode="lin" valueType="num">
                                      <p:cBhvr>
                                        <p:cTn id="56" dur="1000" fill="hold"/>
                                        <p:tgtEl>
                                          <p:spTgt spid="10"/>
                                        </p:tgtEl>
                                        <p:attrNameLst>
                                          <p:attrName>ppt_x</p:attrName>
                                        </p:attrNameLst>
                                      </p:cBhvr>
                                      <p:tavLst>
                                        <p:tav tm="0">
                                          <p:val>
                                            <p:strVal val="#ppt_x"/>
                                          </p:val>
                                        </p:tav>
                                        <p:tav tm="100000">
                                          <p:val>
                                            <p:strVal val="#ppt_x"/>
                                          </p:val>
                                        </p:tav>
                                      </p:tavLst>
                                    </p:anim>
                                    <p:anim calcmode="lin" valueType="num">
                                      <p:cBhvr>
                                        <p:cTn id="57" dur="1000" fill="hold"/>
                                        <p:tgtEl>
                                          <p:spTgt spid="10"/>
                                        </p:tgtEl>
                                        <p:attrNameLst>
                                          <p:attrName>ppt_y</p:attrName>
                                        </p:attrNameLst>
                                      </p:cBhvr>
                                      <p:tavLst>
                                        <p:tav tm="0">
                                          <p:val>
                                            <p:strVal val="#ppt_y+.1"/>
                                          </p:val>
                                        </p:tav>
                                        <p:tav tm="100000">
                                          <p:val>
                                            <p:strVal val="#ppt_y"/>
                                          </p:val>
                                        </p:tav>
                                      </p:tavLst>
                                    </p:anim>
                                  </p:childTnLst>
                                </p:cTn>
                              </p:par>
                              <p:par>
                                <p:cTn id="58" presetID="10" presetClass="entr" presetSubtype="0" fill="hold" grpId="0" nodeType="withEffect">
                                  <p:stCondLst>
                                    <p:cond delay="0"/>
                                  </p:stCondLst>
                                  <p:childTnLst>
                                    <p:set>
                                      <p:cBhvr>
                                        <p:cTn id="59" dur="1" fill="hold">
                                          <p:stCondLst>
                                            <p:cond delay="0"/>
                                          </p:stCondLst>
                                        </p:cTn>
                                        <p:tgtEl>
                                          <p:spTgt spid="12"/>
                                        </p:tgtEl>
                                        <p:attrNameLst>
                                          <p:attrName>style.visibility</p:attrName>
                                        </p:attrNameLst>
                                      </p:cBhvr>
                                      <p:to>
                                        <p:strVal val="visible"/>
                                      </p:to>
                                    </p:set>
                                    <p:animEffect transition="in" filter="fade">
                                      <p:cBhvr>
                                        <p:cTn id="60" dur="500"/>
                                        <p:tgtEl>
                                          <p:spTgt spid="12"/>
                                        </p:tgtEl>
                                      </p:cBhvr>
                                    </p:animEffect>
                                  </p:childTnLst>
                                </p:cTn>
                              </p:par>
                            </p:childTnLst>
                          </p:cTn>
                        </p:par>
                      </p:childTnLst>
                    </p:cTn>
                  </p:par>
                  <p:par>
                    <p:cTn id="61" fill="hold">
                      <p:stCondLst>
                        <p:cond delay="indefinite"/>
                      </p:stCondLst>
                      <p:childTnLst>
                        <p:par>
                          <p:cTn id="62" fill="hold">
                            <p:stCondLst>
                              <p:cond delay="0"/>
                            </p:stCondLst>
                            <p:childTnLst>
                              <p:par>
                                <p:cTn id="63" presetID="42" presetClass="entr" presetSubtype="0" fill="hold" grpId="0" nodeType="clickEffect">
                                  <p:stCondLst>
                                    <p:cond delay="0"/>
                                  </p:stCondLst>
                                  <p:childTnLst>
                                    <p:set>
                                      <p:cBhvr>
                                        <p:cTn id="64" dur="1" fill="hold">
                                          <p:stCondLst>
                                            <p:cond delay="0"/>
                                          </p:stCondLst>
                                        </p:cTn>
                                        <p:tgtEl>
                                          <p:spTgt spid="11"/>
                                        </p:tgtEl>
                                        <p:attrNameLst>
                                          <p:attrName>style.visibility</p:attrName>
                                        </p:attrNameLst>
                                      </p:cBhvr>
                                      <p:to>
                                        <p:strVal val="visible"/>
                                      </p:to>
                                    </p:set>
                                    <p:animEffect transition="in" filter="fade">
                                      <p:cBhvr>
                                        <p:cTn id="65" dur="1000"/>
                                        <p:tgtEl>
                                          <p:spTgt spid="11"/>
                                        </p:tgtEl>
                                      </p:cBhvr>
                                    </p:animEffect>
                                    <p:anim calcmode="lin" valueType="num">
                                      <p:cBhvr>
                                        <p:cTn id="66" dur="1000" fill="hold"/>
                                        <p:tgtEl>
                                          <p:spTgt spid="11"/>
                                        </p:tgtEl>
                                        <p:attrNameLst>
                                          <p:attrName>ppt_x</p:attrName>
                                        </p:attrNameLst>
                                      </p:cBhvr>
                                      <p:tavLst>
                                        <p:tav tm="0">
                                          <p:val>
                                            <p:strVal val="#ppt_x"/>
                                          </p:val>
                                        </p:tav>
                                        <p:tav tm="100000">
                                          <p:val>
                                            <p:strVal val="#ppt_x"/>
                                          </p:val>
                                        </p:tav>
                                      </p:tavLst>
                                    </p:anim>
                                    <p:anim calcmode="lin" valueType="num">
                                      <p:cBhvr>
                                        <p:cTn id="67"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P spid="12" grpId="0"/>
      <p:bldP spid="13" grpId="0"/>
      <p:bldP spid="14"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IRONY</a:t>
            </a:r>
            <a:endParaRPr lang="en-US" dirty="0"/>
          </a:p>
        </p:txBody>
      </p:sp>
    </p:spTree>
    <p:extLst>
      <p:ext uri="{BB962C8B-B14F-4D97-AF65-F5344CB8AC3E}">
        <p14:creationId xmlns:p14="http://schemas.microsoft.com/office/powerpoint/2010/main" xmlns="" val="79306319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3048000" y="1219200"/>
            <a:ext cx="2871802" cy="3810000"/>
          </a:xfrm>
          <a:prstGeom prst="rect">
            <a:avLst/>
          </a:prstGeom>
          <a:noFill/>
          <a:ln w="9525">
            <a:noFill/>
            <a:miter lim="800000"/>
            <a:headEnd/>
            <a:tailEnd/>
          </a:ln>
        </p:spPr>
      </p:pic>
      <p:sp>
        <p:nvSpPr>
          <p:cNvPr id="4" name="TextBox 3"/>
          <p:cNvSpPr txBox="1"/>
          <p:nvPr/>
        </p:nvSpPr>
        <p:spPr>
          <a:xfrm>
            <a:off x="2438400" y="5029200"/>
            <a:ext cx="4648200" cy="553998"/>
          </a:xfrm>
          <a:prstGeom prst="rect">
            <a:avLst/>
          </a:prstGeom>
          <a:noFill/>
        </p:spPr>
        <p:txBody>
          <a:bodyPr wrap="square" rtlCol="0">
            <a:spAutoFit/>
          </a:bodyPr>
          <a:lstStyle/>
          <a:p>
            <a:r>
              <a:rPr lang="en-US" sz="1500" dirty="0" smtClean="0"/>
              <a:t>Cartoon by Mark </a:t>
            </a:r>
            <a:r>
              <a:rPr lang="en-US" sz="1500" dirty="0" err="1" smtClean="0"/>
              <a:t>Parisi</a:t>
            </a:r>
            <a:r>
              <a:rPr lang="en-US" sz="1500" dirty="0" smtClean="0"/>
              <a:t>. 2007-08-09.</a:t>
            </a:r>
          </a:p>
          <a:p>
            <a:r>
              <a:rPr lang="en-US" sz="1500" dirty="0" smtClean="0"/>
              <a:t>http://www.offthemark.com/cartoons/jellyfish</a:t>
            </a:r>
            <a:endParaRPr lang="en-US" sz="1500" dirty="0"/>
          </a:p>
        </p:txBody>
      </p:sp>
    </p:spTree>
    <p:extLst>
      <p:ext uri="{BB962C8B-B14F-4D97-AF65-F5344CB8AC3E}">
        <p14:creationId xmlns:p14="http://schemas.microsoft.com/office/powerpoint/2010/main" xmlns="" val="422974323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THEHAY~1\AppData\Local\Temp\91319012.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828800" y="1828710"/>
            <a:ext cx="5562600" cy="304809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61437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143000" y="2590800"/>
            <a:ext cx="7010400" cy="1631216"/>
          </a:xfrm>
          <a:prstGeom prst="rect">
            <a:avLst/>
          </a:prstGeom>
          <a:noFill/>
        </p:spPr>
        <p:txBody>
          <a:bodyPr wrap="square" rtlCol="0">
            <a:spAutoFit/>
          </a:bodyPr>
          <a:lstStyle/>
          <a:p>
            <a:r>
              <a:rPr lang="en-US" sz="2500" dirty="0"/>
              <a:t>Kate Chopin was born in St. Louis, Missouri in 1850. She married when she was 20 years old. In the next eight years, she had six children. Chopin’s husband died in 1882, and her mother died the </a:t>
            </a:r>
            <a:r>
              <a:rPr lang="en-US" sz="2500" b="1" dirty="0"/>
              <a:t>following</a:t>
            </a:r>
            <a:r>
              <a:rPr lang="en-US" sz="2500" dirty="0"/>
              <a:t> year. </a:t>
            </a:r>
          </a:p>
        </p:txBody>
      </p:sp>
      <p:sp>
        <p:nvSpPr>
          <p:cNvPr id="6" name="TextBox 5"/>
          <p:cNvSpPr txBox="1"/>
          <p:nvPr/>
        </p:nvSpPr>
        <p:spPr>
          <a:xfrm>
            <a:off x="5943600" y="4572000"/>
            <a:ext cx="1758815" cy="400110"/>
          </a:xfrm>
          <a:prstGeom prst="rect">
            <a:avLst/>
          </a:prstGeom>
          <a:noFill/>
        </p:spPr>
        <p:txBody>
          <a:bodyPr wrap="none" rtlCol="0">
            <a:spAutoFit/>
          </a:bodyPr>
          <a:lstStyle/>
          <a:p>
            <a:r>
              <a:rPr lang="en-US" sz="2000" b="1" dirty="0" smtClean="0">
                <a:solidFill>
                  <a:srgbClr val="000099"/>
                </a:solidFill>
              </a:rPr>
              <a:t>following: </a:t>
            </a:r>
            <a:r>
              <a:rPr lang="en-US" sz="2000" dirty="0" smtClean="0">
                <a:solidFill>
                  <a:srgbClr val="000099"/>
                </a:solidFill>
              </a:rPr>
              <a:t>next</a:t>
            </a:r>
          </a:p>
        </p:txBody>
      </p:sp>
    </p:spTree>
    <p:extLst>
      <p:ext uri="{BB962C8B-B14F-4D97-AF65-F5344CB8AC3E}">
        <p14:creationId xmlns:p14="http://schemas.microsoft.com/office/powerpoint/2010/main" xmlns="" val="20375976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1524000"/>
            <a:ext cx="7467600" cy="2246769"/>
          </a:xfrm>
          <a:prstGeom prst="rect">
            <a:avLst/>
          </a:prstGeom>
          <a:noFill/>
        </p:spPr>
        <p:txBody>
          <a:bodyPr wrap="square" rtlCol="0">
            <a:spAutoFit/>
          </a:bodyPr>
          <a:lstStyle/>
          <a:p>
            <a:endParaRPr lang="en-US" sz="2800" b="1" dirty="0" smtClean="0"/>
          </a:p>
          <a:p>
            <a:r>
              <a:rPr lang="en-US" sz="2800" b="1" dirty="0" smtClean="0"/>
              <a:t>When </a:t>
            </a:r>
            <a:r>
              <a:rPr lang="en-US" sz="2800" b="1" dirty="0"/>
              <a:t>was Kate Chopin born</a:t>
            </a:r>
            <a:r>
              <a:rPr lang="en-US" sz="2800" b="1" dirty="0" smtClean="0"/>
              <a:t>?</a:t>
            </a:r>
          </a:p>
          <a:p>
            <a:endParaRPr lang="en-US" sz="2800" i="1" dirty="0"/>
          </a:p>
          <a:p>
            <a:r>
              <a:rPr lang="en-US" sz="2800" dirty="0"/>
              <a:t>Kate Chopin was born in </a:t>
            </a:r>
            <a:r>
              <a:rPr lang="en-US" sz="2800" dirty="0" smtClean="0"/>
              <a:t>_____.</a:t>
            </a:r>
            <a:endParaRPr lang="en-US" sz="2800" dirty="0"/>
          </a:p>
          <a:p>
            <a:r>
              <a:rPr lang="en-US" sz="2800" dirty="0" smtClean="0"/>
              <a:t> </a:t>
            </a:r>
          </a:p>
        </p:txBody>
      </p:sp>
      <p:sp>
        <p:nvSpPr>
          <p:cNvPr id="3" name="TextBox 2"/>
          <p:cNvSpPr txBox="1"/>
          <p:nvPr/>
        </p:nvSpPr>
        <p:spPr>
          <a:xfrm>
            <a:off x="4648200" y="2743200"/>
            <a:ext cx="857927" cy="523220"/>
          </a:xfrm>
          <a:prstGeom prst="rect">
            <a:avLst/>
          </a:prstGeom>
          <a:noFill/>
        </p:spPr>
        <p:txBody>
          <a:bodyPr wrap="none" rtlCol="0">
            <a:spAutoFit/>
          </a:bodyPr>
          <a:lstStyle/>
          <a:p>
            <a:r>
              <a:rPr lang="en-US" sz="2800" b="1" dirty="0" smtClean="0">
                <a:solidFill>
                  <a:srgbClr val="000099"/>
                </a:solidFill>
              </a:rPr>
              <a:t>1850</a:t>
            </a:r>
            <a:endParaRPr lang="en-US" sz="2800" b="1" dirty="0">
              <a:solidFill>
                <a:srgbClr val="000099"/>
              </a:solidFill>
            </a:endParaRPr>
          </a:p>
        </p:txBody>
      </p:sp>
    </p:spTree>
    <p:extLst>
      <p:ext uri="{BB962C8B-B14F-4D97-AF65-F5344CB8AC3E}">
        <p14:creationId xmlns:p14="http://schemas.microsoft.com/office/powerpoint/2010/main" xmlns="" val="4025824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066800" y="1752600"/>
            <a:ext cx="7010400" cy="1692771"/>
          </a:xfrm>
          <a:prstGeom prst="rect">
            <a:avLst/>
          </a:prstGeom>
          <a:noFill/>
        </p:spPr>
        <p:txBody>
          <a:bodyPr wrap="square" rtlCol="0">
            <a:spAutoFit/>
          </a:bodyPr>
          <a:lstStyle/>
          <a:p>
            <a:r>
              <a:rPr lang="en-US" sz="2600" dirty="0"/>
              <a:t>Chopin was very </a:t>
            </a:r>
            <a:r>
              <a:rPr lang="en-US" sz="2600" b="1" dirty="0"/>
              <a:t>depressed</a:t>
            </a:r>
            <a:r>
              <a:rPr lang="en-US" sz="2600" dirty="0"/>
              <a:t>, so her doctor </a:t>
            </a:r>
            <a:r>
              <a:rPr lang="en-US" sz="2600" b="1" dirty="0"/>
              <a:t>suggested</a:t>
            </a:r>
            <a:r>
              <a:rPr lang="en-US" sz="2600" dirty="0"/>
              <a:t> that she should start writing.  Starting in the 1890s, she wrote two </a:t>
            </a:r>
            <a:r>
              <a:rPr lang="en-US" sz="2600" b="1" dirty="0"/>
              <a:t>novels</a:t>
            </a:r>
            <a:r>
              <a:rPr lang="en-US" sz="2600" dirty="0"/>
              <a:t> and about a hundred short stories. </a:t>
            </a:r>
          </a:p>
        </p:txBody>
      </p:sp>
      <p:sp>
        <p:nvSpPr>
          <p:cNvPr id="6" name="TextBox 5"/>
          <p:cNvSpPr txBox="1"/>
          <p:nvPr/>
        </p:nvSpPr>
        <p:spPr>
          <a:xfrm>
            <a:off x="4343400" y="3733800"/>
            <a:ext cx="2267865" cy="400110"/>
          </a:xfrm>
          <a:prstGeom prst="rect">
            <a:avLst/>
          </a:prstGeom>
          <a:noFill/>
        </p:spPr>
        <p:txBody>
          <a:bodyPr wrap="none" rtlCol="0">
            <a:spAutoFit/>
          </a:bodyPr>
          <a:lstStyle/>
          <a:p>
            <a:r>
              <a:rPr lang="en-US" sz="2000" b="1" dirty="0" smtClean="0">
                <a:solidFill>
                  <a:srgbClr val="000099"/>
                </a:solidFill>
              </a:rPr>
              <a:t>depressed: </a:t>
            </a:r>
            <a:r>
              <a:rPr lang="en-US" sz="2000" dirty="0" smtClean="0">
                <a:solidFill>
                  <a:srgbClr val="000099"/>
                </a:solidFill>
              </a:rPr>
              <a:t>unhappy</a:t>
            </a:r>
          </a:p>
        </p:txBody>
      </p:sp>
      <p:sp>
        <p:nvSpPr>
          <p:cNvPr id="7" name="TextBox 6"/>
          <p:cNvSpPr txBox="1"/>
          <p:nvPr/>
        </p:nvSpPr>
        <p:spPr>
          <a:xfrm>
            <a:off x="4343400" y="4191000"/>
            <a:ext cx="4028923" cy="707886"/>
          </a:xfrm>
          <a:prstGeom prst="rect">
            <a:avLst/>
          </a:prstGeom>
          <a:noFill/>
        </p:spPr>
        <p:txBody>
          <a:bodyPr wrap="none" rtlCol="0">
            <a:spAutoFit/>
          </a:bodyPr>
          <a:lstStyle/>
          <a:p>
            <a:r>
              <a:rPr lang="en-US" sz="2000" b="1" dirty="0" smtClean="0">
                <a:solidFill>
                  <a:srgbClr val="000099"/>
                </a:solidFill>
              </a:rPr>
              <a:t>suggest: </a:t>
            </a:r>
            <a:r>
              <a:rPr lang="en-US" sz="2000" dirty="0" smtClean="0">
                <a:solidFill>
                  <a:srgbClr val="000099"/>
                </a:solidFill>
              </a:rPr>
              <a:t>tell someone what you think </a:t>
            </a:r>
          </a:p>
          <a:p>
            <a:r>
              <a:rPr lang="en-US" sz="2000" dirty="0" smtClean="0">
                <a:solidFill>
                  <a:srgbClr val="000099"/>
                </a:solidFill>
              </a:rPr>
              <a:t>is a good idea to do </a:t>
            </a:r>
          </a:p>
        </p:txBody>
      </p:sp>
      <p:sp>
        <p:nvSpPr>
          <p:cNvPr id="8" name="TextBox 7"/>
          <p:cNvSpPr txBox="1"/>
          <p:nvPr/>
        </p:nvSpPr>
        <p:spPr>
          <a:xfrm>
            <a:off x="4343400" y="4953000"/>
            <a:ext cx="2070695" cy="400110"/>
          </a:xfrm>
          <a:prstGeom prst="rect">
            <a:avLst/>
          </a:prstGeom>
          <a:noFill/>
        </p:spPr>
        <p:txBody>
          <a:bodyPr wrap="none" rtlCol="0">
            <a:spAutoFit/>
          </a:bodyPr>
          <a:lstStyle/>
          <a:p>
            <a:r>
              <a:rPr lang="en-US" sz="2000" b="1" dirty="0" smtClean="0">
                <a:solidFill>
                  <a:srgbClr val="000099"/>
                </a:solidFill>
              </a:rPr>
              <a:t>novel: </a:t>
            </a:r>
            <a:r>
              <a:rPr lang="en-US" sz="2000" dirty="0" smtClean="0">
                <a:solidFill>
                  <a:srgbClr val="000099"/>
                </a:solidFill>
              </a:rPr>
              <a:t>a long book</a:t>
            </a:r>
          </a:p>
        </p:txBody>
      </p:sp>
    </p:spTree>
    <p:extLst>
      <p:ext uri="{BB962C8B-B14F-4D97-AF65-F5344CB8AC3E}">
        <p14:creationId xmlns:p14="http://schemas.microsoft.com/office/powerpoint/2010/main" xmlns="" val="13799735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1489770"/>
            <a:ext cx="7391400" cy="4401205"/>
          </a:xfrm>
          <a:prstGeom prst="rect">
            <a:avLst/>
          </a:prstGeom>
          <a:noFill/>
        </p:spPr>
        <p:txBody>
          <a:bodyPr wrap="square" rtlCol="0">
            <a:spAutoFit/>
          </a:bodyPr>
          <a:lstStyle/>
          <a:p>
            <a:r>
              <a:rPr lang="en-US" sz="2800" b="1" dirty="0"/>
              <a:t>Why was Chopin depressed?</a:t>
            </a:r>
          </a:p>
          <a:p>
            <a:endParaRPr lang="en-US" sz="2800" dirty="0" smtClean="0"/>
          </a:p>
          <a:p>
            <a:r>
              <a:rPr lang="en-US" sz="2800" dirty="0" smtClean="0"/>
              <a:t>Chopin </a:t>
            </a:r>
            <a:r>
              <a:rPr lang="en-US" sz="2800" dirty="0"/>
              <a:t>was depressed because her </a:t>
            </a:r>
            <a:r>
              <a:rPr lang="en-US" sz="2800" dirty="0" smtClean="0"/>
              <a:t>_________ </a:t>
            </a:r>
            <a:r>
              <a:rPr lang="en-US" sz="2800" dirty="0"/>
              <a:t>and her </a:t>
            </a:r>
            <a:r>
              <a:rPr lang="en-US" sz="2800" dirty="0" smtClean="0"/>
              <a:t>_______ </a:t>
            </a:r>
            <a:r>
              <a:rPr lang="en-US" sz="2800" dirty="0"/>
              <a:t>were dead</a:t>
            </a:r>
            <a:r>
              <a:rPr lang="en-US" sz="2800" dirty="0" smtClean="0"/>
              <a:t>.</a:t>
            </a:r>
          </a:p>
          <a:p>
            <a:endParaRPr lang="en-US" sz="2800" dirty="0"/>
          </a:p>
          <a:p>
            <a:r>
              <a:rPr lang="en-US" sz="2800" b="1" dirty="0" smtClean="0"/>
              <a:t>What </a:t>
            </a:r>
            <a:r>
              <a:rPr lang="en-US" sz="2800" b="1" dirty="0"/>
              <a:t>did Chopin do to feel better?</a:t>
            </a:r>
          </a:p>
          <a:p>
            <a:endParaRPr lang="en-US" sz="2800" dirty="0" smtClean="0"/>
          </a:p>
          <a:p>
            <a:r>
              <a:rPr lang="en-US" sz="2800" dirty="0" smtClean="0"/>
              <a:t>Chopin </a:t>
            </a:r>
            <a:r>
              <a:rPr lang="en-US" sz="2800" dirty="0"/>
              <a:t>started </a:t>
            </a:r>
            <a:r>
              <a:rPr lang="en-US" sz="2800" dirty="0" smtClean="0"/>
              <a:t>_______ </a:t>
            </a:r>
            <a:r>
              <a:rPr lang="en-US" sz="2800" dirty="0"/>
              <a:t>to feel better</a:t>
            </a:r>
            <a:r>
              <a:rPr lang="en-US" sz="2800" dirty="0" smtClean="0"/>
              <a:t>.</a:t>
            </a:r>
          </a:p>
          <a:p>
            <a:endParaRPr lang="en-US" sz="2800" dirty="0" smtClean="0"/>
          </a:p>
          <a:p>
            <a:r>
              <a:rPr lang="en-US" sz="2800" dirty="0" smtClean="0"/>
              <a:t> </a:t>
            </a:r>
            <a:endParaRPr lang="en-US" dirty="0"/>
          </a:p>
        </p:txBody>
      </p:sp>
      <p:sp>
        <p:nvSpPr>
          <p:cNvPr id="3" name="TextBox 2"/>
          <p:cNvSpPr txBox="1"/>
          <p:nvPr/>
        </p:nvSpPr>
        <p:spPr>
          <a:xfrm>
            <a:off x="5867400" y="2286000"/>
            <a:ext cx="1499128" cy="523220"/>
          </a:xfrm>
          <a:prstGeom prst="rect">
            <a:avLst/>
          </a:prstGeom>
          <a:noFill/>
        </p:spPr>
        <p:txBody>
          <a:bodyPr wrap="none" rtlCol="0">
            <a:spAutoFit/>
          </a:bodyPr>
          <a:lstStyle/>
          <a:p>
            <a:r>
              <a:rPr lang="en-US" sz="2800" b="1" dirty="0" smtClean="0">
                <a:solidFill>
                  <a:srgbClr val="000099"/>
                </a:solidFill>
              </a:rPr>
              <a:t>husband</a:t>
            </a:r>
            <a:endParaRPr lang="en-US" sz="2800" b="1" dirty="0">
              <a:solidFill>
                <a:srgbClr val="000099"/>
              </a:solidFill>
            </a:endParaRPr>
          </a:p>
        </p:txBody>
      </p:sp>
      <p:sp>
        <p:nvSpPr>
          <p:cNvPr id="4" name="TextBox 3"/>
          <p:cNvSpPr txBox="1"/>
          <p:nvPr/>
        </p:nvSpPr>
        <p:spPr>
          <a:xfrm>
            <a:off x="1600200" y="2743200"/>
            <a:ext cx="1277914" cy="523220"/>
          </a:xfrm>
          <a:prstGeom prst="rect">
            <a:avLst/>
          </a:prstGeom>
          <a:noFill/>
        </p:spPr>
        <p:txBody>
          <a:bodyPr wrap="none" rtlCol="0">
            <a:spAutoFit/>
          </a:bodyPr>
          <a:lstStyle/>
          <a:p>
            <a:r>
              <a:rPr lang="en-US" sz="2800" b="1" dirty="0" smtClean="0">
                <a:solidFill>
                  <a:srgbClr val="000099"/>
                </a:solidFill>
              </a:rPr>
              <a:t>mother</a:t>
            </a:r>
            <a:endParaRPr lang="en-US" sz="2800" b="1" dirty="0">
              <a:solidFill>
                <a:srgbClr val="000099"/>
              </a:solidFill>
            </a:endParaRPr>
          </a:p>
        </p:txBody>
      </p:sp>
      <p:sp>
        <p:nvSpPr>
          <p:cNvPr id="6" name="TextBox 5"/>
          <p:cNvSpPr txBox="1"/>
          <p:nvPr/>
        </p:nvSpPr>
        <p:spPr>
          <a:xfrm>
            <a:off x="3200400" y="4419600"/>
            <a:ext cx="1269899" cy="523220"/>
          </a:xfrm>
          <a:prstGeom prst="rect">
            <a:avLst/>
          </a:prstGeom>
          <a:noFill/>
        </p:spPr>
        <p:txBody>
          <a:bodyPr wrap="none" rtlCol="0">
            <a:spAutoFit/>
          </a:bodyPr>
          <a:lstStyle/>
          <a:p>
            <a:r>
              <a:rPr lang="en-US" sz="2800" b="1" dirty="0" smtClean="0">
                <a:solidFill>
                  <a:srgbClr val="000099"/>
                </a:solidFill>
              </a:rPr>
              <a:t>writing</a:t>
            </a:r>
            <a:endParaRPr lang="en-US" sz="2800" b="1" dirty="0">
              <a:solidFill>
                <a:srgbClr val="000099"/>
              </a:solidFill>
            </a:endParaRPr>
          </a:p>
        </p:txBody>
      </p:sp>
    </p:spTree>
    <p:extLst>
      <p:ext uri="{BB962C8B-B14F-4D97-AF65-F5344CB8AC3E}">
        <p14:creationId xmlns:p14="http://schemas.microsoft.com/office/powerpoint/2010/main" xmlns="" val="2956275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1138408"/>
            <a:ext cx="7391400" cy="5262979"/>
          </a:xfrm>
          <a:prstGeom prst="rect">
            <a:avLst/>
          </a:prstGeom>
          <a:noFill/>
        </p:spPr>
        <p:txBody>
          <a:bodyPr wrap="square" rtlCol="0">
            <a:spAutoFit/>
          </a:bodyPr>
          <a:lstStyle/>
          <a:p>
            <a:endParaRPr lang="en-US" sz="2800" i="1" dirty="0" smtClean="0"/>
          </a:p>
          <a:p>
            <a:r>
              <a:rPr lang="en-US" sz="2800" b="1" dirty="0" smtClean="0"/>
              <a:t>When </a:t>
            </a:r>
            <a:r>
              <a:rPr lang="en-US" sz="2800" b="1" dirty="0"/>
              <a:t>did Chopin start writing?</a:t>
            </a:r>
          </a:p>
          <a:p>
            <a:endParaRPr lang="en-US" sz="2800" dirty="0" smtClean="0"/>
          </a:p>
          <a:p>
            <a:r>
              <a:rPr lang="en-US" sz="2800" dirty="0" smtClean="0"/>
              <a:t>Chopin </a:t>
            </a:r>
            <a:r>
              <a:rPr lang="en-US" sz="2800" dirty="0"/>
              <a:t>started writing in the </a:t>
            </a:r>
            <a:r>
              <a:rPr lang="en-US" sz="2800" dirty="0" smtClean="0"/>
              <a:t>______.</a:t>
            </a:r>
          </a:p>
          <a:p>
            <a:r>
              <a:rPr lang="en-US" sz="2800" dirty="0" smtClean="0"/>
              <a:t>    </a:t>
            </a:r>
          </a:p>
          <a:p>
            <a:r>
              <a:rPr lang="en-US" sz="2800" dirty="0" smtClean="0"/>
              <a:t>*</a:t>
            </a:r>
            <a:r>
              <a:rPr lang="en-US" sz="2800" b="1" dirty="0" smtClean="0"/>
              <a:t>About how </a:t>
            </a:r>
            <a:r>
              <a:rPr lang="en-US" sz="2800" b="1" dirty="0"/>
              <a:t>old was Chopin when she started writing</a:t>
            </a:r>
            <a:r>
              <a:rPr lang="en-US" sz="2800" b="1" dirty="0" smtClean="0"/>
              <a:t>?</a:t>
            </a:r>
          </a:p>
          <a:p>
            <a:r>
              <a:rPr lang="en-US" sz="2800" i="1" dirty="0" smtClean="0"/>
              <a:t>                  </a:t>
            </a:r>
          </a:p>
          <a:p>
            <a:r>
              <a:rPr lang="en-US" sz="2800" dirty="0" smtClean="0"/>
              <a:t>Chopin </a:t>
            </a:r>
            <a:r>
              <a:rPr lang="en-US" sz="2800" dirty="0"/>
              <a:t>was </a:t>
            </a:r>
            <a:r>
              <a:rPr lang="en-US" sz="2800" dirty="0" smtClean="0"/>
              <a:t>about ________________ years </a:t>
            </a:r>
            <a:r>
              <a:rPr lang="en-US" sz="2800" dirty="0"/>
              <a:t>old when she </a:t>
            </a:r>
            <a:r>
              <a:rPr lang="en-US" sz="2800" dirty="0" smtClean="0"/>
              <a:t>started </a:t>
            </a:r>
            <a:r>
              <a:rPr lang="en-US" sz="2800" dirty="0"/>
              <a:t>writing.</a:t>
            </a:r>
          </a:p>
          <a:p>
            <a:endParaRPr lang="en-US" sz="2800" dirty="0" smtClean="0"/>
          </a:p>
          <a:p>
            <a:r>
              <a:rPr lang="en-US" sz="2800" dirty="0" smtClean="0"/>
              <a:t> </a:t>
            </a:r>
            <a:endParaRPr lang="en-US" dirty="0"/>
          </a:p>
        </p:txBody>
      </p:sp>
      <p:sp>
        <p:nvSpPr>
          <p:cNvPr id="7" name="TextBox 6"/>
          <p:cNvSpPr txBox="1"/>
          <p:nvPr/>
        </p:nvSpPr>
        <p:spPr>
          <a:xfrm>
            <a:off x="5105400" y="2362200"/>
            <a:ext cx="989373" cy="523220"/>
          </a:xfrm>
          <a:prstGeom prst="rect">
            <a:avLst/>
          </a:prstGeom>
          <a:noFill/>
        </p:spPr>
        <p:txBody>
          <a:bodyPr wrap="none" rtlCol="0">
            <a:spAutoFit/>
          </a:bodyPr>
          <a:lstStyle/>
          <a:p>
            <a:r>
              <a:rPr lang="en-US" sz="2800" b="1" dirty="0" smtClean="0">
                <a:solidFill>
                  <a:srgbClr val="000099"/>
                </a:solidFill>
              </a:rPr>
              <a:t>1890s</a:t>
            </a:r>
            <a:endParaRPr lang="en-US" sz="2800" b="1" dirty="0">
              <a:solidFill>
                <a:srgbClr val="000099"/>
              </a:solidFill>
            </a:endParaRPr>
          </a:p>
        </p:txBody>
      </p:sp>
      <p:sp>
        <p:nvSpPr>
          <p:cNvPr id="8" name="TextBox 7"/>
          <p:cNvSpPr txBox="1"/>
          <p:nvPr/>
        </p:nvSpPr>
        <p:spPr>
          <a:xfrm>
            <a:off x="3505200" y="4495800"/>
            <a:ext cx="1952779" cy="954107"/>
          </a:xfrm>
          <a:prstGeom prst="rect">
            <a:avLst/>
          </a:prstGeom>
          <a:noFill/>
        </p:spPr>
        <p:txBody>
          <a:bodyPr wrap="none" rtlCol="0">
            <a:spAutoFit/>
          </a:bodyPr>
          <a:lstStyle/>
          <a:p>
            <a:r>
              <a:rPr lang="en-US" sz="2800" b="1" i="1" dirty="0" smtClean="0">
                <a:solidFill>
                  <a:srgbClr val="000099"/>
                </a:solidFill>
              </a:rPr>
              <a:t>1890-1850 =</a:t>
            </a:r>
          </a:p>
          <a:p>
            <a:r>
              <a:rPr lang="en-US" sz="2800" b="1" i="1" dirty="0" smtClean="0">
                <a:solidFill>
                  <a:srgbClr val="000099"/>
                </a:solidFill>
              </a:rPr>
              <a:t> </a:t>
            </a:r>
            <a:endParaRPr lang="en-US" sz="2800" b="1" dirty="0">
              <a:solidFill>
                <a:srgbClr val="000099"/>
              </a:solidFill>
            </a:endParaRPr>
          </a:p>
        </p:txBody>
      </p:sp>
      <p:sp>
        <p:nvSpPr>
          <p:cNvPr id="9" name="TextBox 8"/>
          <p:cNvSpPr txBox="1"/>
          <p:nvPr/>
        </p:nvSpPr>
        <p:spPr>
          <a:xfrm>
            <a:off x="5410200" y="4495800"/>
            <a:ext cx="521297" cy="523220"/>
          </a:xfrm>
          <a:prstGeom prst="rect">
            <a:avLst/>
          </a:prstGeom>
          <a:noFill/>
        </p:spPr>
        <p:txBody>
          <a:bodyPr wrap="none" rtlCol="0">
            <a:spAutoFit/>
          </a:bodyPr>
          <a:lstStyle/>
          <a:p>
            <a:r>
              <a:rPr lang="en-US" sz="2800" b="1" dirty="0" smtClean="0">
                <a:solidFill>
                  <a:srgbClr val="000099"/>
                </a:solidFill>
              </a:rPr>
              <a:t>40</a:t>
            </a:r>
            <a:endParaRPr lang="en-US" sz="2800" b="1" dirty="0">
              <a:solidFill>
                <a:srgbClr val="000099"/>
              </a:solidFill>
            </a:endParaRPr>
          </a:p>
        </p:txBody>
      </p:sp>
    </p:spTree>
    <p:extLst>
      <p:ext uri="{BB962C8B-B14F-4D97-AF65-F5344CB8AC3E}">
        <p14:creationId xmlns:p14="http://schemas.microsoft.com/office/powerpoint/2010/main" xmlns="" val="1661651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uture">
  <a:themeElements>
    <a:clrScheme name="Couture">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Black 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Couture</Template>
  <TotalTime>1468</TotalTime>
  <Words>3534</Words>
  <Application>Microsoft Office PowerPoint</Application>
  <PresentationFormat>On-screen Show (4:3)</PresentationFormat>
  <Paragraphs>454</Paragraphs>
  <Slides>44</Slides>
  <Notes>44</Notes>
  <HiddenSlides>0</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Couture</vt:lpstr>
      <vt:lpstr>Slide 1</vt:lpstr>
      <vt:lpstr>Slide 2</vt:lpstr>
      <vt:lpstr>Who was Kate Chopin?</vt:lpstr>
      <vt:lpstr>Slide 4</vt:lpstr>
      <vt:lpstr>Slide 5</vt:lpstr>
      <vt:lpstr>Slide 6</vt:lpstr>
      <vt:lpstr>Slide 7</vt:lpstr>
      <vt:lpstr>Slide 8</vt:lpstr>
      <vt:lpstr>Slide 9</vt:lpstr>
      <vt:lpstr>Slide 10</vt:lpstr>
      <vt:lpstr>Slide 11</vt:lpstr>
      <vt:lpstr>Slide 12</vt:lpstr>
      <vt:lpstr>Slide 13</vt:lpstr>
      <vt:lpstr>The Story of an hour: Part II</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IRONY</vt:lpstr>
      <vt:lpstr>Slide 43</vt:lpstr>
      <vt:lpstr>Slide 44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Story of an hour</dc:title>
  <dc:creator>Erin Haynes</dc:creator>
  <cp:lastModifiedBy>Lydia Breiseth</cp:lastModifiedBy>
  <cp:revision>81</cp:revision>
  <dcterms:created xsi:type="dcterms:W3CDTF">2012-02-11T20:15:49Z</dcterms:created>
  <dcterms:modified xsi:type="dcterms:W3CDTF">2013-07-09T17:06:38Z</dcterms:modified>
</cp:coreProperties>
</file>