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1"/>
  </p:notesMasterIdLst>
  <p:sldIdLst>
    <p:sldId id="446" r:id="rId2"/>
    <p:sldId id="330" r:id="rId3"/>
    <p:sldId id="389" r:id="rId4"/>
    <p:sldId id="390" r:id="rId5"/>
    <p:sldId id="391" r:id="rId6"/>
    <p:sldId id="392" r:id="rId7"/>
    <p:sldId id="393" r:id="rId8"/>
    <p:sldId id="394" r:id="rId9"/>
    <p:sldId id="395" r:id="rId10"/>
    <p:sldId id="396" r:id="rId11"/>
    <p:sldId id="397" r:id="rId12"/>
    <p:sldId id="398" r:id="rId13"/>
    <p:sldId id="399" r:id="rId14"/>
    <p:sldId id="400" r:id="rId15"/>
    <p:sldId id="401" r:id="rId16"/>
    <p:sldId id="402" r:id="rId17"/>
    <p:sldId id="403" r:id="rId18"/>
    <p:sldId id="404" r:id="rId19"/>
    <p:sldId id="405" r:id="rId20"/>
    <p:sldId id="406" r:id="rId21"/>
    <p:sldId id="407" r:id="rId22"/>
    <p:sldId id="408" r:id="rId23"/>
    <p:sldId id="409" r:id="rId24"/>
    <p:sldId id="410" r:id="rId25"/>
    <p:sldId id="411" r:id="rId26"/>
    <p:sldId id="412" r:id="rId27"/>
    <p:sldId id="413" r:id="rId28"/>
    <p:sldId id="414" r:id="rId29"/>
    <p:sldId id="415" r:id="rId30"/>
    <p:sldId id="416" r:id="rId31"/>
    <p:sldId id="417" r:id="rId32"/>
    <p:sldId id="418" r:id="rId33"/>
    <p:sldId id="419" r:id="rId34"/>
    <p:sldId id="420" r:id="rId35"/>
    <p:sldId id="421" r:id="rId36"/>
    <p:sldId id="422" r:id="rId37"/>
    <p:sldId id="423" r:id="rId38"/>
    <p:sldId id="424" r:id="rId39"/>
    <p:sldId id="425" r:id="rId40"/>
    <p:sldId id="426" r:id="rId41"/>
    <p:sldId id="427" r:id="rId42"/>
    <p:sldId id="428" r:id="rId43"/>
    <p:sldId id="429" r:id="rId44"/>
    <p:sldId id="430" r:id="rId45"/>
    <p:sldId id="431" r:id="rId46"/>
    <p:sldId id="432" r:id="rId47"/>
    <p:sldId id="433" r:id="rId48"/>
    <p:sldId id="434" r:id="rId49"/>
    <p:sldId id="435" r:id="rId50"/>
    <p:sldId id="436" r:id="rId51"/>
    <p:sldId id="437" r:id="rId52"/>
    <p:sldId id="438" r:id="rId53"/>
    <p:sldId id="439" r:id="rId54"/>
    <p:sldId id="440" r:id="rId55"/>
    <p:sldId id="441" r:id="rId56"/>
    <p:sldId id="442" r:id="rId57"/>
    <p:sldId id="443" r:id="rId58"/>
    <p:sldId id="444" r:id="rId59"/>
    <p:sldId id="44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672" autoAdjust="0"/>
  </p:normalViewPr>
  <p:slideViewPr>
    <p:cSldViewPr>
      <p:cViewPr>
        <p:scale>
          <a:sx n="100" d="100"/>
          <a:sy n="100" d="100"/>
        </p:scale>
        <p:origin x="-294" y="49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5816E-C9E2-4069-99EB-5EE9E54FFCB5}"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73C1B6-D896-4D73-B746-13801ED6F78F}" type="slidenum">
              <a:rPr lang="en-US" smtClean="0"/>
              <a:pPr/>
              <a:t>‹#›</a:t>
            </a:fld>
            <a:endParaRPr lang="en-US"/>
          </a:p>
        </p:txBody>
      </p:sp>
    </p:spTree>
    <p:extLst>
      <p:ext uri="{BB962C8B-B14F-4D97-AF65-F5344CB8AC3E}">
        <p14:creationId xmlns="" xmlns:p14="http://schemas.microsoft.com/office/powerpoint/2010/main" val="1906203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a:t>
            </a:fld>
            <a:endParaRPr lang="en-US"/>
          </a:p>
        </p:txBody>
      </p:sp>
    </p:spTree>
    <p:extLst>
      <p:ext uri="{BB962C8B-B14F-4D97-AF65-F5344CB8AC3E}">
        <p14:creationId xmlns:p14="http://schemas.microsoft.com/office/powerpoint/2010/main" xmlns="" val="3509469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Have students turn to Student Chart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1" dirty="0" smtClean="0"/>
          </a:p>
          <a:p>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10</a:t>
            </a:fld>
            <a:endParaRPr lang="en-US"/>
          </a:p>
        </p:txBody>
      </p:sp>
    </p:spTree>
    <p:extLst>
      <p:ext uri="{BB962C8B-B14F-4D97-AF65-F5344CB8AC3E}">
        <p14:creationId xmlns="" xmlns:p14="http://schemas.microsoft.com/office/powerpoint/2010/main" val="1316229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11</a:t>
            </a:fld>
            <a:endParaRPr lang="en-US"/>
          </a:p>
        </p:txBody>
      </p:sp>
    </p:spTree>
    <p:extLst>
      <p:ext uri="{BB962C8B-B14F-4D97-AF65-F5344CB8AC3E}">
        <p14:creationId xmlns="" xmlns:p14="http://schemas.microsoft.com/office/powerpoint/2010/main" val="3552267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p:txBody>
      </p:sp>
      <p:sp>
        <p:nvSpPr>
          <p:cNvPr id="4" name="Slide Number Placeholder 3"/>
          <p:cNvSpPr>
            <a:spLocks noGrp="1"/>
          </p:cNvSpPr>
          <p:nvPr>
            <p:ph type="sldNum" sz="quarter" idx="10"/>
          </p:nvPr>
        </p:nvSpPr>
        <p:spPr/>
        <p:txBody>
          <a:bodyPr/>
          <a:lstStyle/>
          <a:p>
            <a:fld id="{E973C1B6-D896-4D73-B746-13801ED6F78F}" type="slidenum">
              <a:rPr lang="en-US" smtClean="0"/>
              <a:pPr/>
              <a:t>12</a:t>
            </a:fld>
            <a:endParaRPr lang="en-US"/>
          </a:p>
        </p:txBody>
      </p:sp>
    </p:spTree>
    <p:extLst>
      <p:ext uri="{BB962C8B-B14F-4D97-AF65-F5344CB8AC3E}">
        <p14:creationId xmlns="" xmlns:p14="http://schemas.microsoft.com/office/powerpoint/2010/main" val="2730695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13</a:t>
            </a:fld>
            <a:endParaRPr lang="en-US"/>
          </a:p>
        </p:txBody>
      </p:sp>
    </p:spTree>
    <p:extLst>
      <p:ext uri="{BB962C8B-B14F-4D97-AF65-F5344CB8AC3E}">
        <p14:creationId xmlns="" xmlns:p14="http://schemas.microsoft.com/office/powerpoint/2010/main" val="4014696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14</a:t>
            </a:fld>
            <a:endParaRPr lang="en-US"/>
          </a:p>
        </p:txBody>
      </p:sp>
    </p:spTree>
    <p:extLst>
      <p:ext uri="{BB962C8B-B14F-4D97-AF65-F5344CB8AC3E}">
        <p14:creationId xmlns="" xmlns:p14="http://schemas.microsoft.com/office/powerpoint/2010/main" val="2200554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15</a:t>
            </a:fld>
            <a:endParaRPr lang="en-US"/>
          </a:p>
        </p:txBody>
      </p:sp>
    </p:spTree>
    <p:extLst>
      <p:ext uri="{BB962C8B-B14F-4D97-AF65-F5344CB8AC3E}">
        <p14:creationId xmlns="" xmlns:p14="http://schemas.microsoft.com/office/powerpoint/2010/main" val="1192626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16</a:t>
            </a:fld>
            <a:endParaRPr lang="en-US"/>
          </a:p>
        </p:txBody>
      </p:sp>
    </p:spTree>
    <p:extLst>
      <p:ext uri="{BB962C8B-B14F-4D97-AF65-F5344CB8AC3E}">
        <p14:creationId xmlns="" xmlns:p14="http://schemas.microsoft.com/office/powerpoint/2010/main" val="1075865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17</a:t>
            </a:fld>
            <a:endParaRPr lang="en-US"/>
          </a:p>
        </p:txBody>
      </p:sp>
    </p:spTree>
    <p:extLst>
      <p:ext uri="{BB962C8B-B14F-4D97-AF65-F5344CB8AC3E}">
        <p14:creationId xmlns="" xmlns:p14="http://schemas.microsoft.com/office/powerpoint/2010/main" val="4080803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18</a:t>
            </a:fld>
            <a:endParaRPr lang="en-US"/>
          </a:p>
        </p:txBody>
      </p:sp>
    </p:spTree>
    <p:extLst>
      <p:ext uri="{BB962C8B-B14F-4D97-AF65-F5344CB8AC3E}">
        <p14:creationId xmlns="" xmlns:p14="http://schemas.microsoft.com/office/powerpoint/2010/main" val="3447805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19</a:t>
            </a:fld>
            <a:endParaRPr lang="en-US"/>
          </a:p>
        </p:txBody>
      </p:sp>
    </p:spTree>
    <p:extLst>
      <p:ext uri="{BB962C8B-B14F-4D97-AF65-F5344CB8AC3E}">
        <p14:creationId xmlns="" xmlns:p14="http://schemas.microsoft.com/office/powerpoint/2010/main" val="2457224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3A</a:t>
            </a:r>
          </a:p>
          <a:p>
            <a:endParaRPr lang="en-US" b="1"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the content and language objectives (Student Chart 3A).</a:t>
            </a:r>
          </a:p>
          <a:p>
            <a:pPr marL="171450" lvl="0" indent="-171450">
              <a:buFont typeface="Arial" pitchFamily="34" charset="0"/>
              <a:buChar char="•"/>
            </a:pPr>
            <a:endParaRPr lang="en-US"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Read or have a student read the objectives aloud, one at a time.</a:t>
            </a:r>
            <a:endParaRPr lang="en-US" b="0"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a:t>
            </a:fld>
            <a:endParaRPr lang="en-US"/>
          </a:p>
        </p:txBody>
      </p:sp>
    </p:spTree>
    <p:extLst>
      <p:ext uri="{BB962C8B-B14F-4D97-AF65-F5344CB8AC3E}">
        <p14:creationId xmlns="" xmlns:p14="http://schemas.microsoft.com/office/powerpoint/2010/main" val="3190262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20</a:t>
            </a:fld>
            <a:endParaRPr lang="en-US"/>
          </a:p>
        </p:txBody>
      </p:sp>
    </p:spTree>
    <p:extLst>
      <p:ext uri="{BB962C8B-B14F-4D97-AF65-F5344CB8AC3E}">
        <p14:creationId xmlns="" xmlns:p14="http://schemas.microsoft.com/office/powerpoint/2010/main" val="1946970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21</a:t>
            </a:fld>
            <a:endParaRPr lang="en-US"/>
          </a:p>
        </p:txBody>
      </p:sp>
    </p:spTree>
    <p:extLst>
      <p:ext uri="{BB962C8B-B14F-4D97-AF65-F5344CB8AC3E}">
        <p14:creationId xmlns="" xmlns:p14="http://schemas.microsoft.com/office/powerpoint/2010/main" val="3849820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22</a:t>
            </a:fld>
            <a:endParaRPr lang="en-US"/>
          </a:p>
        </p:txBody>
      </p:sp>
    </p:spTree>
    <p:extLst>
      <p:ext uri="{BB962C8B-B14F-4D97-AF65-F5344CB8AC3E}">
        <p14:creationId xmlns="" xmlns:p14="http://schemas.microsoft.com/office/powerpoint/2010/main" val="2727050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questions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 and definition and ask students what it means in the context of the passage.</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23</a:t>
            </a:fld>
            <a:endParaRPr lang="en-US"/>
          </a:p>
        </p:txBody>
      </p:sp>
    </p:spTree>
    <p:extLst>
      <p:ext uri="{BB962C8B-B14F-4D97-AF65-F5344CB8AC3E}">
        <p14:creationId xmlns="" xmlns:p14="http://schemas.microsoft.com/office/powerpoint/2010/main" val="27827148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 and definition and ask students what it means in the context of the passage.</a:t>
            </a:r>
            <a:endParaRPr lang="en-US" b="1"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24</a:t>
            </a:fld>
            <a:endParaRPr lang="en-US"/>
          </a:p>
        </p:txBody>
      </p:sp>
    </p:spTree>
    <p:extLst>
      <p:ext uri="{BB962C8B-B14F-4D97-AF65-F5344CB8AC3E}">
        <p14:creationId xmlns="" xmlns:p14="http://schemas.microsoft.com/office/powerpoint/2010/main" val="3034181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questions.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responses. Students should write their responses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25</a:t>
            </a:fld>
            <a:endParaRPr lang="en-US"/>
          </a:p>
        </p:txBody>
      </p:sp>
    </p:spTree>
    <p:extLst>
      <p:ext uri="{BB962C8B-B14F-4D97-AF65-F5344CB8AC3E}">
        <p14:creationId xmlns="" xmlns:p14="http://schemas.microsoft.com/office/powerpoint/2010/main" val="2778149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26</a:t>
            </a:fld>
            <a:endParaRPr lang="en-US"/>
          </a:p>
        </p:txBody>
      </p:sp>
    </p:spTree>
    <p:extLst>
      <p:ext uri="{BB962C8B-B14F-4D97-AF65-F5344CB8AC3E}">
        <p14:creationId xmlns="" xmlns:p14="http://schemas.microsoft.com/office/powerpoint/2010/main" val="19695499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27</a:t>
            </a:fld>
            <a:endParaRPr lang="en-US"/>
          </a:p>
        </p:txBody>
      </p:sp>
    </p:spTree>
    <p:extLst>
      <p:ext uri="{BB962C8B-B14F-4D97-AF65-F5344CB8AC3E}">
        <p14:creationId xmlns="" xmlns:p14="http://schemas.microsoft.com/office/powerpoint/2010/main" val="10441989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28</a:t>
            </a:fld>
            <a:endParaRPr lang="en-US"/>
          </a:p>
        </p:txBody>
      </p:sp>
    </p:spTree>
    <p:extLst>
      <p:ext uri="{BB962C8B-B14F-4D97-AF65-F5344CB8AC3E}">
        <p14:creationId xmlns="" xmlns:p14="http://schemas.microsoft.com/office/powerpoint/2010/main" val="30518720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29</a:t>
            </a:fld>
            <a:endParaRPr lang="en-US"/>
          </a:p>
        </p:txBody>
      </p:sp>
    </p:spTree>
    <p:extLst>
      <p:ext uri="{BB962C8B-B14F-4D97-AF65-F5344CB8AC3E}">
        <p14:creationId xmlns="" xmlns:p14="http://schemas.microsoft.com/office/powerpoint/2010/main" val="668029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3B</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Have students turn to Student Chart 3B.</a:t>
            </a:r>
            <a:endParaRPr lang="en-US" b="1" dirty="0" smtClean="0"/>
          </a:p>
          <a:p>
            <a:endParaRPr lang="en-US" b="1" dirty="0" smtClean="0"/>
          </a:p>
          <a:p>
            <a:r>
              <a:rPr lang="en-US" b="1" dirty="0" smtClean="0"/>
              <a:t>Teacher prompt: Analogy is when you describe something</a:t>
            </a:r>
            <a:r>
              <a:rPr lang="en-US" b="1" baseline="0" dirty="0" smtClean="0"/>
              <a:t> by showing how it is like something else.</a:t>
            </a:r>
            <a:r>
              <a:rPr lang="en-US" b="1" dirty="0" smtClean="0"/>
              <a:t> Kate Chopin uses analogy in “</a:t>
            </a:r>
            <a:r>
              <a:rPr lang="en-US" sz="1200" b="1" i="0" kern="1200" dirty="0" smtClean="0">
                <a:solidFill>
                  <a:schemeClr val="tx1"/>
                </a:solidFill>
                <a:effectLst/>
                <a:latin typeface="+mn-lt"/>
                <a:ea typeface="+mn-ea"/>
                <a:cs typeface="+mn-cs"/>
              </a:rPr>
              <a:t>The Story of an Hour” to</a:t>
            </a:r>
            <a:r>
              <a:rPr lang="en-US" sz="1200" b="1" i="0" kern="1200" baseline="0" dirty="0" smtClean="0">
                <a:solidFill>
                  <a:schemeClr val="tx1"/>
                </a:solidFill>
                <a:effectLst/>
                <a:latin typeface="+mn-lt"/>
                <a:ea typeface="+mn-ea"/>
                <a:cs typeface="+mn-cs"/>
              </a:rPr>
              <a:t> describe how Mrs. Mallard acts. Let’s look at these examples of analogy.</a:t>
            </a:r>
          </a:p>
        </p:txBody>
      </p:sp>
      <p:sp>
        <p:nvSpPr>
          <p:cNvPr id="4" name="Slide Number Placeholder 3"/>
          <p:cNvSpPr>
            <a:spLocks noGrp="1"/>
          </p:cNvSpPr>
          <p:nvPr>
            <p:ph type="sldNum" sz="quarter" idx="10"/>
          </p:nvPr>
        </p:nvSpPr>
        <p:spPr/>
        <p:txBody>
          <a:bodyPr/>
          <a:lstStyle/>
          <a:p>
            <a:fld id="{D23A22EF-343B-4B34-80C4-18662CF1E884}" type="slidenum">
              <a:rPr lang="en-US" smtClean="0"/>
              <a:pPr/>
              <a:t>3</a:t>
            </a:fld>
            <a:endParaRPr lang="en-US"/>
          </a:p>
        </p:txBody>
      </p:sp>
    </p:spTree>
    <p:extLst>
      <p:ext uri="{BB962C8B-B14F-4D97-AF65-F5344CB8AC3E}">
        <p14:creationId xmlns="" xmlns:p14="http://schemas.microsoft.com/office/powerpoint/2010/main" val="2196710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30</a:t>
            </a:fld>
            <a:endParaRPr lang="en-US"/>
          </a:p>
        </p:txBody>
      </p:sp>
    </p:spTree>
    <p:extLst>
      <p:ext uri="{BB962C8B-B14F-4D97-AF65-F5344CB8AC3E}">
        <p14:creationId xmlns="" xmlns:p14="http://schemas.microsoft.com/office/powerpoint/2010/main" val="37131000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31</a:t>
            </a:fld>
            <a:endParaRPr lang="en-US"/>
          </a:p>
        </p:txBody>
      </p:sp>
    </p:spTree>
    <p:extLst>
      <p:ext uri="{BB962C8B-B14F-4D97-AF65-F5344CB8AC3E}">
        <p14:creationId xmlns="" xmlns:p14="http://schemas.microsoft.com/office/powerpoint/2010/main" val="1587102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32</a:t>
            </a:fld>
            <a:endParaRPr lang="en-US"/>
          </a:p>
        </p:txBody>
      </p:sp>
    </p:spTree>
    <p:extLst>
      <p:ext uri="{BB962C8B-B14F-4D97-AF65-F5344CB8AC3E}">
        <p14:creationId xmlns="" xmlns:p14="http://schemas.microsoft.com/office/powerpoint/2010/main" val="32672683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33</a:t>
            </a:fld>
            <a:endParaRPr lang="en-US"/>
          </a:p>
        </p:txBody>
      </p:sp>
    </p:spTree>
    <p:extLst>
      <p:ext uri="{BB962C8B-B14F-4D97-AF65-F5344CB8AC3E}">
        <p14:creationId xmlns="" xmlns:p14="http://schemas.microsoft.com/office/powerpoint/2010/main" val="26950690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34</a:t>
            </a:fld>
            <a:endParaRPr lang="en-US"/>
          </a:p>
        </p:txBody>
      </p:sp>
    </p:spTree>
    <p:extLst>
      <p:ext uri="{BB962C8B-B14F-4D97-AF65-F5344CB8AC3E}">
        <p14:creationId xmlns="" xmlns:p14="http://schemas.microsoft.com/office/powerpoint/2010/main" val="27510804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35</a:t>
            </a:fld>
            <a:endParaRPr lang="en-US"/>
          </a:p>
        </p:txBody>
      </p:sp>
    </p:spTree>
    <p:extLst>
      <p:ext uri="{BB962C8B-B14F-4D97-AF65-F5344CB8AC3E}">
        <p14:creationId xmlns="" xmlns:p14="http://schemas.microsoft.com/office/powerpoint/2010/main" val="17959268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36</a:t>
            </a:fld>
            <a:endParaRPr lang="en-US"/>
          </a:p>
        </p:txBody>
      </p:sp>
    </p:spTree>
    <p:extLst>
      <p:ext uri="{BB962C8B-B14F-4D97-AF65-F5344CB8AC3E}">
        <p14:creationId xmlns="" xmlns:p14="http://schemas.microsoft.com/office/powerpoint/2010/main" val="4031693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37</a:t>
            </a:fld>
            <a:endParaRPr lang="en-US"/>
          </a:p>
        </p:txBody>
      </p:sp>
    </p:spTree>
    <p:extLst>
      <p:ext uri="{BB962C8B-B14F-4D97-AF65-F5344CB8AC3E}">
        <p14:creationId xmlns="" xmlns:p14="http://schemas.microsoft.com/office/powerpoint/2010/main" val="13533785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38</a:t>
            </a:fld>
            <a:endParaRPr lang="en-US"/>
          </a:p>
        </p:txBody>
      </p:sp>
    </p:spTree>
    <p:extLst>
      <p:ext uri="{BB962C8B-B14F-4D97-AF65-F5344CB8AC3E}">
        <p14:creationId xmlns="" xmlns:p14="http://schemas.microsoft.com/office/powerpoint/2010/main" val="11656382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39</a:t>
            </a:fld>
            <a:endParaRPr lang="en-US"/>
          </a:p>
        </p:txBody>
      </p:sp>
    </p:spTree>
    <p:extLst>
      <p:ext uri="{BB962C8B-B14F-4D97-AF65-F5344CB8AC3E}">
        <p14:creationId xmlns="" xmlns:p14="http://schemas.microsoft.com/office/powerpoint/2010/main" val="2569802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3B</a:t>
            </a:r>
          </a:p>
          <a:p>
            <a:pPr marL="171450" indent="-171450">
              <a:buFont typeface="Arial" pitchFamily="34" charset="0"/>
              <a:buChar char="•"/>
            </a:pPr>
            <a:r>
              <a:rPr lang="en-US" sz="1200" b="0" kern="1200" dirty="0" smtClean="0">
                <a:solidFill>
                  <a:schemeClr val="tx1"/>
                </a:solidFill>
                <a:effectLst/>
                <a:latin typeface="+mn-lt"/>
                <a:ea typeface="+mn-ea"/>
                <a:cs typeface="+mn-cs"/>
              </a:rPr>
              <a:t>Read</a:t>
            </a:r>
            <a:r>
              <a:rPr lang="en-US" sz="1200" b="0" kern="1200" baseline="0" dirty="0" smtClean="0">
                <a:solidFill>
                  <a:schemeClr val="tx1"/>
                </a:solidFill>
                <a:effectLst/>
                <a:latin typeface="+mn-lt"/>
                <a:ea typeface="+mn-ea"/>
                <a:cs typeface="+mn-cs"/>
              </a:rPr>
              <a:t> the text on the slide or have a student read it.</a:t>
            </a:r>
          </a:p>
          <a:p>
            <a:pPr marL="171450" indent="-171450">
              <a:buFont typeface="Arial" pitchFamily="34" charset="0"/>
              <a:buChar char="•"/>
            </a:pPr>
            <a:endParaRPr lang="en-US" b="0" dirty="0" smtClean="0"/>
          </a:p>
          <a:p>
            <a:r>
              <a:rPr lang="en-US" b="1" dirty="0" smtClean="0"/>
              <a:t>In</a:t>
            </a:r>
            <a:r>
              <a:rPr lang="en-US" b="1" baseline="0" dirty="0" smtClean="0"/>
              <a:t> this part, it says she sat with her head back on the chair. She didn’t move except every once in a while she cries a little. It says she is like a child that fell asleep crying, but it still cries a little in its sleep.</a:t>
            </a:r>
          </a:p>
          <a:p>
            <a:endParaRPr lang="en-US" b="1" i="0" baseline="0" dirty="0" smtClean="0"/>
          </a:p>
          <a:p>
            <a:r>
              <a:rPr lang="en-US" b="1" i="0" baseline="0" dirty="0" smtClean="0"/>
              <a:t>Who can show me what this would look like?</a:t>
            </a:r>
          </a:p>
          <a:p>
            <a:endParaRPr lang="en-US" b="0" i="0" baseline="0" dirty="0" smtClean="0"/>
          </a:p>
          <a:p>
            <a:r>
              <a:rPr lang="en-US" b="0" i="0" baseline="0" dirty="0" smtClean="0"/>
              <a:t>[</a:t>
            </a:r>
            <a:r>
              <a:rPr lang="en-US" b="0" i="1" baseline="0" dirty="0" smtClean="0"/>
              <a:t>Guide one or two students in acting this out –asleep and occasionally sobbing.</a:t>
            </a:r>
            <a:r>
              <a:rPr lang="en-US" b="0" i="0" baseline="0" dirty="0" smtClean="0"/>
              <a:t>]</a:t>
            </a:r>
          </a:p>
          <a:p>
            <a:endParaRPr lang="en-US" b="1" i="0" baseline="0" dirty="0" smtClean="0"/>
          </a:p>
          <a:p>
            <a:r>
              <a:rPr lang="en-US" b="1" i="0" baseline="0" dirty="0" smtClean="0"/>
              <a:t>When it says she is like a crying child, what does that tell you about her? </a:t>
            </a:r>
          </a:p>
          <a:p>
            <a:endParaRPr lang="en-US" b="0" i="0" baseline="0" dirty="0" smtClean="0"/>
          </a:p>
          <a:p>
            <a:r>
              <a:rPr lang="en-US" b="0" i="0" baseline="0" dirty="0" smtClean="0"/>
              <a:t>[</a:t>
            </a:r>
            <a:r>
              <a:rPr lang="en-US" b="0" i="1" baseline="0" dirty="0" smtClean="0"/>
              <a:t>Anticipated responses: She is helpless, she is innocent, she can’t control her crying/emotions</a:t>
            </a:r>
            <a:r>
              <a:rPr lang="en-US" b="0" i="0" baseline="0" dirty="0" smtClean="0"/>
              <a:t>]</a:t>
            </a:r>
            <a:endParaRPr lang="en-US" b="1"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4</a:t>
            </a:fld>
            <a:endParaRPr lang="en-US"/>
          </a:p>
        </p:txBody>
      </p:sp>
    </p:spTree>
    <p:extLst>
      <p:ext uri="{BB962C8B-B14F-4D97-AF65-F5344CB8AC3E}">
        <p14:creationId xmlns="" xmlns:p14="http://schemas.microsoft.com/office/powerpoint/2010/main" val="10557780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40</a:t>
            </a:fld>
            <a:endParaRPr lang="en-US"/>
          </a:p>
        </p:txBody>
      </p:sp>
    </p:spTree>
    <p:extLst>
      <p:ext uri="{BB962C8B-B14F-4D97-AF65-F5344CB8AC3E}">
        <p14:creationId xmlns="" xmlns:p14="http://schemas.microsoft.com/office/powerpoint/2010/main" val="36779411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41</a:t>
            </a:fld>
            <a:endParaRPr lang="en-US"/>
          </a:p>
        </p:txBody>
      </p:sp>
    </p:spTree>
    <p:extLst>
      <p:ext uri="{BB962C8B-B14F-4D97-AF65-F5344CB8AC3E}">
        <p14:creationId xmlns="" xmlns:p14="http://schemas.microsoft.com/office/powerpoint/2010/main" val="1784860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42</a:t>
            </a:fld>
            <a:endParaRPr lang="en-US"/>
          </a:p>
        </p:txBody>
      </p:sp>
    </p:spTree>
    <p:extLst>
      <p:ext uri="{BB962C8B-B14F-4D97-AF65-F5344CB8AC3E}">
        <p14:creationId xmlns="" xmlns:p14="http://schemas.microsoft.com/office/powerpoint/2010/main" val="27534044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43</a:t>
            </a:fld>
            <a:endParaRPr lang="en-US"/>
          </a:p>
        </p:txBody>
      </p:sp>
    </p:spTree>
    <p:extLst>
      <p:ext uri="{BB962C8B-B14F-4D97-AF65-F5344CB8AC3E}">
        <p14:creationId xmlns="" xmlns:p14="http://schemas.microsoft.com/office/powerpoint/2010/main" val="1279510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44</a:t>
            </a:fld>
            <a:endParaRPr lang="en-US"/>
          </a:p>
        </p:txBody>
      </p:sp>
    </p:spTree>
    <p:extLst>
      <p:ext uri="{BB962C8B-B14F-4D97-AF65-F5344CB8AC3E}">
        <p14:creationId xmlns="" xmlns:p14="http://schemas.microsoft.com/office/powerpoint/2010/main" val="31034641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t>
            </a:r>
            <a:r>
              <a:rPr lang="en-US" sz="1200" kern="1200" baseline="0" smtClean="0">
                <a:solidFill>
                  <a:schemeClr val="tx1"/>
                </a:solidFill>
                <a:effectLst/>
                <a:latin typeface="+mn-lt"/>
                <a:ea typeface="+mn-ea"/>
                <a:cs typeface="+mn-cs"/>
              </a:rPr>
              <a:t>and Spanish.</a:t>
            </a:r>
            <a:endParaRPr lang="en-US" sz="1200" kern="1200" baseline="0" dirty="0" smtClean="0">
              <a:solidFill>
                <a:schemeClr val="tx1"/>
              </a:solidFill>
              <a:effectLst/>
              <a:latin typeface="+mn-lt"/>
              <a:ea typeface="+mn-ea"/>
              <a:cs typeface="+mn-cs"/>
            </a:endParaRP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45</a:t>
            </a:fld>
            <a:endParaRPr lang="en-US"/>
          </a:p>
        </p:txBody>
      </p:sp>
    </p:spTree>
    <p:extLst>
      <p:ext uri="{BB962C8B-B14F-4D97-AF65-F5344CB8AC3E}">
        <p14:creationId xmlns="" xmlns:p14="http://schemas.microsoft.com/office/powerpoint/2010/main" val="39781304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46</a:t>
            </a:fld>
            <a:endParaRPr lang="en-US"/>
          </a:p>
        </p:txBody>
      </p:sp>
    </p:spTree>
    <p:extLst>
      <p:ext uri="{BB962C8B-B14F-4D97-AF65-F5344CB8AC3E}">
        <p14:creationId xmlns="" xmlns:p14="http://schemas.microsoft.com/office/powerpoint/2010/main" val="12182967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47</a:t>
            </a:fld>
            <a:endParaRPr lang="en-US"/>
          </a:p>
        </p:txBody>
      </p:sp>
    </p:spTree>
    <p:extLst>
      <p:ext uri="{BB962C8B-B14F-4D97-AF65-F5344CB8AC3E}">
        <p14:creationId xmlns="" xmlns:p14="http://schemas.microsoft.com/office/powerpoint/2010/main" val="7489443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48</a:t>
            </a:fld>
            <a:endParaRPr lang="en-US"/>
          </a:p>
        </p:txBody>
      </p:sp>
    </p:spTree>
    <p:extLst>
      <p:ext uri="{BB962C8B-B14F-4D97-AF65-F5344CB8AC3E}">
        <p14:creationId xmlns="" xmlns:p14="http://schemas.microsoft.com/office/powerpoint/2010/main" val="29400285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49</a:t>
            </a:fld>
            <a:endParaRPr lang="en-US"/>
          </a:p>
        </p:txBody>
      </p:sp>
    </p:spTree>
    <p:extLst>
      <p:ext uri="{BB962C8B-B14F-4D97-AF65-F5344CB8AC3E}">
        <p14:creationId xmlns="" xmlns:p14="http://schemas.microsoft.com/office/powerpoint/2010/main" val="1444738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3B</a:t>
            </a:r>
          </a:p>
          <a:p>
            <a:endParaRPr lang="en-US" b="1" dirty="0" smtClean="0"/>
          </a:p>
          <a:p>
            <a:pPr marL="171450" indent="-171450">
              <a:buFont typeface="Arial" pitchFamily="34" charset="0"/>
              <a:buChar char="•"/>
            </a:pPr>
            <a:r>
              <a:rPr lang="en-US" sz="1200" b="0" kern="1200" dirty="0" smtClean="0">
                <a:solidFill>
                  <a:schemeClr val="tx1"/>
                </a:solidFill>
                <a:effectLst/>
                <a:latin typeface="+mn-lt"/>
                <a:ea typeface="+mn-ea"/>
                <a:cs typeface="+mn-cs"/>
              </a:rPr>
              <a:t>Read</a:t>
            </a:r>
            <a:r>
              <a:rPr lang="en-US" sz="1200" b="0" kern="1200" baseline="0" dirty="0" smtClean="0">
                <a:solidFill>
                  <a:schemeClr val="tx1"/>
                </a:solidFill>
                <a:effectLst/>
                <a:latin typeface="+mn-lt"/>
                <a:ea typeface="+mn-ea"/>
                <a:cs typeface="+mn-cs"/>
              </a:rPr>
              <a:t> the text on the slide or have a student read it.</a:t>
            </a:r>
          </a:p>
          <a:p>
            <a:pPr marL="0" indent="0">
              <a:buFont typeface="Arial" pitchFamily="34" charset="0"/>
              <a:buNone/>
            </a:pPr>
            <a:endParaRPr lang="en-US" b="1" dirty="0" smtClean="0"/>
          </a:p>
          <a:p>
            <a:r>
              <a:rPr lang="en-US" b="1" dirty="0" smtClean="0"/>
              <a:t>Now the feeling of</a:t>
            </a:r>
            <a:r>
              <a:rPr lang="en-US" b="1" baseline="0" dirty="0" smtClean="0"/>
              <a:t> freedom is coming to her, but she’s not sure what it is yet. She is beginning to recognize it, or to know what it is, but she can’t stop it. It says she was striving, or trying, to beat it back, or stop it with her will, or her mind. But her mind is as powerless to stop the feeling as her hands would be. </a:t>
            </a:r>
          </a:p>
          <a:p>
            <a:endParaRPr lang="en-US" b="1" baseline="0" dirty="0" smtClean="0"/>
          </a:p>
          <a:p>
            <a:r>
              <a:rPr lang="en-US" b="1" baseline="0" dirty="0" smtClean="0"/>
              <a:t>It says that her hands are white and slender, or thin. If she has thin, white hands, do you think the author wants you to think that her hands are very strong? </a:t>
            </a:r>
          </a:p>
          <a:p>
            <a:endParaRPr lang="en-US" b="0" baseline="0" dirty="0" smtClean="0"/>
          </a:p>
          <a:p>
            <a:r>
              <a:rPr lang="en-US" b="0" baseline="0" dirty="0" smtClean="0"/>
              <a:t>[</a:t>
            </a:r>
            <a:r>
              <a:rPr lang="en-US" b="0" i="1" baseline="0" dirty="0" smtClean="0"/>
              <a:t>Anticipated response: no</a:t>
            </a:r>
            <a:r>
              <a:rPr lang="en-US" b="0" i="0" baseline="0" dirty="0" smtClean="0"/>
              <a:t>]</a:t>
            </a:r>
            <a:endParaRPr lang="en-US" b="0" baseline="0" dirty="0" smtClean="0"/>
          </a:p>
          <a:p>
            <a:endParaRPr lang="en-US" b="0" i="0" baseline="0" dirty="0" smtClean="0"/>
          </a:p>
          <a:p>
            <a:r>
              <a:rPr lang="en-US" b="1" i="0" baseline="0" dirty="0" smtClean="0"/>
              <a:t>Who can show me what it would like to try to stop a feeling with your hands?</a:t>
            </a:r>
          </a:p>
          <a:p>
            <a:endParaRPr lang="en-US" b="0" i="0" baseline="0" dirty="0" smtClean="0"/>
          </a:p>
          <a:p>
            <a:r>
              <a:rPr lang="en-US" b="0" i="0" baseline="0" dirty="0" smtClean="0"/>
              <a:t>[</a:t>
            </a:r>
            <a:r>
              <a:rPr lang="en-US" b="0" i="1" baseline="0" dirty="0" smtClean="0"/>
              <a:t>Guide one or two students in acting this out –trying to beat something away with their hands.</a:t>
            </a:r>
            <a:r>
              <a:rPr lang="en-US" b="0" i="0" baseline="0" dirty="0" smtClean="0"/>
              <a:t>]</a:t>
            </a:r>
          </a:p>
          <a:p>
            <a:endParaRPr lang="en-US" b="1" i="0" baseline="0" dirty="0" smtClean="0"/>
          </a:p>
          <a:p>
            <a:r>
              <a:rPr lang="en-US" b="1" i="0" baseline="0" dirty="0" smtClean="0"/>
              <a:t>When it says that her mind was as powerless as her white, slender hands to stop the feeling, what does that tell you about her? </a:t>
            </a:r>
          </a:p>
          <a:p>
            <a:endParaRPr lang="en-US" b="1" i="0" baseline="0" dirty="0" smtClean="0"/>
          </a:p>
          <a:p>
            <a:r>
              <a:rPr lang="en-US" b="0" i="0" baseline="0" dirty="0" smtClean="0"/>
              <a:t>[</a:t>
            </a:r>
            <a:r>
              <a:rPr lang="en-US" b="0" i="1" baseline="0" dirty="0" smtClean="0"/>
              <a:t>Anticipated responses: she is helpless, she is weak</a:t>
            </a:r>
            <a:r>
              <a:rPr lang="en-US" b="0" i="0" baseline="0" dirty="0" smtClean="0"/>
              <a:t>]</a:t>
            </a:r>
            <a:endParaRPr lang="en-US" b="1"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5</a:t>
            </a:fld>
            <a:endParaRPr lang="en-US"/>
          </a:p>
        </p:txBody>
      </p:sp>
    </p:spTree>
    <p:extLst>
      <p:ext uri="{BB962C8B-B14F-4D97-AF65-F5344CB8AC3E}">
        <p14:creationId xmlns="" xmlns:p14="http://schemas.microsoft.com/office/powerpoint/2010/main" val="10557780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50</a:t>
            </a:fld>
            <a:endParaRPr lang="en-US"/>
          </a:p>
        </p:txBody>
      </p:sp>
    </p:spTree>
    <p:extLst>
      <p:ext uri="{BB962C8B-B14F-4D97-AF65-F5344CB8AC3E}">
        <p14:creationId xmlns="" xmlns:p14="http://schemas.microsoft.com/office/powerpoint/2010/main" val="4905094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51</a:t>
            </a:fld>
            <a:endParaRPr lang="en-US"/>
          </a:p>
        </p:txBody>
      </p:sp>
    </p:spTree>
    <p:extLst>
      <p:ext uri="{BB962C8B-B14F-4D97-AF65-F5344CB8AC3E}">
        <p14:creationId xmlns="" xmlns:p14="http://schemas.microsoft.com/office/powerpoint/2010/main" val="22265960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 and definition and ask students what it means in the context of the passage.</a:t>
            </a:r>
            <a:endParaRPr lang="en-US" b="1"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52</a:t>
            </a:fld>
            <a:endParaRPr lang="en-US"/>
          </a:p>
        </p:txBody>
      </p:sp>
    </p:spTree>
    <p:extLst>
      <p:ext uri="{BB962C8B-B14F-4D97-AF65-F5344CB8AC3E}">
        <p14:creationId xmlns="" xmlns:p14="http://schemas.microsoft.com/office/powerpoint/2010/main" val="38979816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3.4)</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53</a:t>
            </a:fld>
            <a:endParaRPr lang="en-US"/>
          </a:p>
        </p:txBody>
      </p:sp>
    </p:spTree>
    <p:extLst>
      <p:ext uri="{BB962C8B-B14F-4D97-AF65-F5344CB8AC3E}">
        <p14:creationId xmlns="" xmlns:p14="http://schemas.microsoft.com/office/powerpoint/2010/main" val="29788729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54</a:t>
            </a:fld>
            <a:endParaRPr lang="en-US"/>
          </a:p>
        </p:txBody>
      </p:sp>
    </p:spTree>
    <p:extLst>
      <p:ext uri="{BB962C8B-B14F-4D97-AF65-F5344CB8AC3E}">
        <p14:creationId xmlns="" xmlns:p14="http://schemas.microsoft.com/office/powerpoint/2010/main" val="24511032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words and definitions and ask students what they</a:t>
            </a:r>
            <a:r>
              <a:rPr lang="en-US" sz="1200" kern="1200" baseline="0" dirty="0" smtClean="0">
                <a:solidFill>
                  <a:schemeClr val="tx1"/>
                </a:solidFill>
                <a:effectLst/>
                <a:latin typeface="+mn-lt"/>
                <a:ea typeface="+mn-ea"/>
                <a:cs typeface="+mn-cs"/>
              </a:rPr>
              <a:t> mean</a:t>
            </a:r>
            <a:r>
              <a:rPr lang="en-US" sz="1200" kern="1200" dirty="0" smtClean="0">
                <a:solidFill>
                  <a:schemeClr val="tx1"/>
                </a:solidFill>
                <a:effectLst/>
                <a:latin typeface="+mn-lt"/>
                <a:ea typeface="+mn-ea"/>
                <a:cs typeface="+mn-cs"/>
              </a:rPr>
              <a:t>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55</a:t>
            </a:fld>
            <a:endParaRPr lang="en-US"/>
          </a:p>
        </p:txBody>
      </p:sp>
    </p:spTree>
    <p:extLst>
      <p:ext uri="{BB962C8B-B14F-4D97-AF65-F5344CB8AC3E}">
        <p14:creationId xmlns="" xmlns:p14="http://schemas.microsoft.com/office/powerpoint/2010/main" val="11533396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56</a:t>
            </a:fld>
            <a:endParaRPr lang="en-US"/>
          </a:p>
        </p:txBody>
      </p:sp>
    </p:spTree>
    <p:extLst>
      <p:ext uri="{BB962C8B-B14F-4D97-AF65-F5344CB8AC3E}">
        <p14:creationId xmlns="" xmlns:p14="http://schemas.microsoft.com/office/powerpoint/2010/main" val="4464808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57</a:t>
            </a:fld>
            <a:endParaRPr lang="en-US"/>
          </a:p>
        </p:txBody>
      </p:sp>
    </p:spTree>
    <p:extLst>
      <p:ext uri="{BB962C8B-B14F-4D97-AF65-F5344CB8AC3E}">
        <p14:creationId xmlns="" xmlns:p14="http://schemas.microsoft.com/office/powerpoint/2010/main" val="16113024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question aloud or have the students read it.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text aloud as the students follow along.</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58</a:t>
            </a:fld>
            <a:endParaRPr lang="en-US"/>
          </a:p>
        </p:txBody>
      </p:sp>
    </p:spTree>
    <p:extLst>
      <p:ext uri="{BB962C8B-B14F-4D97-AF65-F5344CB8AC3E}">
        <p14:creationId xmlns="" xmlns:p14="http://schemas.microsoft.com/office/powerpoint/2010/main" val="115295905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endParaRPr lang="en-US" b="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a partner and talk about their answers to the question. </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 Students should write their response in their chart (Student</a:t>
            </a:r>
            <a:r>
              <a:rPr lang="en-US" sz="1200" kern="1200" baseline="0" dirty="0" smtClean="0">
                <a:solidFill>
                  <a:schemeClr val="tx1"/>
                </a:solidFill>
                <a:effectLst/>
                <a:latin typeface="+mn-lt"/>
                <a:ea typeface="+mn-ea"/>
                <a:cs typeface="+mn-cs"/>
              </a:rPr>
              <a:t> Chart 3D)</a:t>
            </a:r>
            <a:r>
              <a:rPr lang="en-US" sz="1200" kern="1200" dirty="0" smtClean="0">
                <a:solidFill>
                  <a:schemeClr val="tx1"/>
                </a:solidFill>
                <a:effectLst/>
                <a:latin typeface="+mn-lt"/>
                <a:ea typeface="+mn-ea"/>
                <a:cs typeface="+mn-cs"/>
              </a:rPr>
              <a:t>.</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59</a:t>
            </a:fld>
            <a:endParaRPr lang="en-US"/>
          </a:p>
        </p:txBody>
      </p:sp>
    </p:spTree>
    <p:extLst>
      <p:ext uri="{BB962C8B-B14F-4D97-AF65-F5344CB8AC3E}">
        <p14:creationId xmlns="" xmlns:p14="http://schemas.microsoft.com/office/powerpoint/2010/main" val="3690941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3B</a:t>
            </a:r>
          </a:p>
          <a:p>
            <a:endParaRPr lang="en-US" b="1" dirty="0" smtClean="0"/>
          </a:p>
          <a:p>
            <a:pPr marL="171450" indent="-171450">
              <a:buFont typeface="Arial" pitchFamily="34" charset="0"/>
              <a:buChar char="•"/>
            </a:pPr>
            <a:r>
              <a:rPr lang="en-US" sz="1200" b="0" kern="1200" dirty="0" smtClean="0">
                <a:solidFill>
                  <a:schemeClr val="tx1"/>
                </a:solidFill>
                <a:effectLst/>
                <a:latin typeface="+mn-lt"/>
                <a:ea typeface="+mn-ea"/>
                <a:cs typeface="+mn-cs"/>
              </a:rPr>
              <a:t>Read</a:t>
            </a:r>
            <a:r>
              <a:rPr lang="en-US" sz="1200" b="0" kern="1200" baseline="0" dirty="0" smtClean="0">
                <a:solidFill>
                  <a:schemeClr val="tx1"/>
                </a:solidFill>
                <a:effectLst/>
                <a:latin typeface="+mn-lt"/>
                <a:ea typeface="+mn-ea"/>
                <a:cs typeface="+mn-cs"/>
              </a:rPr>
              <a:t> the text on the slide or have a student read it.</a:t>
            </a:r>
          </a:p>
          <a:p>
            <a:pPr marL="0" indent="0">
              <a:buFont typeface="Arial" pitchFamily="34" charset="0"/>
              <a:buNone/>
            </a:pPr>
            <a:endParaRPr lang="en-US" b="1" dirty="0" smtClean="0"/>
          </a:p>
          <a:p>
            <a:r>
              <a:rPr lang="en-US" b="1" dirty="0" smtClean="0"/>
              <a:t>This is near the end of</a:t>
            </a:r>
            <a:r>
              <a:rPr lang="en-US" b="1" baseline="0" dirty="0" smtClean="0"/>
              <a:t> the story, when she comes down the stairs with Josephine. It says she has triumph in her eyes, which means it looks like she won something. And it says she carried herself unwittingly, or without knowing it, like a goddess of Victory. </a:t>
            </a:r>
          </a:p>
          <a:p>
            <a:endParaRPr lang="en-US" b="1" baseline="0" dirty="0" smtClean="0"/>
          </a:p>
          <a:p>
            <a:r>
              <a:rPr lang="en-US" b="1" baseline="0" dirty="0" smtClean="0"/>
              <a:t>Here is a picture of the Greek goddess of victory. The goddess of victory was part of the Greek religion. She helped people win wars.</a:t>
            </a:r>
          </a:p>
          <a:p>
            <a:endParaRPr lang="en-US" b="1" i="0" baseline="0" dirty="0" smtClean="0"/>
          </a:p>
          <a:p>
            <a:r>
              <a:rPr lang="en-US" b="1" i="0" baseline="0" dirty="0" smtClean="0"/>
              <a:t>Who can show me what it would look like to walk like the goddess of Victory?</a:t>
            </a:r>
          </a:p>
          <a:p>
            <a:r>
              <a:rPr lang="en-US" b="0" i="0" baseline="0" dirty="0" smtClean="0"/>
              <a:t>[</a:t>
            </a:r>
            <a:r>
              <a:rPr lang="en-US" b="0" i="1" baseline="0" dirty="0" smtClean="0"/>
              <a:t>Guide one or two students in acting this out –walking very triumphantly.</a:t>
            </a:r>
            <a:r>
              <a:rPr lang="en-US" b="0" i="0" baseline="0" dirty="0" smtClean="0"/>
              <a:t>]</a:t>
            </a:r>
          </a:p>
          <a:p>
            <a:endParaRPr lang="en-US" b="1" i="0" baseline="0" dirty="0" smtClean="0"/>
          </a:p>
          <a:p>
            <a:r>
              <a:rPr lang="en-US" b="1" i="0" baseline="0" dirty="0" smtClean="0"/>
              <a:t>When it says that she walked like the goddess of Victory, what does that tell you about her? </a:t>
            </a:r>
            <a:r>
              <a:rPr lang="en-US" b="0" i="0" baseline="0" dirty="0" smtClean="0"/>
              <a:t>[</a:t>
            </a:r>
            <a:r>
              <a:rPr lang="en-US" b="0" i="1" baseline="0" dirty="0" smtClean="0"/>
              <a:t>Anticipated responses: she is strong, she has won</a:t>
            </a:r>
            <a:r>
              <a:rPr lang="en-US" b="0" i="0" baseline="0" dirty="0" smtClean="0"/>
              <a:t>]</a:t>
            </a:r>
          </a:p>
          <a:p>
            <a:endParaRPr lang="en-US" b="0" i="0" baseline="0" dirty="0" smtClean="0"/>
          </a:p>
          <a:p>
            <a:pPr marL="171450" indent="-171450">
              <a:buFont typeface="Arial" pitchFamily="34" charset="0"/>
              <a:buChar char="•"/>
            </a:pPr>
            <a:r>
              <a:rPr lang="en-US" sz="1200" kern="1200" dirty="0" smtClean="0">
                <a:solidFill>
                  <a:schemeClr val="tx1"/>
                </a:solidFill>
                <a:effectLst/>
                <a:latin typeface="+mn-lt"/>
                <a:ea typeface="+mn-ea"/>
                <a:cs typeface="+mn-cs"/>
              </a:rPr>
              <a:t>Have students work with a partner to write a definition of analogy in their own words and come up with their own analogy (Student Chart 3B). </a:t>
            </a:r>
          </a:p>
          <a:p>
            <a:pPr marL="171450" indent="-171450">
              <a:buFont typeface="Arial" pitchFamily="34" charset="0"/>
              <a:buChar char="•"/>
            </a:pPr>
            <a:r>
              <a:rPr lang="en-US" sz="1200" kern="1200" dirty="0" smtClean="0">
                <a:solidFill>
                  <a:schemeClr val="tx1"/>
                </a:solidFill>
                <a:effectLst/>
                <a:latin typeface="+mn-lt"/>
                <a:ea typeface="+mn-ea"/>
                <a:cs typeface="+mn-cs"/>
              </a:rPr>
              <a:t>If there is time, they can read their analogy and have another pair of students act it out.</a:t>
            </a:r>
            <a:endParaRPr lang="en-US" b="1" i="0" baseline="0"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6</a:t>
            </a:fld>
            <a:endParaRPr lang="en-US"/>
          </a:p>
        </p:txBody>
      </p:sp>
    </p:spTree>
    <p:extLst>
      <p:ext uri="{BB962C8B-B14F-4D97-AF65-F5344CB8AC3E}">
        <p14:creationId xmlns="" xmlns:p14="http://schemas.microsoft.com/office/powerpoint/2010/main" val="1055778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3C</a:t>
            </a:r>
          </a:p>
          <a:p>
            <a:endParaRPr lang="en-US" b="1" dirty="0" smtClean="0"/>
          </a:p>
          <a:p>
            <a:pPr marL="171450" marR="0" lvl="0" indent="-171450" algn="l" defTabSz="914400" rtl="0" eaLnBrk="1" fontAlgn="auto" latinLnBrk="0" hangingPunct="1">
              <a:lnSpc>
                <a:spcPct val="2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Have students turn to Student Chart 3C. Tell them that they will learn several new words from this lesson. </a:t>
            </a:r>
          </a:p>
          <a:p>
            <a:pPr marL="171450" lvl="0" indent="-171450">
              <a:lnSpc>
                <a:spcPct val="200000"/>
              </a:lnSpc>
              <a:buFont typeface="Arial" pitchFamily="34" charset="0"/>
              <a:buChar char="•"/>
            </a:pPr>
            <a:endParaRPr lang="en-US" sz="1200" kern="1200" dirty="0" smtClean="0">
              <a:solidFill>
                <a:schemeClr val="tx1"/>
              </a:solidFill>
              <a:effectLst/>
              <a:latin typeface="+mn-lt"/>
              <a:ea typeface="+mn-ea"/>
              <a:cs typeface="+mn-cs"/>
            </a:endParaRPr>
          </a:p>
          <a:p>
            <a:pPr marL="171450" lvl="0" indent="-171450">
              <a:lnSpc>
                <a:spcPct val="200000"/>
              </a:lnSpc>
              <a:buFont typeface="Arial" pitchFamily="34" charset="0"/>
              <a:buChar char="•"/>
            </a:pPr>
            <a:r>
              <a:rPr lang="en-US" sz="1200" kern="1200" dirty="0" smtClean="0">
                <a:solidFill>
                  <a:schemeClr val="tx1"/>
                </a:solidFill>
                <a:effectLst/>
                <a:latin typeface="+mn-lt"/>
                <a:ea typeface="+mn-ea"/>
                <a:cs typeface="+mn-cs"/>
              </a:rPr>
              <a:t>Explain the glossary and tell students that they will be writing an English definition for each new word they learn. At the end of the day or as homework, they will write a sentence that uses the new words they have learned. They can look in a dictionary, ask a peer, or ask the teacher for help if they are having difficulty understanding the meanings of the new words. </a:t>
            </a:r>
          </a:p>
          <a:p>
            <a:pPr marL="171450" lvl="0" indent="-171450">
              <a:lnSpc>
                <a:spcPct val="200000"/>
              </a:lnSpc>
              <a:buFont typeface="Arial" pitchFamily="34" charset="0"/>
              <a:buChar char="•"/>
            </a:pPr>
            <a:endParaRPr lang="en-US" sz="1200" kern="1200" dirty="0" smtClean="0">
              <a:solidFill>
                <a:schemeClr val="tx1"/>
              </a:solidFill>
              <a:effectLst/>
              <a:latin typeface="+mn-lt"/>
              <a:ea typeface="+mn-ea"/>
              <a:cs typeface="+mn-cs"/>
            </a:endParaRPr>
          </a:p>
          <a:p>
            <a:pPr marL="171450" lvl="0" indent="-171450">
              <a:lnSpc>
                <a:spcPct val="200000"/>
              </a:lnSpc>
              <a:buFont typeface="Arial" pitchFamily="34" charset="0"/>
              <a:buChar char="•"/>
            </a:pPr>
            <a:r>
              <a:rPr lang="en-US" sz="1200" kern="1200" dirty="0" smtClean="0">
                <a:solidFill>
                  <a:schemeClr val="tx1"/>
                </a:solidFill>
                <a:effectLst/>
                <a:latin typeface="+mn-lt"/>
                <a:ea typeface="+mn-ea"/>
                <a:cs typeface="+mn-cs"/>
              </a:rPr>
              <a:t>[The glossary can be used at the end of lessons either as a reinforcement activity or homework, depending on lesson timing and the needs of the students.]</a:t>
            </a:r>
            <a:endParaRPr lang="en-US" b="1" dirty="0" smtClean="0"/>
          </a:p>
        </p:txBody>
      </p:sp>
      <p:sp>
        <p:nvSpPr>
          <p:cNvPr id="4" name="Slide Number Placeholder 3"/>
          <p:cNvSpPr>
            <a:spLocks noGrp="1"/>
          </p:cNvSpPr>
          <p:nvPr>
            <p:ph type="sldNum" sz="quarter" idx="10"/>
          </p:nvPr>
        </p:nvSpPr>
        <p:spPr/>
        <p:txBody>
          <a:bodyPr/>
          <a:lstStyle/>
          <a:p>
            <a:fld id="{D23A22EF-343B-4B34-80C4-18662CF1E884}" type="slidenum">
              <a:rPr lang="en-US" smtClean="0"/>
              <a:pPr/>
              <a:t>7</a:t>
            </a:fld>
            <a:endParaRPr lang="en-US"/>
          </a:p>
        </p:txBody>
      </p:sp>
    </p:spTree>
    <p:extLst>
      <p:ext uri="{BB962C8B-B14F-4D97-AF65-F5344CB8AC3E}">
        <p14:creationId xmlns="" xmlns:p14="http://schemas.microsoft.com/office/powerpoint/2010/main" val="2196710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p:txBody>
      </p:sp>
      <p:sp>
        <p:nvSpPr>
          <p:cNvPr id="4" name="Slide Number Placeholder 3"/>
          <p:cNvSpPr>
            <a:spLocks noGrp="1"/>
          </p:cNvSpPr>
          <p:nvPr>
            <p:ph type="sldNum" sz="quarter" idx="10"/>
          </p:nvPr>
        </p:nvSpPr>
        <p:spPr/>
        <p:txBody>
          <a:bodyPr/>
          <a:lstStyle/>
          <a:p>
            <a:fld id="{E973C1B6-D896-4D73-B746-13801ED6F78F}" type="slidenum">
              <a:rPr lang="en-US" smtClean="0"/>
              <a:pPr/>
              <a:t>8</a:t>
            </a:fld>
            <a:endParaRPr lang="en-US"/>
          </a:p>
        </p:txBody>
      </p:sp>
    </p:spTree>
    <p:extLst>
      <p:ext uri="{BB962C8B-B14F-4D97-AF65-F5344CB8AC3E}">
        <p14:creationId xmlns="" xmlns:p14="http://schemas.microsoft.com/office/powerpoint/2010/main" val="3574295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3D</a:t>
            </a:r>
          </a:p>
          <a:p>
            <a:pPr marL="171450" indent="-171450">
              <a:buFont typeface="Arial" pitchFamily="34" charset="0"/>
              <a:buChar char="•"/>
            </a:pPr>
            <a:r>
              <a:rPr lang="en-US" sz="1200" kern="1200" dirty="0" smtClean="0">
                <a:solidFill>
                  <a:schemeClr val="tx1"/>
                </a:solidFill>
                <a:effectLst/>
                <a:latin typeface="+mn-lt"/>
                <a:ea typeface="+mn-ea"/>
                <a:cs typeface="+mn-cs"/>
              </a:rPr>
              <a:t>[Vocabulary cards with direct instruction in high frequency</a:t>
            </a:r>
            <a:r>
              <a:rPr lang="en-US" sz="1200" kern="1200" baseline="0" dirty="0" smtClean="0">
                <a:solidFill>
                  <a:schemeClr val="tx1"/>
                </a:solidFill>
                <a:effectLst/>
                <a:latin typeface="+mn-lt"/>
                <a:ea typeface="+mn-ea"/>
                <a:cs typeface="+mn-cs"/>
              </a:rPr>
              <a:t> words</a:t>
            </a:r>
            <a:r>
              <a:rPr lang="en-US" sz="1200" kern="1200" dirty="0" smtClean="0">
                <a:solidFill>
                  <a:schemeClr val="tx1"/>
                </a:solidFill>
                <a:effectLst/>
                <a:latin typeface="+mn-lt"/>
                <a:ea typeface="+mn-ea"/>
                <a:cs typeface="+mn-cs"/>
              </a:rPr>
              <a:t> appear</a:t>
            </a:r>
            <a:r>
              <a:rPr lang="en-US" sz="1200" kern="1200" baseline="0" dirty="0" smtClean="0">
                <a:solidFill>
                  <a:schemeClr val="tx1"/>
                </a:solidFill>
                <a:effectLst/>
                <a:latin typeface="+mn-lt"/>
                <a:ea typeface="+mn-ea"/>
                <a:cs typeface="+mn-cs"/>
              </a:rPr>
              <a:t> throughout the text.]</a:t>
            </a:r>
          </a:p>
          <a:p>
            <a:pPr marL="171450" indent="-171450">
              <a:buFont typeface="Arial" pitchFamily="34" charset="0"/>
              <a:buChar char="•"/>
            </a:pPr>
            <a:r>
              <a:rPr lang="en-US" sz="1200" kern="1200" baseline="0" dirty="0" smtClean="0">
                <a:solidFill>
                  <a:schemeClr val="tx1"/>
                </a:solidFill>
                <a:effectLst/>
                <a:latin typeface="+mn-lt"/>
                <a:ea typeface="+mn-ea"/>
                <a:cs typeface="+mn-cs"/>
              </a:rPr>
              <a:t>Read through the card with students; consider having a student read the definition in English and Spanish.</a:t>
            </a:r>
          </a:p>
          <a:p>
            <a:pPr marL="171450" indent="-171450">
              <a:buFont typeface="Arial" pitchFamily="34" charset="0"/>
              <a:buChar char="•"/>
            </a:pPr>
            <a:r>
              <a:rPr lang="en-US" sz="1200" kern="1200" baseline="0" dirty="0" smtClean="0">
                <a:solidFill>
                  <a:schemeClr val="tx1"/>
                </a:solidFill>
                <a:effectLst/>
                <a:latin typeface="+mn-lt"/>
                <a:ea typeface="+mn-ea"/>
                <a:cs typeface="+mn-cs"/>
              </a:rPr>
              <a:t>Allow students to talk with each other during the Partner Talks.</a:t>
            </a:r>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Have students write</a:t>
            </a:r>
            <a:r>
              <a:rPr lang="en-US" sz="120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definition in their glossaries (Student Chart 3C).</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9</a:t>
            </a:fld>
            <a:endParaRPr lang="en-US"/>
          </a:p>
        </p:txBody>
      </p:sp>
    </p:spTree>
    <p:extLst>
      <p:ext uri="{BB962C8B-B14F-4D97-AF65-F5344CB8AC3E}">
        <p14:creationId xmlns="" xmlns:p14="http://schemas.microsoft.com/office/powerpoint/2010/main" val="27269376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D1CFB06-8AE2-4DF3-B39A-60F2A985764B}"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1CFB06-8AE2-4DF3-B39A-60F2A985764B}"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D1CFB06-8AE2-4DF3-B39A-60F2A985764B}" type="datetimeFigureOut">
              <a:rPr lang="en-US" smtClean="0"/>
              <a:pPr/>
              <a:t>7/9/2013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D7C0BB6-E63D-4DA6-ADFD-87175D413A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28975" y="1509713"/>
            <a:ext cx="2686050" cy="3838575"/>
          </a:xfrm>
          <a:prstGeom prst="rect">
            <a:avLst/>
          </a:prstGeom>
          <a:noFill/>
          <a:ln w="9525">
            <a:noFill/>
            <a:miter lim="800000"/>
            <a:headEnd/>
            <a:tailEnd/>
          </a:ln>
        </p:spPr>
      </p:pic>
    </p:spTree>
    <p:extLst>
      <p:ext uri="{BB962C8B-B14F-4D97-AF65-F5344CB8AC3E}">
        <p14:creationId xmlns:p14="http://schemas.microsoft.com/office/powerpoint/2010/main" xmlns="" val="3798008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066800" y="3048000"/>
            <a:ext cx="7239000" cy="2877711"/>
          </a:xfrm>
          <a:prstGeom prst="rect">
            <a:avLst/>
          </a:prstGeom>
          <a:noFill/>
          <a:ln w="9525">
            <a:noFill/>
            <a:miter lim="800000"/>
            <a:headEnd/>
            <a:tailEnd/>
          </a:ln>
        </p:spPr>
        <p:txBody>
          <a:bodyPr>
            <a:spAutoFit/>
          </a:bodyPr>
          <a:lstStyle/>
          <a:p>
            <a:r>
              <a:rPr lang="en-US" sz="2400" dirty="0" smtClean="0">
                <a:sym typeface="Wingdings"/>
              </a:rPr>
              <a:t>    </a:t>
            </a:r>
            <a:r>
              <a:rPr lang="en-US" sz="2500" dirty="0" smtClean="0">
                <a:latin typeface="Garamond" pitchFamily="18" charset="0"/>
              </a:rPr>
              <a:t>Knowing </a:t>
            </a:r>
            <a:r>
              <a:rPr lang="en-US" sz="2500" dirty="0">
                <a:latin typeface="Garamond" pitchFamily="18" charset="0"/>
              </a:rPr>
              <a:t>that Mrs. Mallard was afflicted with a heart trouble, great care was taken to break to her as gently as possible the news of her husband's death. It was her sister Josephine who told her, in broken sentences; veiled hints that </a:t>
            </a:r>
            <a:r>
              <a:rPr lang="en-US" sz="2500" b="1" dirty="0">
                <a:latin typeface="Garamond" pitchFamily="18" charset="0"/>
              </a:rPr>
              <a:t>revealed</a:t>
            </a:r>
            <a:r>
              <a:rPr lang="en-US" sz="2500" dirty="0">
                <a:latin typeface="Garamond" pitchFamily="18" charset="0"/>
              </a:rPr>
              <a:t> in half concealing. Her husband's friend Richards was there, too, near her. </a:t>
            </a:r>
          </a:p>
          <a:p>
            <a:endParaRPr lang="en-US" sz="2800" dirty="0">
              <a:latin typeface="Garamond" pitchFamily="18" charset="0"/>
            </a:endParaRPr>
          </a:p>
        </p:txBody>
      </p:sp>
      <p:sp>
        <p:nvSpPr>
          <p:cNvPr id="14338" name="TextBox 2"/>
          <p:cNvSpPr txBox="1">
            <a:spLocks noChangeArrowheads="1"/>
          </p:cNvSpPr>
          <p:nvPr/>
        </p:nvSpPr>
        <p:spPr bwMode="auto">
          <a:xfrm>
            <a:off x="990600" y="1066800"/>
            <a:ext cx="7315200" cy="1785104"/>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Josephine told Mrs. Mallard about her husband’s death. What </a:t>
            </a:r>
            <a:r>
              <a:rPr lang="en-US" sz="2600" b="1" dirty="0">
                <a:latin typeface="Garamond" pitchFamily="18" charset="0"/>
              </a:rPr>
              <a:t>phrases does Chopin use to describe the way </a:t>
            </a:r>
            <a:r>
              <a:rPr lang="en-US" sz="2600" b="1" dirty="0" smtClean="0">
                <a:latin typeface="Garamond" pitchFamily="18" charset="0"/>
              </a:rPr>
              <a:t>they told her the news?  </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066800" y="32004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010043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4"/>
          <p:cNvSpPr txBox="1">
            <a:spLocks noChangeArrowheads="1"/>
          </p:cNvSpPr>
          <p:nvPr/>
        </p:nvSpPr>
        <p:spPr bwMode="auto">
          <a:xfrm>
            <a:off x="838200" y="1828800"/>
            <a:ext cx="7315200" cy="3893374"/>
          </a:xfrm>
          <a:prstGeom prst="rect">
            <a:avLst/>
          </a:prstGeom>
          <a:noFill/>
          <a:ln w="9525">
            <a:noFill/>
            <a:miter lim="800000"/>
            <a:headEnd/>
            <a:tailEnd/>
          </a:ln>
        </p:spPr>
        <p:txBody>
          <a:bodyPr>
            <a:spAutoFit/>
          </a:bodyPr>
          <a:lstStyle/>
          <a:p>
            <a:r>
              <a:rPr lang="en-US" sz="2600" i="1" dirty="0" smtClean="0">
                <a:latin typeface="Garamond" pitchFamily="18" charset="0"/>
              </a:rPr>
              <a:t> </a:t>
            </a:r>
            <a:endParaRPr lang="en-US" sz="2600" i="1" dirty="0">
              <a:latin typeface="Garamond" pitchFamily="18" charset="0"/>
            </a:endParaRPr>
          </a:p>
          <a:p>
            <a:endParaRPr lang="en-US" sz="2600" i="1" dirty="0">
              <a:latin typeface="Garamond" pitchFamily="18" charset="0"/>
            </a:endParaRPr>
          </a:p>
          <a:p>
            <a:pPr>
              <a:lnSpc>
                <a:spcPct val="150000"/>
              </a:lnSpc>
            </a:pPr>
            <a:r>
              <a:rPr lang="en-US" sz="2600" dirty="0">
                <a:latin typeface="Garamond" pitchFamily="18" charset="0"/>
              </a:rPr>
              <a:t>_____   ______ was </a:t>
            </a:r>
            <a:r>
              <a:rPr lang="en-US" sz="2600" dirty="0" smtClean="0">
                <a:latin typeface="Garamond" pitchFamily="18" charset="0"/>
              </a:rPr>
              <a:t>taken</a:t>
            </a:r>
          </a:p>
          <a:p>
            <a:pPr>
              <a:lnSpc>
                <a:spcPct val="150000"/>
              </a:lnSpc>
            </a:pPr>
            <a:r>
              <a:rPr lang="en-US" sz="2600" dirty="0" smtClean="0">
                <a:latin typeface="Garamond" pitchFamily="18" charset="0"/>
              </a:rPr>
              <a:t>as </a:t>
            </a:r>
            <a:r>
              <a:rPr lang="en-US" sz="2600" dirty="0">
                <a:latin typeface="Garamond" pitchFamily="18" charset="0"/>
              </a:rPr>
              <a:t>_______ as possible</a:t>
            </a:r>
          </a:p>
          <a:p>
            <a:pPr>
              <a:lnSpc>
                <a:spcPct val="150000"/>
              </a:lnSpc>
            </a:pPr>
            <a:r>
              <a:rPr lang="en-US" sz="2600" dirty="0" smtClean="0">
                <a:latin typeface="Garamond" pitchFamily="18" charset="0"/>
              </a:rPr>
              <a:t>in </a:t>
            </a:r>
            <a:r>
              <a:rPr lang="en-US" sz="2600" dirty="0">
                <a:latin typeface="Garamond" pitchFamily="18" charset="0"/>
              </a:rPr>
              <a:t>___________ sentences</a:t>
            </a:r>
          </a:p>
          <a:p>
            <a:pPr>
              <a:lnSpc>
                <a:spcPct val="150000"/>
              </a:lnSpc>
            </a:pPr>
            <a:r>
              <a:rPr lang="en-US" sz="2600" dirty="0" smtClean="0">
                <a:latin typeface="Garamond" pitchFamily="18" charset="0"/>
              </a:rPr>
              <a:t>veiled _______</a:t>
            </a:r>
          </a:p>
          <a:p>
            <a:pPr>
              <a:lnSpc>
                <a:spcPct val="150000"/>
              </a:lnSpc>
            </a:pPr>
            <a:r>
              <a:rPr lang="en-US" sz="2600" dirty="0" smtClean="0">
                <a:latin typeface="Garamond" pitchFamily="18" charset="0"/>
              </a:rPr>
              <a:t>half ___________</a:t>
            </a:r>
            <a:endParaRPr lang="en-US" sz="2600" dirty="0">
              <a:latin typeface="Garamond" pitchFamily="18" charset="0"/>
            </a:endParaRPr>
          </a:p>
        </p:txBody>
      </p:sp>
      <p:sp>
        <p:nvSpPr>
          <p:cNvPr id="3" name="TextBox 2"/>
          <p:cNvSpPr txBox="1">
            <a:spLocks noChangeArrowheads="1"/>
          </p:cNvSpPr>
          <p:nvPr/>
        </p:nvSpPr>
        <p:spPr bwMode="auto">
          <a:xfrm>
            <a:off x="990600" y="2667000"/>
            <a:ext cx="2047355"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great     care</a:t>
            </a:r>
          </a:p>
        </p:txBody>
      </p:sp>
      <p:sp>
        <p:nvSpPr>
          <p:cNvPr id="4" name="TextBox 3"/>
          <p:cNvSpPr txBox="1">
            <a:spLocks noChangeArrowheads="1"/>
          </p:cNvSpPr>
          <p:nvPr/>
        </p:nvSpPr>
        <p:spPr bwMode="auto">
          <a:xfrm>
            <a:off x="1371600" y="3200400"/>
            <a:ext cx="1122743"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gently</a:t>
            </a:r>
          </a:p>
        </p:txBody>
      </p:sp>
      <p:sp>
        <p:nvSpPr>
          <p:cNvPr id="7" name="TextBox 6"/>
          <p:cNvSpPr txBox="1">
            <a:spLocks noChangeArrowheads="1"/>
          </p:cNvSpPr>
          <p:nvPr/>
        </p:nvSpPr>
        <p:spPr bwMode="auto">
          <a:xfrm>
            <a:off x="1600200" y="3886200"/>
            <a:ext cx="1249637"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broken</a:t>
            </a:r>
          </a:p>
        </p:txBody>
      </p:sp>
      <p:sp>
        <p:nvSpPr>
          <p:cNvPr id="8" name="TextBox 7"/>
          <p:cNvSpPr txBox="1">
            <a:spLocks noChangeArrowheads="1"/>
          </p:cNvSpPr>
          <p:nvPr/>
        </p:nvSpPr>
        <p:spPr bwMode="auto">
          <a:xfrm>
            <a:off x="1828800" y="4495800"/>
            <a:ext cx="944489"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hints</a:t>
            </a:r>
          </a:p>
        </p:txBody>
      </p:sp>
      <p:sp>
        <p:nvSpPr>
          <p:cNvPr id="9" name="TextBox 8"/>
          <p:cNvSpPr txBox="1">
            <a:spLocks noChangeArrowheads="1"/>
          </p:cNvSpPr>
          <p:nvPr/>
        </p:nvSpPr>
        <p:spPr bwMode="auto">
          <a:xfrm>
            <a:off x="1600200" y="5029200"/>
            <a:ext cx="1834156" cy="523220"/>
          </a:xfrm>
          <a:prstGeom prst="rect">
            <a:avLst/>
          </a:prstGeom>
          <a:noFill/>
          <a:ln w="9525">
            <a:noFill/>
            <a:miter lim="800000"/>
            <a:headEnd/>
            <a:tailEnd/>
          </a:ln>
        </p:spPr>
        <p:txBody>
          <a:bodyPr wrap="none">
            <a:spAutoFit/>
          </a:bodyPr>
          <a:lstStyle/>
          <a:p>
            <a:r>
              <a:rPr lang="en-US" sz="2800" b="1" dirty="0" smtClean="0">
                <a:solidFill>
                  <a:srgbClr val="003399"/>
                </a:solidFill>
                <a:latin typeface="Garamond" pitchFamily="18" charset="0"/>
              </a:rPr>
              <a:t>concealing</a:t>
            </a:r>
            <a:endParaRPr lang="en-US" sz="2800" b="1" dirty="0">
              <a:solidFill>
                <a:srgbClr val="003399"/>
              </a:solidFill>
              <a:latin typeface="Garamond" pitchFamily="18" charset="0"/>
            </a:endParaRPr>
          </a:p>
        </p:txBody>
      </p:sp>
      <p:sp>
        <p:nvSpPr>
          <p:cNvPr id="11" name="TextBox 2"/>
          <p:cNvSpPr txBox="1">
            <a:spLocks noChangeArrowheads="1"/>
          </p:cNvSpPr>
          <p:nvPr/>
        </p:nvSpPr>
        <p:spPr bwMode="auto">
          <a:xfrm>
            <a:off x="990600" y="914400"/>
            <a:ext cx="7315200" cy="1785104"/>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Josephine told Mrs. Mallard about her husband’s death. What </a:t>
            </a:r>
            <a:r>
              <a:rPr lang="en-US" sz="2600" b="1" dirty="0">
                <a:latin typeface="Garamond" pitchFamily="18" charset="0"/>
              </a:rPr>
              <a:t>phrases does Chopin use to describe the way </a:t>
            </a:r>
            <a:r>
              <a:rPr lang="en-US" sz="2600" b="1" dirty="0" smtClean="0">
                <a:latin typeface="Garamond" pitchFamily="18" charset="0"/>
              </a:rPr>
              <a:t>they told her the news?  </a:t>
            </a:r>
            <a:endParaRPr lang="en-US" sz="2600" b="1" dirty="0">
              <a:latin typeface="Garamond" pitchFamily="18" charset="0"/>
            </a:endParaRPr>
          </a:p>
        </p:txBody>
      </p:sp>
    </p:spTree>
    <p:extLst>
      <p:ext uri="{BB962C8B-B14F-4D97-AF65-F5344CB8AC3E}">
        <p14:creationId xmlns="" xmlns:p14="http://schemas.microsoft.com/office/powerpoint/2010/main" val="2093182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1672698572"/>
              </p:ext>
            </p:extLst>
          </p:nvPr>
        </p:nvGraphicFramePr>
        <p:xfrm>
          <a:off x="1066800" y="1066800"/>
          <a:ext cx="7162800" cy="562438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smtClean="0">
                          <a:solidFill>
                            <a:srgbClr val="000000"/>
                          </a:solidFill>
                          <a:effectLst/>
                          <a:latin typeface="+mj-lt"/>
                          <a:ea typeface="Times New Roman"/>
                        </a:rPr>
                        <a:t>intelligence</a:t>
                      </a:r>
                      <a:endParaRPr lang="en-US" sz="1800" dirty="0" smtClean="0">
                        <a:effectLst/>
                        <a:latin typeface="+mj-lt"/>
                        <a:ea typeface="Times New Roman"/>
                      </a:endParaRPr>
                    </a:p>
                    <a:p>
                      <a:pPr marL="0" marR="0">
                        <a:spcBef>
                          <a:spcPts val="0"/>
                        </a:spcBef>
                        <a:spcAft>
                          <a:spcPts val="0"/>
                        </a:spcAft>
                      </a:pPr>
                      <a:r>
                        <a:rPr lang="en-US" sz="1800" dirty="0" smtClean="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Intelligence</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is information or news.                   </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He received </a:t>
                      </a:r>
                      <a:r>
                        <a:rPr kumimoji="0" lang="en-US" sz="1800" b="0" i="1" u="sng" strike="noStrike" kern="1200" cap="none" spc="0" normalizeH="0" baseline="0" noProof="0" dirty="0" smtClean="0">
                          <a:ln>
                            <a:noFill/>
                          </a:ln>
                          <a:solidFill>
                            <a:prstClr val="black"/>
                          </a:solidFill>
                          <a:effectLst/>
                          <a:uLnTx/>
                          <a:uFillTx/>
                          <a:latin typeface="+mn-lt"/>
                          <a:ea typeface="+mn-ea"/>
                          <a:cs typeface="+mn-cs"/>
                        </a:rPr>
                        <a:t>intelligence</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 of the accident from the newspaper.</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a:t>
                      </a:r>
                      <a:endParaRPr kumimoji="0" lang="en-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En </a:t>
                      </a:r>
                      <a:r>
                        <a:rPr kumimoji="0" lang="en-US" sz="1800" b="1" i="0" u="none" strike="noStrike" kern="1200" cap="none" spc="0" normalizeH="0" baseline="0" noProof="0" dirty="0" err="1" smtClean="0">
                          <a:ln>
                            <a:noFill/>
                          </a:ln>
                          <a:solidFill>
                            <a:schemeClr val="tx1"/>
                          </a:solidFill>
                          <a:effectLst/>
                          <a:uLnTx/>
                          <a:uFillTx/>
                          <a:latin typeface="+mn-lt"/>
                          <a:ea typeface="+mn-ea"/>
                          <a:cs typeface="+mn-cs"/>
                        </a:rPr>
                        <a:t>español</a:t>
                      </a: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información</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o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noticias</a:t>
                      </a:r>
                      <a:endParaRPr kumimoji="0" lang="en-US" sz="11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Now, let’s look at a picture that demonstrates the word </a:t>
                      </a:r>
                      <a:r>
                        <a:rPr kumimoji="0" lang="en-US" sz="1800" b="1" i="0" u="none" strike="noStrike" kern="1200" cap="none" spc="0" normalizeH="0" baseline="0" noProof="0" dirty="0" smtClean="0">
                          <a:ln>
                            <a:noFill/>
                          </a:ln>
                          <a:solidFill>
                            <a:prstClr val="black"/>
                          </a:solidFill>
                          <a:effectLst/>
                          <a:uLnTx/>
                          <a:uFillTx/>
                          <a:latin typeface="+mn-lt"/>
                          <a:ea typeface="+mn-ea"/>
                          <a:cs typeface="+mn-cs"/>
                        </a:rPr>
                        <a:t>intelligence</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or news. This woman is reading a newspaper. A newspaper is a good source of intelligence. </a:t>
                      </a:r>
                    </a:p>
                    <a:p>
                      <a:pPr marL="0" marR="0" lvl="0" indent="0" algn="l" defTabSz="914400" rtl="0" eaLnBrk="1" fontAlgn="auto" latinLnBrk="0" hangingPunct="1">
                        <a:lnSpc>
                          <a:spcPct val="100000"/>
                        </a:lnSpc>
                        <a:spcBef>
                          <a:spcPts val="600"/>
                        </a:spcBef>
                        <a:spcAft>
                          <a:spcPts val="600"/>
                        </a:spcAft>
                        <a:buClrTx/>
                        <a:buSzTx/>
                        <a:buFontTx/>
                        <a:buNone/>
                        <a:tabLst/>
                        <a:defRPr/>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What is</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another source of intelligence besides a newspaper?</a:t>
                      </a:r>
                    </a:p>
                  </a:txBody>
                  <a:tcPr>
                    <a:lnB w="12700" cap="flat" cmpd="sng" algn="ctr">
                      <a:solidFill>
                        <a:schemeClr val="tx1"/>
                      </a:solidFill>
                      <a:prstDash val="solid"/>
                      <a:round/>
                      <a:headEnd type="none" w="med" len="med"/>
                      <a:tailEnd type="none" w="med" len="med"/>
                    </a:lnB>
                  </a:tcPr>
                </a:tc>
              </a:tr>
              <a:tr h="2454469">
                <a:tc>
                  <a:txBody>
                    <a:bodyPr/>
                    <a:lstStyle/>
                    <a:p>
                      <a:endParaRPr lang="en-US" b="1"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b="1" baseline="0" dirty="0" smtClean="0"/>
                        <a:t>Intelligence</a:t>
                      </a:r>
                      <a:r>
                        <a:rPr lang="en-US" b="0" baseline="0" dirty="0" smtClean="0"/>
                        <a:t> also has another meaning. </a:t>
                      </a:r>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lang="en-US" b="0" u="none" dirty="0" smtClean="0"/>
                        <a:t>Sa</a:t>
                      </a:r>
                      <a:r>
                        <a:rPr lang="en-US" dirty="0" smtClean="0"/>
                        <a:t>y what else </a:t>
                      </a:r>
                      <a:r>
                        <a:rPr lang="en-US" b="0" dirty="0" smtClean="0"/>
                        <a:t>intelligence</a:t>
                      </a:r>
                      <a:r>
                        <a:rPr lang="en-US" b="1" dirty="0" smtClean="0"/>
                        <a:t> </a:t>
                      </a:r>
                      <a:r>
                        <a:rPr lang="en-US" b="0" dirty="0" smtClean="0"/>
                        <a:t>can mean</a:t>
                      </a:r>
                      <a:r>
                        <a:rPr lang="en-US" dirty="0" smtClean="0"/>
                        <a:t>. Look at the picture if you need a clue.</a:t>
                      </a:r>
                    </a:p>
                    <a:p>
                      <a:pPr>
                        <a:spcBef>
                          <a:spcPts val="600"/>
                        </a:spcBef>
                        <a:spcAft>
                          <a:spcPts val="600"/>
                        </a:spcAft>
                      </a:pPr>
                      <a:endParaRPr lang="en-US" dirty="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143000" y="1600200"/>
            <a:ext cx="2006206" cy="1524000"/>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447800" y="4572000"/>
            <a:ext cx="858251" cy="1143000"/>
          </a:xfrm>
          <a:prstGeom prst="rect">
            <a:avLst/>
          </a:prstGeom>
        </p:spPr>
      </p:pic>
    </p:spTree>
    <p:extLst>
      <p:ext uri="{BB962C8B-B14F-4D97-AF65-F5344CB8AC3E}">
        <p14:creationId xmlns="" xmlns:p14="http://schemas.microsoft.com/office/powerpoint/2010/main" val="7715368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837299834"/>
              </p:ext>
            </p:extLst>
          </p:nvPr>
        </p:nvGraphicFramePr>
        <p:xfrm>
          <a:off x="990600" y="1066800"/>
          <a:ext cx="7162800" cy="519766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smtClean="0">
                          <a:solidFill>
                            <a:srgbClr val="000000"/>
                          </a:solidFill>
                          <a:effectLst/>
                          <a:latin typeface="+mj-lt"/>
                          <a:ea typeface="Times New Roman"/>
                        </a:rPr>
                        <a:t>assure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p>
                      <a:pPr marL="0" marR="0">
                        <a:spcBef>
                          <a:spcPts val="0"/>
                        </a:spcBef>
                        <a:spcAft>
                          <a:spcPts val="0"/>
                        </a:spcAft>
                      </a:pPr>
                      <a:endParaRPr lang="en-US" sz="1800" i="1" dirty="0" smtClean="0">
                        <a:solidFill>
                          <a:srgbClr val="000000"/>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dirty="0" smtClean="0"/>
                        <a:t>To </a:t>
                      </a:r>
                      <a:r>
                        <a:rPr lang="en-US" b="1" dirty="0" smtClean="0"/>
                        <a:t>assure</a:t>
                      </a:r>
                      <a:r>
                        <a:rPr lang="en-US" dirty="0" smtClean="0"/>
                        <a:t> yourself is</a:t>
                      </a:r>
                      <a:r>
                        <a:rPr lang="en-US" baseline="0" dirty="0" smtClean="0"/>
                        <a:t> to be certain about something.                                                               [</a:t>
                      </a:r>
                      <a:r>
                        <a:rPr lang="en-US" i="1" baseline="0" dirty="0" smtClean="0"/>
                        <a:t>He took time to </a:t>
                      </a:r>
                      <a:r>
                        <a:rPr lang="en-US" i="1" u="sng" baseline="0" dirty="0" smtClean="0"/>
                        <a:t>assure</a:t>
                      </a:r>
                      <a:r>
                        <a:rPr lang="en-US" i="1" u="none" baseline="0" dirty="0" smtClean="0"/>
                        <a:t> himself that the information was true.</a:t>
                      </a:r>
                      <a:r>
                        <a:rPr lang="en-US"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asegurarse</a:t>
                      </a:r>
                      <a:endParaRPr lang="en-US" sz="1100" dirty="0" smtClean="0"/>
                    </a:p>
                    <a:p>
                      <a:pPr>
                        <a:spcBef>
                          <a:spcPts val="600"/>
                        </a:spcBef>
                        <a:spcAft>
                          <a:spcPts val="600"/>
                        </a:spcAft>
                      </a:pPr>
                      <a:r>
                        <a:rPr lang="en-US" dirty="0" smtClean="0"/>
                        <a:t>Now, let’s look at a picture that demonstrates the word </a:t>
                      </a:r>
                      <a:r>
                        <a:rPr lang="en-US" b="1" dirty="0" smtClean="0"/>
                        <a:t>assure</a:t>
                      </a:r>
                      <a:r>
                        <a:rPr lang="en-US" dirty="0" smtClean="0"/>
                        <a:t>. The girl is checking her homework</a:t>
                      </a:r>
                      <a:r>
                        <a:rPr lang="en-US" baseline="0" dirty="0" smtClean="0"/>
                        <a:t> to assure herself that she didn’t make any mistakes.</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Name something</a:t>
                      </a:r>
                      <a:r>
                        <a:rPr lang="en-US" baseline="0" dirty="0" smtClean="0"/>
                        <a:t> you have </a:t>
                      </a:r>
                      <a:r>
                        <a:rPr lang="en-US" b="0" baseline="0" dirty="0" smtClean="0"/>
                        <a:t>assured yourself about.</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b="1" dirty="0" smtClean="0"/>
                    </a:p>
                    <a:p>
                      <a:endParaRPr lang="en-US" dirty="0" smtClean="0"/>
                    </a:p>
                    <a:p>
                      <a:endParaRPr lang="en-US" i="1"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dirty="0" smtClean="0"/>
                        <a:t>You can also </a:t>
                      </a:r>
                      <a:r>
                        <a:rPr lang="en-US" b="1" dirty="0" smtClean="0"/>
                        <a:t>assure </a:t>
                      </a:r>
                      <a:r>
                        <a:rPr lang="en-US" b="0" dirty="0" smtClean="0"/>
                        <a:t>someone</a:t>
                      </a:r>
                      <a:r>
                        <a:rPr lang="en-US" b="0" baseline="0" dirty="0" smtClean="0"/>
                        <a:t> else. When you assure</a:t>
                      </a:r>
                      <a:r>
                        <a:rPr lang="en-US" b="1" baseline="0" dirty="0" smtClean="0"/>
                        <a:t> </a:t>
                      </a:r>
                      <a:r>
                        <a:rPr lang="en-US" b="0" baseline="0" dirty="0" smtClean="0"/>
                        <a:t>someone, you make them feel safe or good.</a:t>
                      </a:r>
                      <a:r>
                        <a:rPr lang="en-US" b="0" dirty="0" smtClean="0"/>
                        <a:t> In the picture, the girl is assuring her friend.</a:t>
                      </a:r>
                      <a:endParaRPr lang="en-US" sz="11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lang="en-US" dirty="0" smtClean="0"/>
                        <a:t> </a:t>
                      </a:r>
                      <a:r>
                        <a:rPr lang="en-US" b="0" dirty="0" smtClean="0"/>
                        <a:t>What might the </a:t>
                      </a:r>
                      <a:r>
                        <a:rPr lang="en-US" b="0" baseline="0" dirty="0" smtClean="0"/>
                        <a:t>girl</a:t>
                      </a:r>
                      <a:r>
                        <a:rPr lang="en-US" b="0" dirty="0" smtClean="0"/>
                        <a:t> be assuring her</a:t>
                      </a:r>
                      <a:r>
                        <a:rPr lang="en-US" b="0" baseline="0" dirty="0" smtClean="0"/>
                        <a:t> friend</a:t>
                      </a:r>
                      <a:r>
                        <a:rPr lang="en-US" b="0" dirty="0" smtClean="0"/>
                        <a:t> about?</a:t>
                      </a:r>
                      <a:endParaRPr lang="en-US" dirty="0" smtClean="0"/>
                    </a:p>
                    <a:p>
                      <a:pPr>
                        <a:spcBef>
                          <a:spcPts val="600"/>
                        </a:spcBef>
                        <a:spcAft>
                          <a:spcPts val="600"/>
                        </a:spcAft>
                      </a:pPr>
                      <a:endParaRPr lang="en-US" dirty="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295400" y="1371599"/>
            <a:ext cx="1524000" cy="2285461"/>
          </a:xfrm>
          <a:prstGeom prst="rect">
            <a:avLst/>
          </a:prstGeom>
        </p:spPr>
      </p:pic>
      <p:pic>
        <p:nvPicPr>
          <p:cNvPr id="8" name="Picture 7"/>
          <p:cNvPicPr>
            <a:picLocks noChangeAspect="1"/>
          </p:cNvPicPr>
          <p:nvPr/>
        </p:nvPicPr>
        <p:blipFill rotWithShape="1">
          <a:blip r:embed="rId4" cstate="print">
            <a:extLst>
              <a:ext uri="{28A0092B-C50C-407E-A947-70E740481C1C}">
                <a14:useLocalDpi xmlns="" xmlns:a14="http://schemas.microsoft.com/office/drawing/2010/main" val="0"/>
              </a:ext>
            </a:extLst>
          </a:blip>
          <a:srcRect l="12296" r="13277"/>
          <a:stretch/>
        </p:blipFill>
        <p:spPr>
          <a:xfrm>
            <a:off x="1143000" y="3962400"/>
            <a:ext cx="1828800" cy="1639191"/>
          </a:xfrm>
          <a:prstGeom prst="rect">
            <a:avLst/>
          </a:prstGeom>
        </p:spPr>
      </p:pic>
    </p:spTree>
    <p:extLst>
      <p:ext uri="{BB962C8B-B14F-4D97-AF65-F5344CB8AC3E}">
        <p14:creationId xmlns="" xmlns:p14="http://schemas.microsoft.com/office/powerpoint/2010/main" val="3241163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txBox="1">
            <a:spLocks noChangeArrowheads="1"/>
          </p:cNvSpPr>
          <p:nvPr/>
        </p:nvSpPr>
        <p:spPr bwMode="auto">
          <a:xfrm>
            <a:off x="1143000" y="3276600"/>
            <a:ext cx="7315200" cy="2877711"/>
          </a:xfrm>
          <a:prstGeom prst="rect">
            <a:avLst/>
          </a:prstGeom>
          <a:noFill/>
          <a:ln w="9525">
            <a:noFill/>
            <a:miter lim="800000"/>
            <a:headEnd/>
            <a:tailEnd/>
          </a:ln>
        </p:spPr>
        <p:txBody>
          <a:bodyPr>
            <a:spAutoFit/>
          </a:bodyPr>
          <a:lstStyle/>
          <a:p>
            <a:r>
              <a:rPr lang="en-US" sz="2500" dirty="0" smtClean="0">
                <a:latin typeface="Garamond" pitchFamily="18" charset="0"/>
              </a:rPr>
              <a:t>      It </a:t>
            </a:r>
            <a:r>
              <a:rPr lang="en-US" sz="2500" dirty="0">
                <a:latin typeface="Garamond" pitchFamily="18" charset="0"/>
              </a:rPr>
              <a:t>was he who had been in the newspaper office when </a:t>
            </a:r>
            <a:r>
              <a:rPr lang="en-US" sz="2500" b="1" dirty="0">
                <a:latin typeface="Garamond" pitchFamily="18" charset="0"/>
              </a:rPr>
              <a:t>intelligence</a:t>
            </a:r>
            <a:r>
              <a:rPr lang="en-US" sz="2500" dirty="0">
                <a:latin typeface="Garamond" pitchFamily="18" charset="0"/>
              </a:rPr>
              <a:t> of the railroad disaster was received, with </a:t>
            </a:r>
            <a:r>
              <a:rPr lang="en-US" sz="2500" dirty="0" err="1">
                <a:latin typeface="Garamond" pitchFamily="18" charset="0"/>
              </a:rPr>
              <a:t>Brently</a:t>
            </a:r>
            <a:r>
              <a:rPr lang="en-US" sz="2500" dirty="0">
                <a:latin typeface="Garamond" pitchFamily="18" charset="0"/>
              </a:rPr>
              <a:t> Mallard's name leading the list of “killed.” He had only taken the time to </a:t>
            </a:r>
            <a:r>
              <a:rPr lang="en-US" sz="2500" b="1" dirty="0">
                <a:latin typeface="Garamond" pitchFamily="18" charset="0"/>
              </a:rPr>
              <a:t>assure</a:t>
            </a:r>
            <a:r>
              <a:rPr lang="en-US" sz="2500" dirty="0">
                <a:latin typeface="Garamond" pitchFamily="18" charset="0"/>
              </a:rPr>
              <a:t> himself of its truth by a second telegram, and had hastened to forestall any less careful, less tender friend in bearing the sad message.</a:t>
            </a:r>
          </a:p>
          <a:p>
            <a:endParaRPr lang="en-US" sz="2800" dirty="0">
              <a:latin typeface="Garamond" pitchFamily="18" charset="0"/>
            </a:endParaRPr>
          </a:p>
        </p:txBody>
      </p:sp>
      <p:sp>
        <p:nvSpPr>
          <p:cNvPr id="16386" name="TextBox 3"/>
          <p:cNvSpPr txBox="1">
            <a:spLocks noChangeArrowheads="1"/>
          </p:cNvSpPr>
          <p:nvPr/>
        </p:nvSpPr>
        <p:spPr bwMode="auto">
          <a:xfrm>
            <a:off x="1066800" y="974229"/>
            <a:ext cx="70104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a:t>
            </a:r>
            <a:r>
              <a:rPr lang="en-US" sz="2600" b="1" dirty="0">
                <a:latin typeface="Garamond" pitchFamily="18" charset="0"/>
              </a:rPr>
              <a:t>is the literal meaning of the second sentence? </a:t>
            </a:r>
            <a:r>
              <a:rPr lang="en-US" sz="2600" b="1" dirty="0" smtClean="0">
                <a:latin typeface="Garamond" pitchFamily="18" charset="0"/>
              </a:rPr>
              <a:t>Literal means exact. Explain </a:t>
            </a:r>
            <a:r>
              <a:rPr lang="en-US" sz="2600" b="1" dirty="0">
                <a:latin typeface="Garamond" pitchFamily="18" charset="0"/>
              </a:rPr>
              <a:t>the </a:t>
            </a:r>
            <a:r>
              <a:rPr lang="en-US" sz="2600" b="1" dirty="0" smtClean="0">
                <a:latin typeface="Garamond" pitchFamily="18" charset="0"/>
              </a:rPr>
              <a:t>exact meaning </a:t>
            </a:r>
            <a:r>
              <a:rPr lang="en-US" sz="2600" b="1" dirty="0">
                <a:latin typeface="Garamond" pitchFamily="18" charset="0"/>
              </a:rPr>
              <a:t>of the second sentence in your own </a:t>
            </a:r>
            <a:r>
              <a:rPr lang="en-US" sz="2600" b="1" dirty="0" smtClean="0">
                <a:latin typeface="Garamond" pitchFamily="18" charset="0"/>
              </a:rPr>
              <a:t>words.</a:t>
            </a:r>
            <a:endParaRPr lang="en-US" sz="2600" b="1" dirty="0">
              <a:latin typeface="Garamond"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295400" y="3429000"/>
            <a:ext cx="304800" cy="233255"/>
          </a:xfrm>
          <a:prstGeom prst="rect">
            <a:avLst/>
          </a:prstGeom>
          <a:noFill/>
          <a:ln w="9525">
            <a:noFill/>
            <a:miter lim="800000"/>
            <a:headEnd/>
            <a:tailEnd/>
          </a:ln>
          <a:effectLst/>
        </p:spPr>
      </p:pic>
    </p:spTree>
    <p:extLst>
      <p:ext uri="{BB962C8B-B14F-4D97-AF65-F5344CB8AC3E}">
        <p14:creationId xmlns="" xmlns:p14="http://schemas.microsoft.com/office/powerpoint/2010/main" val="2022914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1"/>
          <p:cNvSpPr txBox="1">
            <a:spLocks noChangeArrowheads="1"/>
          </p:cNvSpPr>
          <p:nvPr/>
        </p:nvSpPr>
        <p:spPr bwMode="auto">
          <a:xfrm>
            <a:off x="990600" y="2971800"/>
            <a:ext cx="7162800" cy="2677656"/>
          </a:xfrm>
          <a:prstGeom prst="rect">
            <a:avLst/>
          </a:prstGeom>
          <a:noFill/>
          <a:ln w="9525">
            <a:noFill/>
            <a:miter lim="800000"/>
            <a:headEnd/>
            <a:tailEnd/>
          </a:ln>
        </p:spPr>
        <p:txBody>
          <a:bodyPr>
            <a:spAutoFit/>
          </a:bodyPr>
          <a:lstStyle/>
          <a:p>
            <a:endParaRPr lang="en-US" sz="2800" i="1" dirty="0">
              <a:latin typeface="Garamond" pitchFamily="18" charset="0"/>
            </a:endParaRPr>
          </a:p>
          <a:p>
            <a:r>
              <a:rPr lang="en-US" sz="2800" dirty="0">
                <a:latin typeface="Garamond" pitchFamily="18" charset="0"/>
              </a:rPr>
              <a:t>Mr. Richards sent a second _________ to be sure Mr. Mallard had died. </a:t>
            </a:r>
          </a:p>
          <a:p>
            <a:r>
              <a:rPr lang="en-US" sz="2800" dirty="0">
                <a:latin typeface="Garamond" pitchFamily="18" charset="0"/>
              </a:rPr>
              <a:t>He _________went to tell Mrs. Mallard. </a:t>
            </a:r>
          </a:p>
          <a:p>
            <a:r>
              <a:rPr lang="en-US" sz="2800" dirty="0">
                <a:latin typeface="Garamond" pitchFamily="18" charset="0"/>
              </a:rPr>
              <a:t>He wanted to tell her in a way that didn’t __________ her. </a:t>
            </a:r>
            <a:endParaRPr lang="en-US" dirty="0">
              <a:latin typeface="Garamond" pitchFamily="18" charset="0"/>
            </a:endParaRPr>
          </a:p>
        </p:txBody>
      </p:sp>
      <p:sp>
        <p:nvSpPr>
          <p:cNvPr id="3" name="TextBox 2"/>
          <p:cNvSpPr txBox="1">
            <a:spLocks noChangeArrowheads="1"/>
          </p:cNvSpPr>
          <p:nvPr/>
        </p:nvSpPr>
        <p:spPr bwMode="auto">
          <a:xfrm>
            <a:off x="1676400" y="4191000"/>
            <a:ext cx="1358096"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quickly</a:t>
            </a:r>
          </a:p>
        </p:txBody>
      </p:sp>
      <p:sp>
        <p:nvSpPr>
          <p:cNvPr id="6" name="TextBox 5"/>
          <p:cNvSpPr txBox="1">
            <a:spLocks noChangeArrowheads="1"/>
          </p:cNvSpPr>
          <p:nvPr/>
        </p:nvSpPr>
        <p:spPr bwMode="auto">
          <a:xfrm>
            <a:off x="4876800" y="3352800"/>
            <a:ext cx="16764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telegram</a:t>
            </a:r>
          </a:p>
        </p:txBody>
      </p:sp>
      <p:sp>
        <p:nvSpPr>
          <p:cNvPr id="5" name="TextBox 4"/>
          <p:cNvSpPr txBox="1">
            <a:spLocks noChangeArrowheads="1"/>
          </p:cNvSpPr>
          <p:nvPr/>
        </p:nvSpPr>
        <p:spPr bwMode="auto">
          <a:xfrm>
            <a:off x="1447800" y="5029200"/>
            <a:ext cx="1103453"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upset</a:t>
            </a:r>
          </a:p>
        </p:txBody>
      </p:sp>
      <p:sp>
        <p:nvSpPr>
          <p:cNvPr id="7" name="TextBox 3"/>
          <p:cNvSpPr txBox="1">
            <a:spLocks noChangeArrowheads="1"/>
          </p:cNvSpPr>
          <p:nvPr/>
        </p:nvSpPr>
        <p:spPr bwMode="auto">
          <a:xfrm>
            <a:off x="1066800" y="974229"/>
            <a:ext cx="70104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a:t>
            </a:r>
            <a:r>
              <a:rPr lang="en-US" sz="2600" b="1" dirty="0">
                <a:latin typeface="Garamond" pitchFamily="18" charset="0"/>
              </a:rPr>
              <a:t>is the literal meaning of the second sentence? </a:t>
            </a:r>
            <a:r>
              <a:rPr lang="en-US" sz="2600" b="1" dirty="0" smtClean="0">
                <a:latin typeface="Garamond" pitchFamily="18" charset="0"/>
              </a:rPr>
              <a:t>Literal means exact. Explain </a:t>
            </a:r>
            <a:r>
              <a:rPr lang="en-US" sz="2600" b="1" dirty="0">
                <a:latin typeface="Garamond" pitchFamily="18" charset="0"/>
              </a:rPr>
              <a:t>the </a:t>
            </a:r>
            <a:r>
              <a:rPr lang="en-US" sz="2600" b="1" dirty="0" smtClean="0">
                <a:latin typeface="Garamond" pitchFamily="18" charset="0"/>
              </a:rPr>
              <a:t>exact meaning </a:t>
            </a:r>
            <a:r>
              <a:rPr lang="en-US" sz="2600" b="1" dirty="0">
                <a:latin typeface="Garamond" pitchFamily="18" charset="0"/>
              </a:rPr>
              <a:t>of the second sentence in your own </a:t>
            </a:r>
            <a:r>
              <a:rPr lang="en-US" sz="2600" b="1" dirty="0" smtClean="0">
                <a:latin typeface="Garamond" pitchFamily="18" charset="0"/>
              </a:rPr>
              <a:t>words.</a:t>
            </a:r>
            <a:endParaRPr lang="en-US" sz="2600" b="1" dirty="0">
              <a:latin typeface="Garamond" pitchFamily="18" charset="0"/>
            </a:endParaRPr>
          </a:p>
        </p:txBody>
      </p:sp>
    </p:spTree>
    <p:extLst>
      <p:ext uri="{BB962C8B-B14F-4D97-AF65-F5344CB8AC3E}">
        <p14:creationId xmlns="" xmlns:p14="http://schemas.microsoft.com/office/powerpoint/2010/main" val="1907821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1941092372"/>
              </p:ext>
            </p:extLst>
          </p:nvPr>
        </p:nvGraphicFramePr>
        <p:xfrm>
          <a:off x="990600" y="1066800"/>
          <a:ext cx="7162800" cy="507574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smtClean="0">
                          <a:solidFill>
                            <a:srgbClr val="000000"/>
                          </a:solidFill>
                          <a:effectLst/>
                          <a:latin typeface="+mj-lt"/>
                          <a:ea typeface="Times New Roman"/>
                        </a:rPr>
                        <a:t>significance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342900" indent="-342900">
                        <a:spcBef>
                          <a:spcPts val="600"/>
                        </a:spcBef>
                        <a:spcAft>
                          <a:spcPts val="600"/>
                        </a:spcAft>
                        <a:buNone/>
                      </a:pPr>
                      <a:r>
                        <a:rPr lang="en-US" dirty="0" smtClean="0"/>
                        <a:t>The </a:t>
                      </a:r>
                      <a:r>
                        <a:rPr lang="en-US" b="1" dirty="0" smtClean="0"/>
                        <a:t>significance </a:t>
                      </a:r>
                      <a:r>
                        <a:rPr lang="en-US" b="0" dirty="0" smtClean="0"/>
                        <a:t>of something is its</a:t>
                      </a:r>
                      <a:r>
                        <a:rPr lang="en-US" b="0" baseline="0" dirty="0" smtClean="0"/>
                        <a:t> meaning. </a:t>
                      </a:r>
                    </a:p>
                    <a:p>
                      <a:pPr marL="0" indent="0">
                        <a:spcBef>
                          <a:spcPts val="600"/>
                        </a:spcBef>
                        <a:spcAft>
                          <a:spcPts val="600"/>
                        </a:spcAft>
                        <a:buNone/>
                      </a:pPr>
                      <a:r>
                        <a:rPr lang="en-US" b="0" baseline="0" dirty="0" smtClean="0"/>
                        <a:t>[</a:t>
                      </a:r>
                      <a:r>
                        <a:rPr lang="en-US" b="0" i="1" baseline="0" dirty="0" smtClean="0"/>
                        <a:t>She understood the </a:t>
                      </a:r>
                      <a:r>
                        <a:rPr lang="en-US" b="0" i="1" u="sng" baseline="0" dirty="0" smtClean="0"/>
                        <a:t>significance</a:t>
                      </a:r>
                      <a:r>
                        <a:rPr lang="en-US" b="0" i="1" baseline="0" dirty="0" smtClean="0"/>
                        <a:t> , or meaning, of the message.</a:t>
                      </a:r>
                      <a:r>
                        <a:rPr lang="en-US" b="0" i="0"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significado</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dirty="0" smtClean="0"/>
                        <a:t>significance</a:t>
                      </a:r>
                      <a:r>
                        <a:rPr lang="en-US" i="1" dirty="0" smtClean="0"/>
                        <a:t>.</a:t>
                      </a:r>
                      <a:r>
                        <a:rPr lang="en-US" dirty="0" smtClean="0"/>
                        <a:t> Almost</a:t>
                      </a:r>
                      <a:r>
                        <a:rPr lang="en-US" baseline="0" dirty="0" smtClean="0"/>
                        <a:t> every package has a bar code with some significance, or meaning</a:t>
                      </a:r>
                      <a:r>
                        <a:rPr lang="en-US" b="0" baseline="0" dirty="0" smtClean="0"/>
                        <a:t>.</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What</a:t>
                      </a:r>
                      <a:r>
                        <a:rPr lang="en-US" baseline="0" dirty="0" smtClean="0"/>
                        <a:t> else has a hidden </a:t>
                      </a:r>
                      <a:r>
                        <a:rPr lang="en-US" b="0" baseline="0" dirty="0" smtClean="0"/>
                        <a:t>significance?</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i="1"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b="0" dirty="0" smtClean="0"/>
                        <a:t>Let’s look</a:t>
                      </a:r>
                      <a:r>
                        <a:rPr lang="en-US" b="0" baseline="0" dirty="0" smtClean="0"/>
                        <a:t> at another picture of </a:t>
                      </a:r>
                      <a:r>
                        <a:rPr lang="en-US" b="1" baseline="0" dirty="0" smtClean="0"/>
                        <a:t>significance.</a:t>
                      </a:r>
                      <a:r>
                        <a:rPr lang="en-US" b="0" baseline="0" dirty="0" smtClean="0"/>
                        <a:t> Americans celebrate July 4</a:t>
                      </a:r>
                      <a:r>
                        <a:rPr lang="en-US" b="0" baseline="30000" dirty="0" smtClean="0"/>
                        <a:t>th</a:t>
                      </a:r>
                      <a:r>
                        <a:rPr lang="en-US" b="0" baseline="0" dirty="0" smtClean="0"/>
                        <a:t> with fireworks because it has great significance. Something that has significance is something that is very important.</a:t>
                      </a:r>
                      <a:r>
                        <a:rPr lang="en-US" b="0" dirty="0" smtClean="0"/>
                        <a:t> </a:t>
                      </a:r>
                      <a:endParaRPr lang="en-US" sz="11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dirty="0" smtClean="0"/>
                        <a:t>Partner</a:t>
                      </a:r>
                      <a:r>
                        <a:rPr lang="en-US" b="1" u="none" baseline="0" dirty="0" smtClean="0"/>
                        <a:t> talk</a:t>
                      </a:r>
                      <a:r>
                        <a:rPr lang="en-US" b="0" u="none" baseline="0" dirty="0" smtClean="0"/>
                        <a:t>: W</a:t>
                      </a:r>
                      <a:r>
                        <a:rPr lang="en-US" baseline="0" dirty="0" smtClean="0"/>
                        <a:t>hy does July 4</a:t>
                      </a:r>
                      <a:r>
                        <a:rPr lang="en-US" baseline="30000" dirty="0" smtClean="0"/>
                        <a:t>th</a:t>
                      </a:r>
                      <a:r>
                        <a:rPr lang="en-US" baseline="0" dirty="0" smtClean="0"/>
                        <a:t> </a:t>
                      </a:r>
                      <a:r>
                        <a:rPr lang="en-US" i="0" baseline="0" dirty="0" smtClean="0"/>
                        <a:t>have great </a:t>
                      </a:r>
                      <a:r>
                        <a:rPr lang="en-US" b="0" i="0" baseline="0" dirty="0" smtClean="0"/>
                        <a:t>significance, or importance</a:t>
                      </a:r>
                      <a:r>
                        <a:rPr lang="en-US" b="1" i="0" baseline="0" dirty="0" smtClean="0"/>
                        <a:t> </a:t>
                      </a:r>
                      <a:r>
                        <a:rPr lang="en-US" b="0" i="0" baseline="0" dirty="0" smtClean="0"/>
                        <a:t>to Americans</a:t>
                      </a:r>
                      <a:r>
                        <a:rPr lang="en-US" b="0" i="1" baseline="0" dirty="0" smtClean="0"/>
                        <a:t>?</a:t>
                      </a:r>
                      <a:endParaRPr lang="en-US" i="1" dirty="0" smtClean="0"/>
                    </a:p>
                    <a:p>
                      <a:pPr>
                        <a:spcBef>
                          <a:spcPts val="600"/>
                        </a:spcBef>
                        <a:spcAft>
                          <a:spcPts val="600"/>
                        </a:spcAft>
                      </a:pPr>
                      <a:endParaRPr lang="en-US" dirty="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r="12000"/>
          <a:stretch/>
        </p:blipFill>
        <p:spPr>
          <a:xfrm>
            <a:off x="990600" y="1435481"/>
            <a:ext cx="2082696" cy="1688719"/>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447800" y="3810000"/>
            <a:ext cx="1270278" cy="1905000"/>
          </a:xfrm>
          <a:prstGeom prst="rect">
            <a:avLst/>
          </a:prstGeom>
        </p:spPr>
      </p:pic>
    </p:spTree>
    <p:extLst>
      <p:ext uri="{BB962C8B-B14F-4D97-AF65-F5344CB8AC3E}">
        <p14:creationId xmlns="" xmlns:p14="http://schemas.microsoft.com/office/powerpoint/2010/main" val="3923855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486081925"/>
              </p:ext>
            </p:extLst>
          </p:nvPr>
        </p:nvGraphicFramePr>
        <p:xfrm>
          <a:off x="990600" y="1066801"/>
          <a:ext cx="7239000" cy="4939890"/>
        </p:xfrm>
        <a:graphic>
          <a:graphicData uri="http://schemas.openxmlformats.org/drawingml/2006/table">
            <a:tbl>
              <a:tblPr firstRow="1" bandRow="1">
                <a:tableStyleId>{2D5ABB26-0587-4C30-8999-92F81FD0307C}</a:tableStyleId>
              </a:tblPr>
              <a:tblGrid>
                <a:gridCol w="2156298"/>
                <a:gridCol w="5082702"/>
              </a:tblGrid>
              <a:tr h="2802029">
                <a:tc>
                  <a:txBody>
                    <a:bodyPr/>
                    <a:lstStyle/>
                    <a:p>
                      <a:pPr marL="0" marR="0">
                        <a:spcBef>
                          <a:spcPts val="0"/>
                        </a:spcBef>
                        <a:spcAft>
                          <a:spcPts val="0"/>
                        </a:spcAft>
                      </a:pPr>
                      <a:r>
                        <a:rPr lang="en-US" sz="1800" b="1" dirty="0" smtClean="0">
                          <a:solidFill>
                            <a:srgbClr val="000000"/>
                          </a:solidFill>
                          <a:effectLst/>
                          <a:latin typeface="+mj-lt"/>
                          <a:ea typeface="Times New Roman"/>
                        </a:rPr>
                        <a:t>abandonment</a:t>
                      </a:r>
                      <a:endParaRPr lang="en-US" sz="1800" dirty="0">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dirty="0" smtClean="0"/>
                        <a:t>If you do something</a:t>
                      </a:r>
                      <a:r>
                        <a:rPr lang="en-US" baseline="0" dirty="0" smtClean="0"/>
                        <a:t> with </a:t>
                      </a:r>
                      <a:r>
                        <a:rPr lang="en-US" b="1" baseline="0" dirty="0" smtClean="0"/>
                        <a:t>abandonment</a:t>
                      </a:r>
                      <a:r>
                        <a:rPr lang="en-US" b="0" baseline="0" dirty="0" smtClean="0"/>
                        <a:t>, if means you let your emotions take over completely.              [</a:t>
                      </a:r>
                      <a:r>
                        <a:rPr lang="en-US" b="0" i="1" baseline="0" dirty="0" smtClean="0"/>
                        <a:t>She cried with wild </a:t>
                      </a:r>
                      <a:r>
                        <a:rPr lang="en-US" b="0" i="1" u="sng" baseline="0" dirty="0" smtClean="0"/>
                        <a:t>abandonment</a:t>
                      </a:r>
                      <a:r>
                        <a:rPr lang="en-US" b="0" i="0" u="sng"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 </a:t>
                      </a:r>
                      <a:r>
                        <a:rPr lang="en-US" b="0" dirty="0" err="1" smtClean="0">
                          <a:solidFill>
                            <a:schemeClr val="tx1"/>
                          </a:solidFill>
                        </a:rPr>
                        <a:t>falta</a:t>
                      </a:r>
                      <a:r>
                        <a:rPr lang="en-US" b="0" baseline="0" dirty="0" smtClean="0">
                          <a:solidFill>
                            <a:schemeClr val="tx1"/>
                          </a:solidFill>
                        </a:rPr>
                        <a:t> de control</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abandonment</a:t>
                      </a:r>
                      <a:r>
                        <a:rPr lang="en-US" i="1" dirty="0" smtClean="0"/>
                        <a:t>.</a:t>
                      </a:r>
                      <a:r>
                        <a:rPr lang="en-US" dirty="0" smtClean="0"/>
                        <a:t> This woman is crying with abandonment,</a:t>
                      </a:r>
                      <a:r>
                        <a:rPr lang="en-US" baseline="0" dirty="0" smtClean="0"/>
                        <a:t> or with great emotion</a:t>
                      </a:r>
                      <a:r>
                        <a:rPr lang="en-US" dirty="0" smtClean="0"/>
                        <a:t>.</a:t>
                      </a:r>
                      <a:r>
                        <a:rPr lang="en-US" baseline="0" dirty="0" smtClean="0"/>
                        <a:t> </a:t>
                      </a:r>
                    </a:p>
                    <a:p>
                      <a:pPr>
                        <a:spcBef>
                          <a:spcPts val="600"/>
                        </a:spcBef>
                        <a:spcAft>
                          <a:spcPts val="600"/>
                        </a:spcAft>
                      </a:pPr>
                      <a:r>
                        <a:rPr lang="en-US" dirty="0" smtClean="0"/>
                        <a:t>Now raise your hands in the air and wave them around with </a:t>
                      </a:r>
                      <a:r>
                        <a:rPr lang="en-US" b="0" dirty="0" smtClean="0"/>
                        <a:t>abandonment</a:t>
                      </a:r>
                      <a:r>
                        <a:rPr lang="en-US" b="0" baseline="0" dirty="0" smtClean="0"/>
                        <a:t>.</a:t>
                      </a:r>
                      <a:endParaRPr lang="en-US" sz="1200" dirty="0"/>
                    </a:p>
                  </a:txBody>
                  <a:tcPr>
                    <a:lnB w="12700" cap="flat" cmpd="sng" algn="ctr">
                      <a:solidFill>
                        <a:schemeClr val="tx1"/>
                      </a:solidFill>
                      <a:prstDash val="solid"/>
                      <a:round/>
                      <a:headEnd type="none" w="med" len="med"/>
                      <a:tailEnd type="none" w="med" len="med"/>
                    </a:lnB>
                  </a:tcPr>
                </a:tc>
              </a:tr>
              <a:tr h="1922370">
                <a:tc>
                  <a:txBody>
                    <a:bodyPr/>
                    <a:lstStyle/>
                    <a:p>
                      <a:endParaRPr lang="en-US" i="1"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300"/>
                        </a:spcAft>
                      </a:pPr>
                      <a:r>
                        <a:rPr lang="en-US" sz="1750" b="0" dirty="0" smtClean="0"/>
                        <a:t>Let’s look</a:t>
                      </a:r>
                      <a:r>
                        <a:rPr lang="en-US" sz="1750" b="0" baseline="0" dirty="0" smtClean="0"/>
                        <a:t> at another picture of </a:t>
                      </a:r>
                      <a:r>
                        <a:rPr lang="en-US" sz="1750" b="1" dirty="0" smtClean="0"/>
                        <a:t>abandonment</a:t>
                      </a:r>
                      <a:r>
                        <a:rPr lang="en-US" sz="1750" b="0" baseline="0" dirty="0" smtClean="0"/>
                        <a:t>. It can also mean leaving something behind, the way the people who lived in this house left it behind.</a:t>
                      </a:r>
                    </a:p>
                    <a:p>
                      <a:pPr>
                        <a:spcBef>
                          <a:spcPts val="0"/>
                        </a:spcBef>
                        <a:spcAft>
                          <a:spcPts val="600"/>
                        </a:spcAft>
                      </a:pPr>
                      <a:r>
                        <a:rPr lang="en-US" sz="1750" b="1" kern="1200" dirty="0" smtClean="0">
                          <a:solidFill>
                            <a:schemeClr val="tx1"/>
                          </a:solidFill>
                          <a:latin typeface="+mn-lt"/>
                          <a:ea typeface="+mn-ea"/>
                          <a:cs typeface="+mn-cs"/>
                          <a:sym typeface="Webdings"/>
                        </a:rPr>
                        <a:t> </a:t>
                      </a:r>
                      <a:r>
                        <a:rPr lang="en-US" sz="1750" b="1" u="none" baseline="0" dirty="0" smtClean="0"/>
                        <a:t>Partner talk</a:t>
                      </a:r>
                      <a:r>
                        <a:rPr lang="en-US" sz="1750" b="0" u="none" baseline="0" dirty="0" smtClean="0"/>
                        <a:t>: What are</a:t>
                      </a:r>
                      <a:r>
                        <a:rPr lang="en-US" sz="1750" b="0" baseline="0" dirty="0" smtClean="0"/>
                        <a:t> the clues of abandonment</a:t>
                      </a:r>
                      <a:r>
                        <a:rPr lang="en-US" sz="1750" b="1" baseline="0" dirty="0" smtClean="0"/>
                        <a:t> </a:t>
                      </a:r>
                      <a:r>
                        <a:rPr lang="en-US" sz="1750" b="0" baseline="0" dirty="0" smtClean="0"/>
                        <a:t>in this picture?</a:t>
                      </a:r>
                      <a:endParaRPr lang="en-US" sz="1750" b="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l="19228" r="18182"/>
          <a:stretch/>
        </p:blipFill>
        <p:spPr>
          <a:xfrm>
            <a:off x="1066800" y="1503087"/>
            <a:ext cx="2057400" cy="2154513"/>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914400" y="4495800"/>
            <a:ext cx="1957316" cy="1304877"/>
          </a:xfrm>
          <a:prstGeom prst="rect">
            <a:avLst/>
          </a:prstGeom>
        </p:spPr>
      </p:pic>
    </p:spTree>
    <p:extLst>
      <p:ext uri="{BB962C8B-B14F-4D97-AF65-F5344CB8AC3E}">
        <p14:creationId xmlns="" xmlns:p14="http://schemas.microsoft.com/office/powerpoint/2010/main" val="10330543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1219200" y="2286000"/>
            <a:ext cx="6781800" cy="2446824"/>
          </a:xfrm>
          <a:prstGeom prst="rect">
            <a:avLst/>
          </a:prstGeom>
          <a:noFill/>
          <a:ln w="9525">
            <a:noFill/>
            <a:miter lim="800000"/>
            <a:headEnd/>
            <a:tailEnd/>
          </a:ln>
        </p:spPr>
        <p:txBody>
          <a:bodyPr>
            <a:spAutoFit/>
          </a:bodyPr>
          <a:lstStyle/>
          <a:p>
            <a:r>
              <a:rPr lang="en-US" sz="2500" dirty="0" smtClean="0">
                <a:latin typeface="Garamond" pitchFamily="18" charset="0"/>
              </a:rPr>
              <a:t>     She </a:t>
            </a:r>
            <a:r>
              <a:rPr lang="en-US" sz="2500" dirty="0">
                <a:latin typeface="Garamond" pitchFamily="18" charset="0"/>
              </a:rPr>
              <a:t>did not hear the story as many women have heard the same, with a paralyzed inability to accept its </a:t>
            </a:r>
            <a:r>
              <a:rPr lang="en-US" sz="2500" b="1" dirty="0">
                <a:latin typeface="Garamond" pitchFamily="18" charset="0"/>
              </a:rPr>
              <a:t>significance</a:t>
            </a:r>
            <a:r>
              <a:rPr lang="en-US" sz="2500" dirty="0">
                <a:latin typeface="Garamond" pitchFamily="18" charset="0"/>
              </a:rPr>
              <a:t>. She wept at once, with sudden, wild </a:t>
            </a:r>
            <a:r>
              <a:rPr lang="en-US" sz="2500" b="1" dirty="0">
                <a:latin typeface="Garamond" pitchFamily="18" charset="0"/>
              </a:rPr>
              <a:t>abandonment</a:t>
            </a:r>
            <a:r>
              <a:rPr lang="en-US" sz="2500" dirty="0">
                <a:latin typeface="Garamond" pitchFamily="18" charset="0"/>
              </a:rPr>
              <a:t>, in her sister's arms. When the storm of grief had spent itself she went away to her room alone. She would have no one follow.</a:t>
            </a:r>
          </a:p>
        </p:txBody>
      </p:sp>
      <p:sp>
        <p:nvSpPr>
          <p:cNvPr id="18434" name="TextBox 4"/>
          <p:cNvSpPr txBox="1">
            <a:spLocks noChangeArrowheads="1"/>
          </p:cNvSpPr>
          <p:nvPr/>
        </p:nvSpPr>
        <p:spPr bwMode="auto">
          <a:xfrm>
            <a:off x="1219200" y="1143000"/>
            <a:ext cx="6629400" cy="954107"/>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a:t>
            </a:r>
            <a:r>
              <a:rPr lang="en-US" sz="2600" b="1" dirty="0">
                <a:latin typeface="Garamond" pitchFamily="18" charset="0"/>
              </a:rPr>
              <a:t>does this paragraph mean?</a:t>
            </a:r>
          </a:p>
        </p:txBody>
      </p:sp>
      <p:pic>
        <p:nvPicPr>
          <p:cNvPr id="4" name="Picture 3"/>
          <p:cNvPicPr>
            <a:picLocks noChangeAspect="1" noChangeArrowheads="1"/>
          </p:cNvPicPr>
          <p:nvPr/>
        </p:nvPicPr>
        <p:blipFill>
          <a:blip r:embed="rId3" cstate="print"/>
          <a:srcRect/>
          <a:stretch>
            <a:fillRect/>
          </a:stretch>
        </p:blipFill>
        <p:spPr bwMode="auto">
          <a:xfrm>
            <a:off x="1295400" y="24384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1856626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4"/>
          <p:cNvSpPr txBox="1">
            <a:spLocks noChangeArrowheads="1"/>
          </p:cNvSpPr>
          <p:nvPr/>
        </p:nvSpPr>
        <p:spPr bwMode="auto">
          <a:xfrm>
            <a:off x="1219200" y="2514600"/>
            <a:ext cx="6629400" cy="2215991"/>
          </a:xfrm>
          <a:prstGeom prst="rect">
            <a:avLst/>
          </a:prstGeom>
          <a:noFill/>
          <a:ln w="9525">
            <a:noFill/>
            <a:miter lim="800000"/>
            <a:headEnd/>
            <a:tailEnd/>
          </a:ln>
        </p:spPr>
        <p:txBody>
          <a:bodyPr>
            <a:spAutoFit/>
          </a:bodyPr>
          <a:lstStyle/>
          <a:p>
            <a:endParaRPr lang="en-US" sz="2600" i="1" dirty="0">
              <a:latin typeface="Garamond" pitchFamily="18" charset="0"/>
            </a:endParaRPr>
          </a:p>
          <a:p>
            <a:r>
              <a:rPr lang="en-US" sz="2800" dirty="0">
                <a:latin typeface="Garamond" pitchFamily="18" charset="0"/>
              </a:rPr>
              <a:t>She was ______ most women.  She did not ______. She _____ right away while her sister _____ her. When she was _____,  she went to her room _____.</a:t>
            </a:r>
            <a:r>
              <a:rPr lang="en-US" sz="2600" i="1" dirty="0">
                <a:latin typeface="Garamond" pitchFamily="18" charset="0"/>
              </a:rPr>
              <a:t> </a:t>
            </a:r>
          </a:p>
        </p:txBody>
      </p:sp>
      <p:sp>
        <p:nvSpPr>
          <p:cNvPr id="3" name="TextBox 2"/>
          <p:cNvSpPr txBox="1">
            <a:spLocks noChangeArrowheads="1"/>
          </p:cNvSpPr>
          <p:nvPr/>
        </p:nvSpPr>
        <p:spPr bwMode="auto">
          <a:xfrm>
            <a:off x="2514600" y="2819400"/>
            <a:ext cx="1217896"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unlike</a:t>
            </a:r>
          </a:p>
        </p:txBody>
      </p:sp>
      <p:sp>
        <p:nvSpPr>
          <p:cNvPr id="4" name="TextBox 3"/>
          <p:cNvSpPr txBox="1">
            <a:spLocks noChangeArrowheads="1"/>
          </p:cNvSpPr>
          <p:nvPr/>
        </p:nvSpPr>
        <p:spPr bwMode="auto">
          <a:xfrm>
            <a:off x="1295400" y="3276600"/>
            <a:ext cx="1173286"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freeze</a:t>
            </a:r>
          </a:p>
        </p:txBody>
      </p:sp>
      <p:sp>
        <p:nvSpPr>
          <p:cNvPr id="6" name="TextBox 5"/>
          <p:cNvSpPr txBox="1">
            <a:spLocks noChangeArrowheads="1"/>
          </p:cNvSpPr>
          <p:nvPr/>
        </p:nvSpPr>
        <p:spPr bwMode="auto">
          <a:xfrm>
            <a:off x="3124200" y="3276600"/>
            <a:ext cx="1013716" cy="523875"/>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cried</a:t>
            </a:r>
          </a:p>
        </p:txBody>
      </p:sp>
      <p:sp>
        <p:nvSpPr>
          <p:cNvPr id="7" name="TextBox 6"/>
          <p:cNvSpPr txBox="1">
            <a:spLocks noChangeArrowheads="1"/>
          </p:cNvSpPr>
          <p:nvPr/>
        </p:nvSpPr>
        <p:spPr bwMode="auto">
          <a:xfrm>
            <a:off x="4953000" y="3657600"/>
            <a:ext cx="1101046" cy="523875"/>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calm</a:t>
            </a:r>
          </a:p>
        </p:txBody>
      </p:sp>
      <p:sp>
        <p:nvSpPr>
          <p:cNvPr id="8" name="TextBox 7"/>
          <p:cNvSpPr txBox="1">
            <a:spLocks noChangeArrowheads="1"/>
          </p:cNvSpPr>
          <p:nvPr/>
        </p:nvSpPr>
        <p:spPr bwMode="auto">
          <a:xfrm>
            <a:off x="2667000" y="4114800"/>
            <a:ext cx="10668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alone</a:t>
            </a:r>
          </a:p>
        </p:txBody>
      </p:sp>
      <p:sp>
        <p:nvSpPr>
          <p:cNvPr id="9" name="TextBox 8"/>
          <p:cNvSpPr txBox="1">
            <a:spLocks noChangeArrowheads="1"/>
          </p:cNvSpPr>
          <p:nvPr/>
        </p:nvSpPr>
        <p:spPr bwMode="auto">
          <a:xfrm>
            <a:off x="1295400" y="3733800"/>
            <a:ext cx="1013716" cy="523875"/>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held</a:t>
            </a:r>
          </a:p>
        </p:txBody>
      </p:sp>
      <p:sp>
        <p:nvSpPr>
          <p:cNvPr id="10" name="TextBox 4"/>
          <p:cNvSpPr txBox="1">
            <a:spLocks noChangeArrowheads="1"/>
          </p:cNvSpPr>
          <p:nvPr/>
        </p:nvSpPr>
        <p:spPr bwMode="auto">
          <a:xfrm>
            <a:off x="1219200" y="1143000"/>
            <a:ext cx="6629400" cy="954107"/>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a:t>
            </a:r>
            <a:r>
              <a:rPr lang="en-US" sz="2600" b="1" dirty="0">
                <a:latin typeface="Garamond" pitchFamily="18" charset="0"/>
              </a:rPr>
              <a:t>does this paragraph mean?</a:t>
            </a:r>
          </a:p>
        </p:txBody>
      </p:sp>
    </p:spTree>
    <p:extLst>
      <p:ext uri="{BB962C8B-B14F-4D97-AF65-F5344CB8AC3E}">
        <p14:creationId xmlns="" xmlns:p14="http://schemas.microsoft.com/office/powerpoint/2010/main" val="107742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3038721777"/>
              </p:ext>
            </p:extLst>
          </p:nvPr>
        </p:nvGraphicFramePr>
        <p:xfrm>
          <a:off x="1219200" y="1143000"/>
          <a:ext cx="6781800" cy="4191000"/>
        </p:xfrm>
        <a:graphic>
          <a:graphicData uri="http://schemas.openxmlformats.org/drawingml/2006/table">
            <a:tbl>
              <a:tblPr firstRow="1" firstCol="1" bandRow="1">
                <a:tableStyleId>{284E427A-3D55-4303-BF80-6455036E1DE7}</a:tableStyleId>
              </a:tblPr>
              <a:tblGrid>
                <a:gridCol w="6781800"/>
              </a:tblGrid>
              <a:tr h="993717">
                <a:tc>
                  <a:txBody>
                    <a:bodyPr/>
                    <a:lstStyle/>
                    <a:p>
                      <a:pPr marL="0" marR="0" algn="ctr">
                        <a:spcBef>
                          <a:spcPts val="0"/>
                        </a:spcBef>
                        <a:spcAft>
                          <a:spcPts val="0"/>
                        </a:spcAft>
                      </a:pPr>
                      <a:r>
                        <a:rPr lang="en-US" sz="2000" dirty="0" smtClean="0">
                          <a:effectLst/>
                          <a:latin typeface="+mn-lt"/>
                          <a:ea typeface="+mn-ea"/>
                          <a:cs typeface="+mn-cs"/>
                        </a:rPr>
                        <a:t>Day 3 Lesson</a:t>
                      </a:r>
                      <a:r>
                        <a:rPr lang="en-US" sz="2000" baseline="0" dirty="0" smtClean="0">
                          <a:effectLst/>
                          <a:latin typeface="+mn-lt"/>
                          <a:ea typeface="+mn-ea"/>
                          <a:cs typeface="+mn-cs"/>
                        </a:rPr>
                        <a:t> Objectives</a:t>
                      </a:r>
                      <a:endParaRPr lang="en-US" sz="1200" dirty="0">
                        <a:effectLst/>
                        <a:latin typeface="Times New Roman"/>
                        <a:ea typeface="Calibri"/>
                        <a:cs typeface="Times New Roman"/>
                      </a:endParaRPr>
                    </a:p>
                  </a:txBody>
                  <a:tcPr marL="68580" marR="68580" marT="0" marB="0" anchor="b"/>
                </a:tc>
              </a:tr>
              <a:tr h="3197283">
                <a:tc>
                  <a:txBody>
                    <a:bodyPr/>
                    <a:lstStyle/>
                    <a:p>
                      <a:pPr marL="0" marR="0">
                        <a:lnSpc>
                          <a:spcPct val="115000"/>
                        </a:lnSpc>
                        <a:spcBef>
                          <a:spcPts val="0"/>
                        </a:spcBef>
                        <a:spcAft>
                          <a:spcPts val="0"/>
                        </a:spcAft>
                      </a:pPr>
                      <a:endParaRPr lang="en-US" sz="1800" dirty="0" smtClean="0">
                        <a:effectLst/>
                      </a:endParaRPr>
                    </a:p>
                    <a:p>
                      <a:pPr marL="0" marR="0">
                        <a:lnSpc>
                          <a:spcPct val="115000"/>
                        </a:lnSpc>
                        <a:spcBef>
                          <a:spcPts val="0"/>
                        </a:spcBef>
                        <a:spcAft>
                          <a:spcPts val="0"/>
                        </a:spcAft>
                      </a:pPr>
                      <a:r>
                        <a:rPr lang="en-US" sz="1800" smtClean="0">
                          <a:effectLst/>
                        </a:rPr>
                        <a:t>I </a:t>
                      </a:r>
                      <a:r>
                        <a:rPr lang="en-US" sz="1800" dirty="0">
                          <a:effectLst/>
                        </a:rPr>
                        <a:t>will be able </a:t>
                      </a:r>
                      <a:r>
                        <a:rPr lang="en-US" sz="1800">
                          <a:effectLst/>
                        </a:rPr>
                        <a:t>to</a:t>
                      </a:r>
                      <a:r>
                        <a:rPr lang="en-US" sz="1800" smtClean="0">
                          <a:effectLst/>
                        </a:rPr>
                        <a:t>:</a:t>
                      </a:r>
                    </a:p>
                    <a:p>
                      <a:pPr marL="0" marR="0">
                        <a:lnSpc>
                          <a:spcPct val="115000"/>
                        </a:lnSpc>
                        <a:spcBef>
                          <a:spcPts val="0"/>
                        </a:spcBef>
                        <a:spcAft>
                          <a:spcPts val="0"/>
                        </a:spcAft>
                      </a:pPr>
                      <a:endParaRPr lang="en-US" sz="1200" dirty="0">
                        <a:effectLst/>
                      </a:endParaRPr>
                    </a:p>
                    <a:p>
                      <a:pPr marL="285750" lvl="0" indent="-285750">
                        <a:buFont typeface="Arial" pitchFamily="34" charset="0"/>
                        <a:buChar char="•"/>
                      </a:pPr>
                      <a:r>
                        <a:rPr lang="en-US" sz="1800" b="1" kern="1200" dirty="0" smtClean="0">
                          <a:solidFill>
                            <a:schemeClr val="dk1"/>
                          </a:solidFill>
                          <a:effectLst/>
                          <a:latin typeface="+mn-lt"/>
                          <a:ea typeface="+mn-ea"/>
                          <a:cs typeface="+mn-cs"/>
                        </a:rPr>
                        <a:t>Understand and describe analogy</a:t>
                      </a:r>
                    </a:p>
                    <a:p>
                      <a:pPr marL="285750" lvl="0" indent="-285750">
                        <a:buFont typeface="Arial" pitchFamily="34" charset="0"/>
                        <a:buChar char="•"/>
                      </a:pPr>
                      <a:r>
                        <a:rPr lang="en-US" sz="1800" b="1" kern="1200" dirty="0" smtClean="0">
                          <a:solidFill>
                            <a:schemeClr val="dk1"/>
                          </a:solidFill>
                          <a:effectLst/>
                          <a:latin typeface="+mn-lt"/>
                          <a:ea typeface="+mn-ea"/>
                          <a:cs typeface="+mn-cs"/>
                        </a:rPr>
                        <a:t>Analyze the use of analogies in the text</a:t>
                      </a:r>
                    </a:p>
                    <a:p>
                      <a:pPr marL="285750" lvl="0" indent="-285750">
                        <a:buFont typeface="Arial" pitchFamily="34" charset="0"/>
                        <a:buChar char="•"/>
                      </a:pPr>
                      <a:r>
                        <a:rPr lang="en-US" sz="1800" b="1" kern="1200" dirty="0" smtClean="0">
                          <a:solidFill>
                            <a:schemeClr val="dk1"/>
                          </a:solidFill>
                          <a:effectLst/>
                          <a:latin typeface="+mn-lt"/>
                          <a:ea typeface="+mn-ea"/>
                          <a:cs typeface="+mn-cs"/>
                        </a:rPr>
                        <a:t>Use evidence to support an analysis of what the text says</a:t>
                      </a:r>
                    </a:p>
                    <a:p>
                      <a:pPr marL="285750" lvl="0" indent="-285750">
                        <a:buFont typeface="Arial" pitchFamily="34" charset="0"/>
                        <a:buChar char="•"/>
                      </a:pPr>
                      <a:r>
                        <a:rPr lang="en-US" sz="1800" b="1" kern="1200" dirty="0" smtClean="0">
                          <a:solidFill>
                            <a:schemeClr val="dk1"/>
                          </a:solidFill>
                          <a:effectLst/>
                          <a:latin typeface="+mn-lt"/>
                          <a:ea typeface="+mn-ea"/>
                          <a:cs typeface="+mn-cs"/>
                        </a:rPr>
                        <a:t>Understand key words from the story</a:t>
                      </a:r>
                    </a:p>
                    <a:p>
                      <a:pPr marL="285750" lvl="0" indent="-285750">
                        <a:buFont typeface="Arial" pitchFamily="34" charset="0"/>
                        <a:buChar char="•"/>
                      </a:pPr>
                      <a:r>
                        <a:rPr lang="en-US" sz="1800" b="1" kern="1200" dirty="0" smtClean="0">
                          <a:solidFill>
                            <a:schemeClr val="dk1"/>
                          </a:solidFill>
                          <a:effectLst/>
                          <a:latin typeface="+mn-lt"/>
                          <a:ea typeface="+mn-ea"/>
                          <a:cs typeface="+mn-cs"/>
                        </a:rPr>
                        <a:t>Determine a theme in the text and analyze its development</a:t>
                      </a:r>
                    </a:p>
                    <a:p>
                      <a:pPr marL="285750" lvl="0" indent="-285750">
                        <a:buFont typeface="Arial" pitchFamily="34" charset="0"/>
                        <a:buChar char="•"/>
                      </a:pPr>
                      <a:r>
                        <a:rPr lang="en-US" sz="1800" b="1" kern="1200" dirty="0" smtClean="0">
                          <a:solidFill>
                            <a:schemeClr val="dk1"/>
                          </a:solidFill>
                          <a:effectLst/>
                          <a:latin typeface="+mn-lt"/>
                          <a:ea typeface="+mn-ea"/>
                          <a:cs typeface="+mn-cs"/>
                        </a:rPr>
                        <a:t>Use language</a:t>
                      </a:r>
                      <a:r>
                        <a:rPr lang="en-US" sz="1800" b="1" kern="1200" baseline="0" dirty="0" smtClean="0">
                          <a:solidFill>
                            <a:schemeClr val="dk1"/>
                          </a:solidFill>
                          <a:effectLst/>
                          <a:latin typeface="+mn-lt"/>
                          <a:ea typeface="+mn-ea"/>
                          <a:cs typeface="+mn-cs"/>
                        </a:rPr>
                        <a:t> </a:t>
                      </a:r>
                      <a:r>
                        <a:rPr lang="en-US" sz="1800" b="1" kern="1200" dirty="0" smtClean="0">
                          <a:solidFill>
                            <a:schemeClr val="dk1"/>
                          </a:solidFill>
                          <a:effectLst/>
                          <a:latin typeface="+mn-lt"/>
                          <a:ea typeface="+mn-ea"/>
                          <a:cs typeface="+mn-cs"/>
                        </a:rPr>
                        <a:t>effectively for different tasks</a:t>
                      </a:r>
                      <a:endParaRPr lang="en-US" sz="1800" dirty="0" smtClean="0">
                        <a:effectLst/>
                      </a:endParaRPr>
                    </a:p>
                  </a:txBody>
                  <a:tcPr marL="68580" marR="68580" marT="0" marB="0"/>
                </a:tc>
              </a:tr>
            </a:tbl>
          </a:graphicData>
        </a:graphic>
      </p:graphicFrame>
    </p:spTree>
    <p:extLst>
      <p:ext uri="{BB962C8B-B14F-4D97-AF65-F5344CB8AC3E}">
        <p14:creationId xmlns="" xmlns:p14="http://schemas.microsoft.com/office/powerpoint/2010/main" val="2262202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381069540"/>
              </p:ext>
            </p:extLst>
          </p:nvPr>
        </p:nvGraphicFramePr>
        <p:xfrm>
          <a:off x="990600" y="1066801"/>
          <a:ext cx="7239000" cy="4787490"/>
        </p:xfrm>
        <a:graphic>
          <a:graphicData uri="http://schemas.openxmlformats.org/drawingml/2006/table">
            <a:tbl>
              <a:tblPr firstRow="1" bandRow="1">
                <a:tableStyleId>{2D5ABB26-0587-4C30-8999-92F81FD0307C}</a:tableStyleId>
              </a:tblPr>
              <a:tblGrid>
                <a:gridCol w="2156298"/>
                <a:gridCol w="5082702"/>
              </a:tblGrid>
              <a:tr h="2590799">
                <a:tc>
                  <a:txBody>
                    <a:bodyPr/>
                    <a:lstStyle/>
                    <a:p>
                      <a:pPr marL="0" marR="0">
                        <a:spcBef>
                          <a:spcPts val="0"/>
                        </a:spcBef>
                        <a:spcAft>
                          <a:spcPts val="0"/>
                        </a:spcAft>
                      </a:pPr>
                      <a:r>
                        <a:rPr lang="en-US" sz="1800" b="1" dirty="0" smtClean="0">
                          <a:solidFill>
                            <a:srgbClr val="000000"/>
                          </a:solidFill>
                          <a:effectLst/>
                          <a:latin typeface="+mj-lt"/>
                          <a:ea typeface="Times New Roman"/>
                        </a:rPr>
                        <a:t>physical</a:t>
                      </a:r>
                      <a:endParaRPr lang="en-US" sz="1800" dirty="0">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p>
                      <a:pPr marL="0" marR="0">
                        <a:spcBef>
                          <a:spcPts val="0"/>
                        </a:spcBef>
                        <a:spcAft>
                          <a:spcPts val="0"/>
                        </a:spcAft>
                      </a:pP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buNone/>
                      </a:pPr>
                      <a:r>
                        <a:rPr lang="en-US" dirty="0" smtClean="0"/>
                        <a:t>If something is </a:t>
                      </a:r>
                      <a:r>
                        <a:rPr lang="en-US" b="1" dirty="0" smtClean="0"/>
                        <a:t>physical,</a:t>
                      </a:r>
                      <a:r>
                        <a:rPr lang="en-US" b="0" dirty="0" smtClean="0"/>
                        <a:t> it means it has something to do with the body</a:t>
                      </a:r>
                      <a:r>
                        <a:rPr lang="en-US" b="0" baseline="0" dirty="0" smtClean="0"/>
                        <a:t>.                                                 </a:t>
                      </a:r>
                    </a:p>
                    <a:p>
                      <a:pPr marL="0" indent="0">
                        <a:spcBef>
                          <a:spcPts val="600"/>
                        </a:spcBef>
                        <a:buNone/>
                      </a:pPr>
                      <a:r>
                        <a:rPr lang="en-US" b="0" baseline="0" dirty="0" smtClean="0"/>
                        <a:t>[</a:t>
                      </a:r>
                      <a:r>
                        <a:rPr lang="en-US" b="0" i="1" baseline="0" dirty="0" smtClean="0"/>
                        <a:t>She experienced </a:t>
                      </a:r>
                      <a:r>
                        <a:rPr lang="en-US" b="0" i="1" u="sng" baseline="0" dirty="0" smtClean="0"/>
                        <a:t>physical</a:t>
                      </a:r>
                      <a:r>
                        <a:rPr lang="en-US" b="0" i="1" u="none" baseline="0" dirty="0" smtClean="0"/>
                        <a:t> exhaustion.</a:t>
                      </a:r>
                      <a:r>
                        <a:rPr lang="en-US" b="0" i="0" u="none" baseline="0" dirty="0" smtClean="0"/>
                        <a:t>]</a:t>
                      </a:r>
                      <a:endParaRPr lang="en-US" sz="1100" dirty="0" smtClean="0"/>
                    </a:p>
                    <a:p>
                      <a:pPr>
                        <a:spcBef>
                          <a:spcPts val="600"/>
                        </a:spcBef>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 </a:t>
                      </a:r>
                      <a:r>
                        <a:rPr lang="en-US" i="0" dirty="0" err="1" smtClean="0">
                          <a:solidFill>
                            <a:schemeClr val="tx1"/>
                          </a:solidFill>
                        </a:rPr>
                        <a:t>físico</a:t>
                      </a:r>
                      <a:endParaRPr lang="en-US" sz="1100" i="0" dirty="0" smtClean="0">
                        <a:solidFill>
                          <a:schemeClr val="tx1"/>
                        </a:solidFill>
                      </a:endParaRPr>
                    </a:p>
                    <a:p>
                      <a:pPr>
                        <a:spcBef>
                          <a:spcPts val="600"/>
                        </a:spcBef>
                      </a:pPr>
                      <a:r>
                        <a:rPr lang="en-US" dirty="0" smtClean="0"/>
                        <a:t>Now, let’s look at a picture that demonstrates the word </a:t>
                      </a:r>
                      <a:r>
                        <a:rPr lang="en-US" b="1" baseline="0" dirty="0" smtClean="0"/>
                        <a:t>physical</a:t>
                      </a:r>
                      <a:r>
                        <a:rPr lang="en-US" i="1" dirty="0" smtClean="0"/>
                        <a:t>.</a:t>
                      </a:r>
                      <a:r>
                        <a:rPr lang="en-US" dirty="0" smtClean="0"/>
                        <a:t> This man has great </a:t>
                      </a:r>
                      <a:r>
                        <a:rPr lang="en-US" b="0" dirty="0" smtClean="0"/>
                        <a:t>physical</a:t>
                      </a:r>
                      <a:r>
                        <a:rPr lang="en-US" b="0" baseline="0" dirty="0" smtClean="0"/>
                        <a:t> tiredness because he has exercising for a long time.</a:t>
                      </a:r>
                      <a:endParaRPr lang="en-US" sz="1200" dirty="0" smtClean="0"/>
                    </a:p>
                    <a:p>
                      <a:pPr>
                        <a:spcBef>
                          <a:spcPts val="600"/>
                        </a:spcBef>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Name a time that you felt physical tiredness.</a:t>
                      </a:r>
                      <a:endParaRPr lang="en-US" sz="1200" dirty="0"/>
                    </a:p>
                  </a:txBody>
                  <a:tcPr>
                    <a:lnB w="12700" cap="flat" cmpd="sng" algn="ctr">
                      <a:solidFill>
                        <a:schemeClr val="tx1"/>
                      </a:solidFill>
                      <a:prstDash val="solid"/>
                      <a:round/>
                      <a:headEnd type="none" w="med" len="med"/>
                      <a:tailEnd type="none" w="med" len="med"/>
                    </a:lnB>
                  </a:tcPr>
                </a:tc>
              </a:tr>
              <a:tr h="1922370">
                <a:tc>
                  <a:txBody>
                    <a:bodyPr/>
                    <a:lstStyle/>
                    <a:p>
                      <a:endParaRPr lang="en-US" i="1"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pPr>
                      <a:endParaRPr lang="en-US" b="0" dirty="0" smtClean="0"/>
                    </a:p>
                    <a:p>
                      <a:pPr>
                        <a:spcBef>
                          <a:spcPts val="600"/>
                        </a:spcBef>
                      </a:pPr>
                      <a:r>
                        <a:rPr lang="en-US" b="0" dirty="0" smtClean="0"/>
                        <a:t>Let’s look</a:t>
                      </a:r>
                      <a:r>
                        <a:rPr lang="en-US" b="0" baseline="0" dirty="0" smtClean="0"/>
                        <a:t> at another picture of </a:t>
                      </a:r>
                      <a:r>
                        <a:rPr lang="en-US" b="1" dirty="0" smtClean="0"/>
                        <a:t>physical</a:t>
                      </a:r>
                      <a:r>
                        <a:rPr lang="en-US" b="0" baseline="0" dirty="0" smtClean="0"/>
                        <a:t>. </a:t>
                      </a:r>
                    </a:p>
                    <a:p>
                      <a:pPr>
                        <a:spcBef>
                          <a:spcPts val="600"/>
                        </a:spcBef>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W</a:t>
                      </a:r>
                      <a:r>
                        <a:rPr lang="en-US" b="0" baseline="0" dirty="0" smtClean="0"/>
                        <a:t>hy does this picture demonstrate the word physical?</a:t>
                      </a:r>
                      <a:endParaRPr lang="en-US" b="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66800" y="1488948"/>
            <a:ext cx="2016252" cy="2016252"/>
          </a:xfrm>
          <a:prstGeom prst="rect">
            <a:avLst/>
          </a:prstGeom>
        </p:spPr>
      </p:pic>
      <p:pic>
        <p:nvPicPr>
          <p:cNvPr id="4" name="Picture 3"/>
          <p:cNvPicPr>
            <a:picLocks noChangeAspect="1"/>
          </p:cNvPicPr>
          <p:nvPr/>
        </p:nvPicPr>
        <p:blipFill rotWithShape="1">
          <a:blip r:embed="rId4" cstate="print">
            <a:extLst>
              <a:ext uri="{28A0092B-C50C-407E-A947-70E740481C1C}">
                <a14:useLocalDpi xmlns="" xmlns:a14="http://schemas.microsoft.com/office/drawing/2010/main" val="0"/>
              </a:ext>
            </a:extLst>
          </a:blip>
          <a:srcRect l="11818" t="13745"/>
          <a:stretch/>
        </p:blipFill>
        <p:spPr>
          <a:xfrm>
            <a:off x="1371600" y="4114800"/>
            <a:ext cx="1097585" cy="1600199"/>
          </a:xfrm>
          <a:prstGeom prst="rect">
            <a:avLst/>
          </a:prstGeom>
        </p:spPr>
      </p:pic>
    </p:spTree>
    <p:extLst>
      <p:ext uri="{BB962C8B-B14F-4D97-AF65-F5344CB8AC3E}">
        <p14:creationId xmlns="" xmlns:p14="http://schemas.microsoft.com/office/powerpoint/2010/main" val="38145939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1143000" y="3087687"/>
            <a:ext cx="6858000" cy="2246313"/>
          </a:xfrm>
          <a:prstGeom prst="rect">
            <a:avLst/>
          </a:prstGeom>
          <a:noFill/>
          <a:ln w="9525">
            <a:noFill/>
            <a:miter lim="800000"/>
            <a:headEnd/>
            <a:tailEnd/>
          </a:ln>
        </p:spPr>
        <p:txBody>
          <a:bodyPr>
            <a:spAutoFit/>
          </a:bodyPr>
          <a:lstStyle/>
          <a:p>
            <a:r>
              <a:rPr lang="en-US" sz="2800" dirty="0" smtClean="0">
                <a:latin typeface="Garamond" pitchFamily="18" charset="0"/>
              </a:rPr>
              <a:t>     There </a:t>
            </a:r>
            <a:r>
              <a:rPr lang="en-US" sz="2800" dirty="0">
                <a:latin typeface="Garamond" pitchFamily="18" charset="0"/>
              </a:rPr>
              <a:t>stood, facing the open window, a comfortable, roomy armchair. Into this she sank, pressed down by a </a:t>
            </a:r>
            <a:r>
              <a:rPr lang="en-US" sz="2800" b="1" dirty="0">
                <a:latin typeface="Garamond" pitchFamily="18" charset="0"/>
              </a:rPr>
              <a:t>physical</a:t>
            </a:r>
            <a:r>
              <a:rPr lang="en-US" sz="2800" dirty="0">
                <a:latin typeface="Garamond" pitchFamily="18" charset="0"/>
              </a:rPr>
              <a:t> exhaustion that haunted her body and seemed to reach into her soul. </a:t>
            </a:r>
          </a:p>
        </p:txBody>
      </p:sp>
      <p:sp>
        <p:nvSpPr>
          <p:cNvPr id="20482" name="TextBox 3"/>
          <p:cNvSpPr txBox="1">
            <a:spLocks noChangeArrowheads="1"/>
          </p:cNvSpPr>
          <p:nvPr/>
        </p:nvSpPr>
        <p:spPr bwMode="auto">
          <a:xfrm>
            <a:off x="1143000" y="1143000"/>
            <a:ext cx="6629400" cy="1785104"/>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a:t>
            </a:r>
            <a:endParaRPr lang="en-US" sz="3000" b="1" dirty="0">
              <a:latin typeface="Garamond" pitchFamily="18" charset="0"/>
            </a:endParaRPr>
          </a:p>
          <a:p>
            <a:pPr>
              <a:buFont typeface="Arial" pitchFamily="34" charset="0"/>
              <a:buChar char="•"/>
            </a:pPr>
            <a:r>
              <a:rPr lang="en-US" sz="2600" dirty="0" smtClean="0">
                <a:sym typeface="Wingdings"/>
              </a:rPr>
              <a:t> </a:t>
            </a:r>
            <a:r>
              <a:rPr lang="en-US" sz="2600" b="1" dirty="0" smtClean="0">
                <a:latin typeface="Garamond" pitchFamily="18" charset="0"/>
              </a:rPr>
              <a:t>How </a:t>
            </a:r>
            <a:r>
              <a:rPr lang="en-US" sz="2600" b="1" dirty="0">
                <a:latin typeface="Garamond" pitchFamily="18" charset="0"/>
              </a:rPr>
              <a:t>does Chopin stress that her exhaustion was physical? </a:t>
            </a:r>
            <a:r>
              <a:rPr lang="en-US" sz="2600" b="1" dirty="0" smtClean="0">
                <a:latin typeface="Garamond" pitchFamily="18" charset="0"/>
              </a:rPr>
              <a:t>In other words, what </a:t>
            </a:r>
            <a:r>
              <a:rPr lang="en-US" sz="2600" b="1" dirty="0">
                <a:latin typeface="Garamond" pitchFamily="18" charset="0"/>
              </a:rPr>
              <a:t>words and phrases </a:t>
            </a:r>
            <a:r>
              <a:rPr lang="en-US" sz="2600" b="1" dirty="0" smtClean="0">
                <a:latin typeface="Garamond" pitchFamily="18" charset="0"/>
              </a:rPr>
              <a:t>tell </a:t>
            </a:r>
            <a:r>
              <a:rPr lang="en-US" sz="2600" b="1" dirty="0">
                <a:latin typeface="Garamond" pitchFamily="18" charset="0"/>
              </a:rPr>
              <a:t>you she is tired?</a:t>
            </a:r>
            <a:r>
              <a:rPr lang="en-US" sz="2800" b="1" dirty="0">
                <a:latin typeface="Garamond" pitchFamily="18" charset="0"/>
              </a:rPr>
              <a:t> </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219200" y="32766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0900605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4"/>
          <p:cNvSpPr txBox="1">
            <a:spLocks noChangeArrowheads="1"/>
          </p:cNvSpPr>
          <p:nvPr/>
        </p:nvSpPr>
        <p:spPr bwMode="auto">
          <a:xfrm>
            <a:off x="1143000" y="2819400"/>
            <a:ext cx="6629400" cy="2246769"/>
          </a:xfrm>
          <a:prstGeom prst="rect">
            <a:avLst/>
          </a:prstGeom>
          <a:noFill/>
          <a:ln w="9525">
            <a:noFill/>
            <a:miter lim="800000"/>
            <a:headEnd/>
            <a:tailEnd/>
          </a:ln>
        </p:spPr>
        <p:txBody>
          <a:bodyPr>
            <a:spAutoFit/>
          </a:bodyPr>
          <a:lstStyle/>
          <a:p>
            <a:endParaRPr lang="en-US" sz="2800" dirty="0" smtClean="0">
              <a:latin typeface="Garamond" pitchFamily="18" charset="0"/>
            </a:endParaRPr>
          </a:p>
          <a:p>
            <a:r>
              <a:rPr lang="en-US" sz="2800" dirty="0" smtClean="0">
                <a:latin typeface="Garamond" pitchFamily="18" charset="0"/>
              </a:rPr>
              <a:t>Her _______ was ______ _____  as she _______ into the chair. She was so ______ that she appeared to be spiritually exhausted as well.</a:t>
            </a:r>
            <a:endParaRPr lang="en-US" sz="2600" dirty="0">
              <a:latin typeface="Garamond" pitchFamily="18" charset="0"/>
            </a:endParaRPr>
          </a:p>
        </p:txBody>
      </p:sp>
      <p:sp>
        <p:nvSpPr>
          <p:cNvPr id="3" name="TextBox 2"/>
          <p:cNvSpPr txBox="1">
            <a:spLocks noChangeArrowheads="1"/>
          </p:cNvSpPr>
          <p:nvPr/>
        </p:nvSpPr>
        <p:spPr bwMode="auto">
          <a:xfrm>
            <a:off x="2057400" y="3200400"/>
            <a:ext cx="938077" cy="523220"/>
          </a:xfrm>
          <a:prstGeom prst="rect">
            <a:avLst/>
          </a:prstGeom>
          <a:noFill/>
          <a:ln w="9525">
            <a:noFill/>
            <a:miter lim="800000"/>
            <a:headEnd/>
            <a:tailEnd/>
          </a:ln>
        </p:spPr>
        <p:txBody>
          <a:bodyPr wrap="none">
            <a:spAutoFit/>
          </a:bodyPr>
          <a:lstStyle/>
          <a:p>
            <a:r>
              <a:rPr lang="en-US" sz="2800" b="1" dirty="0" smtClean="0">
                <a:solidFill>
                  <a:srgbClr val="003399"/>
                </a:solidFill>
                <a:latin typeface="Garamond" pitchFamily="18" charset="0"/>
              </a:rPr>
              <a:t>body</a:t>
            </a:r>
            <a:endParaRPr lang="en-US" sz="2800" b="1" dirty="0">
              <a:solidFill>
                <a:srgbClr val="003399"/>
              </a:solidFill>
              <a:latin typeface="Garamond" pitchFamily="18" charset="0"/>
            </a:endParaRPr>
          </a:p>
        </p:txBody>
      </p:sp>
      <p:sp>
        <p:nvSpPr>
          <p:cNvPr id="4" name="TextBox 3"/>
          <p:cNvSpPr txBox="1">
            <a:spLocks noChangeArrowheads="1"/>
          </p:cNvSpPr>
          <p:nvPr/>
        </p:nvSpPr>
        <p:spPr bwMode="auto">
          <a:xfrm>
            <a:off x="3657600" y="3200400"/>
            <a:ext cx="2359941"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pressed  down</a:t>
            </a:r>
          </a:p>
        </p:txBody>
      </p:sp>
      <p:sp>
        <p:nvSpPr>
          <p:cNvPr id="7" name="TextBox 6"/>
          <p:cNvSpPr txBox="1">
            <a:spLocks noChangeArrowheads="1"/>
          </p:cNvSpPr>
          <p:nvPr/>
        </p:nvSpPr>
        <p:spPr bwMode="auto">
          <a:xfrm>
            <a:off x="1371600" y="3657600"/>
            <a:ext cx="894797"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sank</a:t>
            </a:r>
          </a:p>
        </p:txBody>
      </p:sp>
      <p:sp>
        <p:nvSpPr>
          <p:cNvPr id="6" name="TextBox 5"/>
          <p:cNvSpPr txBox="1">
            <a:spLocks noChangeArrowheads="1"/>
          </p:cNvSpPr>
          <p:nvPr/>
        </p:nvSpPr>
        <p:spPr bwMode="auto">
          <a:xfrm>
            <a:off x="6172200" y="3657600"/>
            <a:ext cx="891911"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tired</a:t>
            </a:r>
          </a:p>
        </p:txBody>
      </p:sp>
      <p:sp>
        <p:nvSpPr>
          <p:cNvPr id="8" name="TextBox 3"/>
          <p:cNvSpPr txBox="1">
            <a:spLocks noChangeArrowheads="1"/>
          </p:cNvSpPr>
          <p:nvPr/>
        </p:nvSpPr>
        <p:spPr bwMode="auto">
          <a:xfrm>
            <a:off x="1143000" y="1143000"/>
            <a:ext cx="6629400" cy="1785104"/>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a:t>
            </a:r>
            <a:endParaRPr lang="en-US" sz="3000" b="1" dirty="0">
              <a:latin typeface="Garamond" pitchFamily="18" charset="0"/>
            </a:endParaRPr>
          </a:p>
          <a:p>
            <a:pPr>
              <a:buFont typeface="Arial" pitchFamily="34" charset="0"/>
              <a:buChar char="•"/>
            </a:pPr>
            <a:r>
              <a:rPr lang="en-US" sz="2600" dirty="0" smtClean="0">
                <a:sym typeface="Wingdings"/>
              </a:rPr>
              <a:t> </a:t>
            </a:r>
            <a:r>
              <a:rPr lang="en-US" sz="2600" b="1" dirty="0" smtClean="0">
                <a:latin typeface="Garamond" pitchFamily="18" charset="0"/>
              </a:rPr>
              <a:t>How </a:t>
            </a:r>
            <a:r>
              <a:rPr lang="en-US" sz="2600" b="1" dirty="0">
                <a:latin typeface="Garamond" pitchFamily="18" charset="0"/>
              </a:rPr>
              <a:t>does Chopin stress that her exhaustion was physical? </a:t>
            </a:r>
            <a:r>
              <a:rPr lang="en-US" sz="2600" b="1" dirty="0" smtClean="0">
                <a:latin typeface="Garamond" pitchFamily="18" charset="0"/>
              </a:rPr>
              <a:t>In other words, what </a:t>
            </a:r>
            <a:r>
              <a:rPr lang="en-US" sz="2600" b="1" dirty="0">
                <a:latin typeface="Garamond" pitchFamily="18" charset="0"/>
              </a:rPr>
              <a:t>words and phrases </a:t>
            </a:r>
            <a:r>
              <a:rPr lang="en-US" sz="2600" b="1" dirty="0" smtClean="0">
                <a:latin typeface="Garamond" pitchFamily="18" charset="0"/>
              </a:rPr>
              <a:t>tell </a:t>
            </a:r>
            <a:r>
              <a:rPr lang="en-US" sz="2600" b="1" dirty="0">
                <a:latin typeface="Garamond" pitchFamily="18" charset="0"/>
              </a:rPr>
              <a:t>you she is tired?</a:t>
            </a:r>
            <a:r>
              <a:rPr lang="en-US" sz="2800" b="1" dirty="0">
                <a:latin typeface="Garamond" pitchFamily="18" charset="0"/>
              </a:rPr>
              <a:t> </a:t>
            </a:r>
            <a:endParaRPr lang="en-US" sz="2600" b="1" dirty="0">
              <a:latin typeface="Garamond" pitchFamily="18" charset="0"/>
            </a:endParaRPr>
          </a:p>
        </p:txBody>
      </p:sp>
    </p:spTree>
    <p:extLst>
      <p:ext uri="{BB962C8B-B14F-4D97-AF65-F5344CB8AC3E}">
        <p14:creationId xmlns="" xmlns:p14="http://schemas.microsoft.com/office/powerpoint/2010/main" val="124279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1"/>
          <p:cNvSpPr txBox="1">
            <a:spLocks noChangeArrowheads="1"/>
          </p:cNvSpPr>
          <p:nvPr/>
        </p:nvSpPr>
        <p:spPr bwMode="auto">
          <a:xfrm>
            <a:off x="1143000" y="3581400"/>
            <a:ext cx="7072312" cy="1677382"/>
          </a:xfrm>
          <a:prstGeom prst="rect">
            <a:avLst/>
          </a:prstGeom>
          <a:noFill/>
          <a:ln w="9525">
            <a:noFill/>
            <a:miter lim="800000"/>
            <a:headEnd/>
            <a:tailEnd/>
          </a:ln>
        </p:spPr>
        <p:txBody>
          <a:bodyPr wrap="square">
            <a:spAutoFit/>
          </a:bodyPr>
          <a:lstStyle/>
          <a:p>
            <a:r>
              <a:rPr lang="en-US" sz="2500" dirty="0" smtClean="0">
                <a:latin typeface="Garamond" pitchFamily="18" charset="0"/>
              </a:rPr>
              <a:t>    She </a:t>
            </a:r>
            <a:r>
              <a:rPr lang="en-US" sz="2500" dirty="0">
                <a:latin typeface="Garamond" pitchFamily="18" charset="0"/>
              </a:rPr>
              <a:t>could see in the open square before her house the tops of trees that were all aquiver with the new spring life. The delicious breath of rain was in the air. In the street below a peddler was </a:t>
            </a:r>
            <a:r>
              <a:rPr lang="en-US" sz="2500" u="sng" dirty="0">
                <a:latin typeface="Garamond" pitchFamily="18" charset="0"/>
              </a:rPr>
              <a:t>crying</a:t>
            </a:r>
            <a:r>
              <a:rPr lang="en-US" sz="2500" dirty="0">
                <a:latin typeface="Garamond" pitchFamily="18" charset="0"/>
              </a:rPr>
              <a:t> his wares. </a:t>
            </a:r>
          </a:p>
        </p:txBody>
      </p:sp>
      <p:sp>
        <p:nvSpPr>
          <p:cNvPr id="22530" name="TextBox 3"/>
          <p:cNvSpPr txBox="1">
            <a:spLocks noChangeArrowheads="1"/>
          </p:cNvSpPr>
          <p:nvPr/>
        </p:nvSpPr>
        <p:spPr bwMode="auto">
          <a:xfrm>
            <a:off x="1066800" y="914400"/>
            <a:ext cx="7073900" cy="2954655"/>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Questions:</a:t>
            </a:r>
            <a:endParaRPr lang="en-US" sz="3000" b="1" dirty="0">
              <a:latin typeface="Garamond" pitchFamily="18" charset="0"/>
            </a:endParaRPr>
          </a:p>
          <a:p>
            <a:pPr>
              <a:buFont typeface="Arial" pitchFamily="34" charset="0"/>
              <a:buChar char="•"/>
            </a:pPr>
            <a:r>
              <a:rPr lang="en-US" sz="2600" b="1" dirty="0" smtClean="0">
                <a:sym typeface="Wingdings"/>
              </a:rPr>
              <a:t> </a:t>
            </a:r>
            <a:r>
              <a:rPr lang="en-US" sz="2600" b="1" dirty="0" smtClean="0">
                <a:latin typeface="Garamond" pitchFamily="18" charset="0"/>
              </a:rPr>
              <a:t>How </a:t>
            </a:r>
            <a:r>
              <a:rPr lang="en-US" sz="2600" b="1" dirty="0">
                <a:latin typeface="Garamond" pitchFamily="18" charset="0"/>
              </a:rPr>
              <a:t>would you characterize the description of the natural world portrayed in these two slides</a:t>
            </a:r>
            <a:r>
              <a:rPr lang="en-US" sz="2600" b="1" dirty="0" smtClean="0">
                <a:latin typeface="Garamond" pitchFamily="18" charset="0"/>
              </a:rPr>
              <a:t>? In other words, what words and phrases describe the natural world?  Are these words and phrases positive or negative? Happy or sad?</a:t>
            </a:r>
          </a:p>
          <a:p>
            <a:endParaRPr lang="en-US" sz="2600" b="1" dirty="0">
              <a:latin typeface="Garamond" pitchFamily="18" charset="0"/>
            </a:endParaRPr>
          </a:p>
        </p:txBody>
      </p:sp>
      <p:sp>
        <p:nvSpPr>
          <p:cNvPr id="22531" name="TextBox 6"/>
          <p:cNvSpPr txBox="1">
            <a:spLocks noChangeArrowheads="1"/>
          </p:cNvSpPr>
          <p:nvPr/>
        </p:nvSpPr>
        <p:spPr bwMode="auto">
          <a:xfrm>
            <a:off x="6172200" y="5334000"/>
            <a:ext cx="2133600" cy="400110"/>
          </a:xfrm>
          <a:prstGeom prst="rect">
            <a:avLst/>
          </a:prstGeom>
          <a:noFill/>
          <a:ln w="9525">
            <a:noFill/>
            <a:miter lim="800000"/>
            <a:headEnd/>
            <a:tailEnd/>
          </a:ln>
        </p:spPr>
        <p:txBody>
          <a:bodyPr wrap="square">
            <a:spAutoFit/>
          </a:bodyPr>
          <a:lstStyle/>
          <a:p>
            <a:r>
              <a:rPr lang="en-US" sz="2000" b="1" dirty="0">
                <a:solidFill>
                  <a:srgbClr val="003399"/>
                </a:solidFill>
                <a:latin typeface="Garamond" pitchFamily="18" charset="0"/>
              </a:rPr>
              <a:t>crying: </a:t>
            </a:r>
            <a:r>
              <a:rPr lang="en-US" sz="2000" dirty="0">
                <a:solidFill>
                  <a:srgbClr val="003399"/>
                </a:solidFill>
                <a:latin typeface="Garamond" pitchFamily="18" charset="0"/>
              </a:rPr>
              <a:t>calling out</a:t>
            </a:r>
            <a:endParaRPr lang="en-US" sz="2000" i="1" dirty="0">
              <a:solidFill>
                <a:srgbClr val="003399"/>
              </a:solidFill>
              <a:latin typeface="Garamond" pitchFamily="18" charset="0"/>
            </a:endParaRPr>
          </a:p>
        </p:txBody>
      </p:sp>
      <p:pic>
        <p:nvPicPr>
          <p:cNvPr id="5" name="Picture 4"/>
          <p:cNvPicPr>
            <a:picLocks noChangeAspect="1" noChangeArrowheads="1"/>
          </p:cNvPicPr>
          <p:nvPr/>
        </p:nvPicPr>
        <p:blipFill>
          <a:blip r:embed="rId3" cstate="print"/>
          <a:srcRect/>
          <a:stretch>
            <a:fillRect/>
          </a:stretch>
        </p:blipFill>
        <p:spPr bwMode="auto">
          <a:xfrm>
            <a:off x="1143000" y="3733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36455014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1219200" y="1905000"/>
            <a:ext cx="7072312" cy="2446824"/>
          </a:xfrm>
          <a:prstGeom prst="rect">
            <a:avLst/>
          </a:prstGeom>
          <a:noFill/>
          <a:ln w="9525">
            <a:noFill/>
            <a:miter lim="800000"/>
            <a:headEnd/>
            <a:tailEnd/>
          </a:ln>
        </p:spPr>
        <p:txBody>
          <a:bodyPr>
            <a:spAutoFit/>
          </a:bodyPr>
          <a:lstStyle/>
          <a:p>
            <a:r>
              <a:rPr lang="en-US" sz="2500" dirty="0" smtClean="0">
                <a:latin typeface="Garamond" pitchFamily="18" charset="0"/>
              </a:rPr>
              <a:t>   The </a:t>
            </a:r>
            <a:r>
              <a:rPr lang="en-US" sz="2500" dirty="0">
                <a:latin typeface="Garamond" pitchFamily="18" charset="0"/>
              </a:rPr>
              <a:t>notes of a distant song which some one was singing reached her faintly, and countless sparrows were twittering in the </a:t>
            </a:r>
            <a:r>
              <a:rPr lang="en-US" sz="2500" u="sng" dirty="0">
                <a:latin typeface="Garamond" pitchFamily="18" charset="0"/>
              </a:rPr>
              <a:t>eaves</a:t>
            </a:r>
            <a:r>
              <a:rPr lang="en-US" sz="2500" dirty="0">
                <a:latin typeface="Garamond" pitchFamily="18" charset="0"/>
              </a:rPr>
              <a:t>. There were patches of blue sky showing here and there through the clouds that had met and piled one above the other in the west facing her window.</a:t>
            </a:r>
          </a:p>
        </p:txBody>
      </p:sp>
      <p:sp>
        <p:nvSpPr>
          <p:cNvPr id="23555" name="TextBox 6"/>
          <p:cNvSpPr txBox="1">
            <a:spLocks noChangeArrowheads="1"/>
          </p:cNvSpPr>
          <p:nvPr/>
        </p:nvSpPr>
        <p:spPr bwMode="auto">
          <a:xfrm>
            <a:off x="914400" y="5029200"/>
            <a:ext cx="7134261" cy="400110"/>
          </a:xfrm>
          <a:prstGeom prst="rect">
            <a:avLst/>
          </a:prstGeom>
          <a:noFill/>
          <a:ln w="9525">
            <a:noFill/>
            <a:miter lim="800000"/>
            <a:headEnd/>
            <a:tailEnd/>
          </a:ln>
        </p:spPr>
        <p:txBody>
          <a:bodyPr wrap="none">
            <a:spAutoFit/>
          </a:bodyPr>
          <a:lstStyle/>
          <a:p>
            <a:r>
              <a:rPr lang="en-US" sz="2000" b="1" dirty="0">
                <a:solidFill>
                  <a:srgbClr val="003399"/>
                </a:solidFill>
                <a:latin typeface="Garamond" pitchFamily="18" charset="0"/>
              </a:rPr>
              <a:t>eaves</a:t>
            </a:r>
            <a:r>
              <a:rPr lang="en-US" sz="2000" i="1" dirty="0">
                <a:solidFill>
                  <a:srgbClr val="003399"/>
                </a:solidFill>
                <a:latin typeface="Garamond" pitchFamily="18" charset="0"/>
              </a:rPr>
              <a:t>:</a:t>
            </a:r>
            <a:r>
              <a:rPr lang="en-US" sz="2000" dirty="0">
                <a:solidFill>
                  <a:srgbClr val="003399"/>
                </a:solidFill>
                <a:latin typeface="Garamond" pitchFamily="18" charset="0"/>
              </a:rPr>
              <a:t> space under a building’s roof that  hangs out from the building</a:t>
            </a:r>
            <a:endParaRPr lang="en-US" sz="2000" i="1" dirty="0">
              <a:solidFill>
                <a:srgbClr val="003399"/>
              </a:solidFill>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143000" y="20574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3103963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8"/>
          <p:cNvSpPr txBox="1">
            <a:spLocks noChangeArrowheads="1"/>
          </p:cNvSpPr>
          <p:nvPr/>
        </p:nvSpPr>
        <p:spPr bwMode="auto">
          <a:xfrm>
            <a:off x="1066800" y="1146175"/>
            <a:ext cx="7073900" cy="5016758"/>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Questions:</a:t>
            </a:r>
            <a:endParaRPr lang="en-US" sz="3000" b="1" dirty="0">
              <a:latin typeface="Garamond" pitchFamily="18" charset="0"/>
            </a:endParaRPr>
          </a:p>
          <a:p>
            <a:pPr>
              <a:buFont typeface="Arial" pitchFamily="34" charset="0"/>
              <a:buChar char="•"/>
            </a:pPr>
            <a:r>
              <a:rPr lang="en-US" sz="2600" b="1" dirty="0" smtClean="0">
                <a:sym typeface="Wingdings"/>
              </a:rPr>
              <a:t> </a:t>
            </a:r>
            <a:r>
              <a:rPr lang="en-US" sz="2600" b="1" dirty="0" smtClean="0">
                <a:latin typeface="Garamond" pitchFamily="18" charset="0"/>
              </a:rPr>
              <a:t>How </a:t>
            </a:r>
            <a:r>
              <a:rPr lang="en-US" sz="2600" b="1" dirty="0">
                <a:latin typeface="Garamond" pitchFamily="18" charset="0"/>
              </a:rPr>
              <a:t>would you characterize the description of the natural world portrayed in these two slides? In other words, what words and phrases describe the natural world?  Are these words and phrases positive or negative? Happy or sad?</a:t>
            </a:r>
          </a:p>
          <a:p>
            <a:endParaRPr lang="en-US" sz="2600" dirty="0" smtClean="0">
              <a:latin typeface="Garamond" pitchFamily="18" charset="0"/>
            </a:endParaRPr>
          </a:p>
          <a:p>
            <a:r>
              <a:rPr lang="en-US" sz="2600" dirty="0" smtClean="0">
                <a:latin typeface="Garamond" pitchFamily="18" charset="0"/>
              </a:rPr>
              <a:t>Phrases </a:t>
            </a:r>
            <a:r>
              <a:rPr lang="en-US" sz="2600" dirty="0">
                <a:latin typeface="Garamond" pitchFamily="18" charset="0"/>
              </a:rPr>
              <a:t>like all ________ with the new spring life, ________ breath of ______, countless ________ were twittering, and _______ of blue _____ </a:t>
            </a:r>
            <a:r>
              <a:rPr lang="en-US" sz="2800" dirty="0">
                <a:latin typeface="Garamond" pitchFamily="18" charset="0"/>
              </a:rPr>
              <a:t>are all very positive, upbeat, and even hopeful.</a:t>
            </a:r>
            <a:endParaRPr lang="en-US" sz="2600" dirty="0">
              <a:latin typeface="Garamond" pitchFamily="18" charset="0"/>
            </a:endParaRPr>
          </a:p>
          <a:p>
            <a:endParaRPr lang="en-US" sz="2600" dirty="0">
              <a:latin typeface="Garamond" pitchFamily="18" charset="0"/>
            </a:endParaRPr>
          </a:p>
        </p:txBody>
      </p:sp>
      <p:sp>
        <p:nvSpPr>
          <p:cNvPr id="3" name="TextBox 2"/>
          <p:cNvSpPr txBox="1">
            <a:spLocks noChangeArrowheads="1"/>
          </p:cNvSpPr>
          <p:nvPr/>
        </p:nvSpPr>
        <p:spPr bwMode="auto">
          <a:xfrm>
            <a:off x="3200400" y="3886200"/>
            <a:ext cx="1299266"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aquiver</a:t>
            </a:r>
          </a:p>
        </p:txBody>
      </p:sp>
      <p:sp>
        <p:nvSpPr>
          <p:cNvPr id="5" name="TextBox 4"/>
          <p:cNvSpPr txBox="1">
            <a:spLocks noChangeArrowheads="1"/>
          </p:cNvSpPr>
          <p:nvPr/>
        </p:nvSpPr>
        <p:spPr bwMode="auto">
          <a:xfrm>
            <a:off x="1066800" y="4267200"/>
            <a:ext cx="3760966"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delicious                  rain</a:t>
            </a:r>
          </a:p>
        </p:txBody>
      </p:sp>
      <p:sp>
        <p:nvSpPr>
          <p:cNvPr id="7" name="TextBox 6"/>
          <p:cNvSpPr txBox="1">
            <a:spLocks noChangeArrowheads="1"/>
          </p:cNvSpPr>
          <p:nvPr/>
        </p:nvSpPr>
        <p:spPr bwMode="auto">
          <a:xfrm>
            <a:off x="6172200" y="4267200"/>
            <a:ext cx="1554336"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sparrows</a:t>
            </a:r>
          </a:p>
        </p:txBody>
      </p:sp>
      <p:sp>
        <p:nvSpPr>
          <p:cNvPr id="8" name="TextBox 7"/>
          <p:cNvSpPr txBox="1">
            <a:spLocks noChangeArrowheads="1"/>
          </p:cNvSpPr>
          <p:nvPr/>
        </p:nvSpPr>
        <p:spPr bwMode="auto">
          <a:xfrm>
            <a:off x="3733800" y="4724400"/>
            <a:ext cx="3215239"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patches               sky</a:t>
            </a:r>
          </a:p>
        </p:txBody>
      </p:sp>
    </p:spTree>
    <p:extLst>
      <p:ext uri="{BB962C8B-B14F-4D97-AF65-F5344CB8AC3E}">
        <p14:creationId xmlns="" xmlns:p14="http://schemas.microsoft.com/office/powerpoint/2010/main" val="492243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Box 1"/>
          <p:cNvSpPr txBox="1">
            <a:spLocks noChangeArrowheads="1"/>
          </p:cNvSpPr>
          <p:nvPr/>
        </p:nvSpPr>
        <p:spPr bwMode="auto">
          <a:xfrm>
            <a:off x="1143000" y="2362200"/>
            <a:ext cx="6999287" cy="1677382"/>
          </a:xfrm>
          <a:prstGeom prst="rect">
            <a:avLst/>
          </a:prstGeom>
          <a:noFill/>
          <a:ln w="9525">
            <a:noFill/>
            <a:miter lim="800000"/>
            <a:headEnd/>
            <a:tailEnd/>
          </a:ln>
        </p:spPr>
        <p:txBody>
          <a:bodyPr>
            <a:spAutoFit/>
          </a:bodyPr>
          <a:lstStyle/>
          <a:p>
            <a:r>
              <a:rPr lang="en-US" sz="2500" dirty="0" smtClean="0">
                <a:latin typeface="Garamond" pitchFamily="18" charset="0"/>
              </a:rPr>
              <a:t>    She </a:t>
            </a:r>
            <a:r>
              <a:rPr lang="en-US" sz="2500" dirty="0">
                <a:latin typeface="Garamond" pitchFamily="18" charset="0"/>
              </a:rPr>
              <a:t>sat with her head thrown back upon the cushion of the chair, quite motionless, except when a sob came up into her throat and shook her, as a child who has cried itself to sleep continues to sob in its dreams.</a:t>
            </a:r>
          </a:p>
        </p:txBody>
      </p:sp>
      <p:pic>
        <p:nvPicPr>
          <p:cNvPr id="3" name="Picture 2"/>
          <p:cNvPicPr>
            <a:picLocks noChangeAspect="1" noChangeArrowheads="1"/>
          </p:cNvPicPr>
          <p:nvPr/>
        </p:nvPicPr>
        <p:blipFill>
          <a:blip r:embed="rId3" cstate="print"/>
          <a:srcRect/>
          <a:stretch>
            <a:fillRect/>
          </a:stretch>
        </p:blipFill>
        <p:spPr bwMode="auto">
          <a:xfrm>
            <a:off x="1143000" y="25146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40190965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1917318477"/>
              </p:ext>
            </p:extLst>
          </p:nvPr>
        </p:nvGraphicFramePr>
        <p:xfrm>
          <a:off x="990600" y="990600"/>
          <a:ext cx="7162800" cy="6051109"/>
        </p:xfrm>
        <a:graphic>
          <a:graphicData uri="http://schemas.openxmlformats.org/drawingml/2006/table">
            <a:tbl>
              <a:tblPr firstRow="1" bandRow="1">
                <a:tableStyleId>{2D5ABB26-0587-4C30-8999-92F81FD0307C}</a:tableStyleId>
              </a:tblPr>
              <a:tblGrid>
                <a:gridCol w="2133600"/>
                <a:gridCol w="5029200"/>
              </a:tblGrid>
              <a:tr h="2057400">
                <a:tc>
                  <a:txBody>
                    <a:bodyPr/>
                    <a:lstStyle/>
                    <a:p>
                      <a:pPr marL="0" marR="0">
                        <a:spcBef>
                          <a:spcPts val="0"/>
                        </a:spcBef>
                        <a:spcAft>
                          <a:spcPts val="0"/>
                        </a:spcAft>
                      </a:pPr>
                      <a:r>
                        <a:rPr lang="en-US" sz="1800" b="1" dirty="0" smtClean="0">
                          <a:solidFill>
                            <a:srgbClr val="000000"/>
                          </a:solidFill>
                          <a:effectLst/>
                          <a:latin typeface="+mj-lt"/>
                          <a:ea typeface="Times New Roman"/>
                        </a:rPr>
                        <a:t>indicate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dirty="0" smtClean="0"/>
                        <a:t>To </a:t>
                      </a:r>
                      <a:r>
                        <a:rPr lang="en-US" b="1" dirty="0" smtClean="0"/>
                        <a:t>indicate </a:t>
                      </a:r>
                      <a:r>
                        <a:rPr lang="en-US" b="0" dirty="0" smtClean="0"/>
                        <a:t>is to show or signal something</a:t>
                      </a:r>
                      <a:r>
                        <a:rPr lang="en-US" b="0" baseline="0" dirty="0" smtClean="0"/>
                        <a:t>.        </a:t>
                      </a:r>
                    </a:p>
                    <a:p>
                      <a:pPr marL="0" indent="0">
                        <a:spcBef>
                          <a:spcPts val="600"/>
                        </a:spcBef>
                        <a:spcAft>
                          <a:spcPts val="600"/>
                        </a:spcAft>
                        <a:buNone/>
                      </a:pPr>
                      <a:r>
                        <a:rPr lang="en-US" b="0" baseline="0" dirty="0" smtClean="0"/>
                        <a:t>[</a:t>
                      </a:r>
                      <a:r>
                        <a:rPr lang="en-US" b="0" i="1" baseline="0" dirty="0" smtClean="0"/>
                        <a:t>Her face </a:t>
                      </a:r>
                      <a:r>
                        <a:rPr lang="en-US" b="0" i="1" u="sng" baseline="0" dirty="0" smtClean="0"/>
                        <a:t>indicated</a:t>
                      </a:r>
                      <a:r>
                        <a:rPr lang="en-US" b="0" i="1" u="none" baseline="0" dirty="0" smtClean="0"/>
                        <a:t> that she had stopped thinking about the tragedy.</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indicar</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indicate</a:t>
                      </a:r>
                      <a:r>
                        <a:rPr lang="en-US" i="1" dirty="0" smtClean="0"/>
                        <a:t>.</a:t>
                      </a:r>
                      <a:r>
                        <a:rPr lang="en-US" dirty="0" smtClean="0"/>
                        <a:t> This</a:t>
                      </a:r>
                      <a:r>
                        <a:rPr lang="en-US" baseline="0" dirty="0" smtClean="0"/>
                        <a:t> man’s face </a:t>
                      </a:r>
                      <a:r>
                        <a:rPr lang="en-US" b="0" baseline="0" dirty="0" smtClean="0"/>
                        <a:t>indicates, or shows that he is happy or relieved</a:t>
                      </a:r>
                      <a:r>
                        <a:rPr lang="en-US" b="0" i="0" baseline="0" dirty="0" smtClean="0"/>
                        <a:t>.</a:t>
                      </a:r>
                      <a:endParaRPr lang="en-US" i="0" baseline="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How do you indicate that you are sad? </a:t>
                      </a:r>
                    </a:p>
                    <a:p>
                      <a:pPr>
                        <a:spcBef>
                          <a:spcPts val="600"/>
                        </a:spcBef>
                        <a:spcAft>
                          <a:spcPts val="600"/>
                        </a:spcAft>
                      </a:pPr>
                      <a:endParaRPr lang="en-US" i="0" baseline="0" dirty="0" smtClean="0"/>
                    </a:p>
                  </a:txBody>
                  <a:tcPr>
                    <a:lnB w="12700" cap="flat" cmpd="sng" algn="ctr">
                      <a:solidFill>
                        <a:schemeClr val="tx1"/>
                      </a:solidFill>
                      <a:prstDash val="solid"/>
                      <a:round/>
                      <a:headEnd type="none" w="med" len="med"/>
                      <a:tailEnd type="none" w="med" len="med"/>
                    </a:lnB>
                  </a:tcPr>
                </a:tc>
              </a:tr>
              <a:tr h="2454469">
                <a:tc>
                  <a:txBody>
                    <a:bodyPr/>
                    <a:lstStyle/>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lang="en-US" b="0" baseline="0" dirty="0" smtClean="0"/>
                        <a:t> What does this sign indicate? How do you know?</a:t>
                      </a:r>
                      <a:endParaRPr lang="en-US" b="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295400" y="1752600"/>
            <a:ext cx="1483870" cy="2070540"/>
          </a:xfrm>
          <a:prstGeom prst="rect">
            <a:avLst/>
          </a:prstGeom>
        </p:spPr>
      </p:pic>
      <p:pic>
        <p:nvPicPr>
          <p:cNvPr id="6" name="Picture 5"/>
          <p:cNvPicPr>
            <a:picLocks noChangeAspect="1"/>
          </p:cNvPicPr>
          <p:nvPr/>
        </p:nvPicPr>
        <p:blipFill rotWithShape="1">
          <a:blip r:embed="rId4" cstate="print">
            <a:extLst>
              <a:ext uri="{28A0092B-C50C-407E-A947-70E740481C1C}">
                <a14:useLocalDpi xmlns="" xmlns:a14="http://schemas.microsoft.com/office/drawing/2010/main" val="0"/>
              </a:ext>
            </a:extLst>
          </a:blip>
          <a:srcRect t="39602"/>
          <a:stretch/>
        </p:blipFill>
        <p:spPr>
          <a:xfrm>
            <a:off x="1371600" y="4648200"/>
            <a:ext cx="1143000" cy="1036938"/>
          </a:xfrm>
          <a:prstGeom prst="rect">
            <a:avLst/>
          </a:prstGeom>
        </p:spPr>
      </p:pic>
    </p:spTree>
    <p:extLst>
      <p:ext uri="{BB962C8B-B14F-4D97-AF65-F5344CB8AC3E}">
        <p14:creationId xmlns="" xmlns:p14="http://schemas.microsoft.com/office/powerpoint/2010/main" val="3582778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3246672919"/>
              </p:ext>
            </p:extLst>
          </p:nvPr>
        </p:nvGraphicFramePr>
        <p:xfrm>
          <a:off x="990600" y="1143000"/>
          <a:ext cx="7162800" cy="524338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smtClean="0">
                          <a:solidFill>
                            <a:srgbClr val="000000"/>
                          </a:solidFill>
                          <a:effectLst/>
                          <a:latin typeface="+mj-lt"/>
                          <a:ea typeface="Times New Roman"/>
                        </a:rPr>
                        <a:t>suspension</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buNone/>
                      </a:pPr>
                      <a:r>
                        <a:rPr lang="en-US" dirty="0" smtClean="0"/>
                        <a:t>A</a:t>
                      </a:r>
                      <a:r>
                        <a:rPr lang="en-US" baseline="0" dirty="0" smtClean="0"/>
                        <a:t> </a:t>
                      </a:r>
                      <a:r>
                        <a:rPr lang="en-US" b="1" baseline="0" dirty="0" smtClean="0"/>
                        <a:t>suspension</a:t>
                      </a:r>
                      <a:r>
                        <a:rPr lang="en-US" b="0" baseline="0" dirty="0" smtClean="0"/>
                        <a:t> means a short break or a pause in something. </a:t>
                      </a:r>
                    </a:p>
                    <a:p>
                      <a:pPr marL="0" indent="0">
                        <a:buNone/>
                      </a:pPr>
                      <a:r>
                        <a:rPr lang="en-US" b="0" baseline="0" dirty="0" smtClean="0"/>
                        <a:t>[</a:t>
                      </a:r>
                      <a:r>
                        <a:rPr lang="en-US" b="0" i="1" baseline="0" dirty="0" smtClean="0"/>
                        <a:t>There was a </a:t>
                      </a:r>
                      <a:r>
                        <a:rPr lang="en-US" b="0" i="1" u="sng" baseline="0" dirty="0" smtClean="0"/>
                        <a:t>suspension</a:t>
                      </a:r>
                      <a:r>
                        <a:rPr lang="en-US" b="0" i="1" u="none" baseline="0" dirty="0" smtClean="0"/>
                        <a:t> in her thinking</a:t>
                      </a:r>
                      <a:r>
                        <a:rPr lang="en-US" b="0" i="0" u="none" baseline="0" dirty="0" smtClean="0"/>
                        <a:t>.]</a:t>
                      </a:r>
                      <a:endParaRPr lang="en-US" sz="1100" dirty="0" smtClean="0"/>
                    </a:p>
                    <a:p>
                      <a:pPr>
                        <a:spcBef>
                          <a:spcPts val="600"/>
                        </a:spcBef>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suspensión</a:t>
                      </a:r>
                      <a:r>
                        <a:rPr lang="en-US" dirty="0" smtClean="0">
                          <a:solidFill>
                            <a:schemeClr val="tx1"/>
                          </a:solidFill>
                        </a:rPr>
                        <a:t> </a:t>
                      </a:r>
                      <a:endParaRPr lang="en-US" sz="1100" dirty="0" smtClean="0">
                        <a:solidFill>
                          <a:schemeClr val="tx1"/>
                        </a:solidFill>
                      </a:endParaRPr>
                    </a:p>
                    <a:p>
                      <a:pPr>
                        <a:spcBef>
                          <a:spcPts val="600"/>
                        </a:spcBef>
                      </a:pPr>
                      <a:r>
                        <a:rPr lang="en-US" dirty="0" smtClean="0"/>
                        <a:t>Now, let’s look at a picture that demonstrates the word </a:t>
                      </a:r>
                      <a:r>
                        <a:rPr lang="en-US" b="1" baseline="0" dirty="0" smtClean="0"/>
                        <a:t>suspension</a:t>
                      </a:r>
                      <a:r>
                        <a:rPr lang="en-US" i="1" dirty="0" smtClean="0"/>
                        <a:t>.</a:t>
                      </a:r>
                      <a:r>
                        <a:rPr lang="en-US" dirty="0" smtClean="0"/>
                        <a:t> There has been a suspension</a:t>
                      </a:r>
                      <a:r>
                        <a:rPr lang="en-US" baseline="0" dirty="0" smtClean="0"/>
                        <a:t> of</a:t>
                      </a:r>
                      <a:r>
                        <a:rPr lang="en-US" dirty="0" smtClean="0"/>
                        <a:t> the soccer game.</a:t>
                      </a:r>
                      <a:endParaRPr lang="en-US" sz="1200" dirty="0" smtClean="0"/>
                    </a:p>
                    <a:p>
                      <a:pPr>
                        <a:spcBef>
                          <a:spcPts val="600"/>
                        </a:spcBef>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Name</a:t>
                      </a:r>
                      <a:r>
                        <a:rPr lang="en-US" baseline="0" dirty="0" smtClean="0"/>
                        <a:t> a time you’ve seen a </a:t>
                      </a:r>
                      <a:r>
                        <a:rPr lang="en-US" b="1" baseline="0" dirty="0" smtClean="0"/>
                        <a:t>suspension</a:t>
                      </a:r>
                      <a:r>
                        <a:rPr lang="en-US" b="0" baseline="0" dirty="0" smtClean="0"/>
                        <a:t> of something.</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pPr>
                      <a:r>
                        <a:rPr lang="en-US" b="0" dirty="0" smtClean="0"/>
                        <a:t>Let’s look</a:t>
                      </a:r>
                      <a:r>
                        <a:rPr lang="en-US" b="0" baseline="0" dirty="0" smtClean="0"/>
                        <a:t> at another picture of </a:t>
                      </a:r>
                      <a:r>
                        <a:rPr lang="en-US" b="1" dirty="0" smtClean="0"/>
                        <a:t>suspension</a:t>
                      </a:r>
                      <a:r>
                        <a:rPr lang="en-US" b="0" baseline="0" dirty="0" smtClean="0"/>
                        <a:t>. It can also mean a type of mixture where solid particles float in liquid</a:t>
                      </a:r>
                      <a:r>
                        <a:rPr lang="en-US" b="0" i="1" baseline="0" dirty="0" smtClean="0"/>
                        <a:t>.</a:t>
                      </a:r>
                    </a:p>
                    <a:p>
                      <a:pPr>
                        <a:spcBef>
                          <a:spcPts val="600"/>
                        </a:spcBef>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lang="en-US" b="0" i="0" baseline="0" dirty="0" smtClean="0"/>
                        <a:t>Describe the suspension in this picture.</a:t>
                      </a:r>
                      <a:endParaRPr lang="en-US" b="0" i="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295400" y="1600200"/>
            <a:ext cx="1416053" cy="2132102"/>
          </a:xfrm>
          <a:prstGeom prst="rect">
            <a:avLst/>
          </a:prstGeom>
        </p:spPr>
      </p:pic>
      <p:pic>
        <p:nvPicPr>
          <p:cNvPr id="8" name="Picture 7"/>
          <p:cNvPicPr>
            <a:picLocks noChangeAspect="1"/>
          </p:cNvPicPr>
          <p:nvPr/>
        </p:nvPicPr>
        <p:blipFill rotWithShape="1">
          <a:blip r:embed="rId4" cstate="print">
            <a:extLst>
              <a:ext uri="{28A0092B-C50C-407E-A947-70E740481C1C}">
                <a14:useLocalDpi xmlns="" xmlns:a14="http://schemas.microsoft.com/office/drawing/2010/main" val="0"/>
              </a:ext>
            </a:extLst>
          </a:blip>
          <a:srcRect t="13796" r="47892"/>
          <a:stretch/>
        </p:blipFill>
        <p:spPr>
          <a:xfrm>
            <a:off x="1295400" y="4038600"/>
            <a:ext cx="1447800" cy="1593382"/>
          </a:xfrm>
          <a:prstGeom prst="rect">
            <a:avLst/>
          </a:prstGeom>
        </p:spPr>
      </p:pic>
    </p:spTree>
    <p:extLst>
      <p:ext uri="{BB962C8B-B14F-4D97-AF65-F5344CB8AC3E}">
        <p14:creationId xmlns="" xmlns:p14="http://schemas.microsoft.com/office/powerpoint/2010/main" val="29681274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219200" y="3276600"/>
            <a:ext cx="6934200" cy="2446824"/>
          </a:xfrm>
          <a:prstGeom prst="rect">
            <a:avLst/>
          </a:prstGeom>
          <a:noFill/>
          <a:ln w="9525">
            <a:noFill/>
            <a:miter lim="800000"/>
            <a:headEnd/>
            <a:tailEnd/>
          </a:ln>
        </p:spPr>
        <p:txBody>
          <a:bodyPr wrap="square">
            <a:spAutoFit/>
          </a:bodyPr>
          <a:lstStyle/>
          <a:p>
            <a:r>
              <a:rPr lang="en-US" sz="2500" dirty="0" smtClean="0">
                <a:latin typeface="Garamond" pitchFamily="18" charset="0"/>
              </a:rPr>
              <a:t>   She </a:t>
            </a:r>
            <a:r>
              <a:rPr lang="en-US" sz="2500" dirty="0">
                <a:latin typeface="Garamond" pitchFamily="18" charset="0"/>
              </a:rPr>
              <a:t>was young, with a fair, calm face, whose lines bespoke repression and even a certain strength. But now there was a dull stare in her eyes, whose gaze was fixed away off yonder on one of those patches of blue sky. It was not a glance of reflection, but rather </a:t>
            </a:r>
            <a:r>
              <a:rPr lang="en-US" sz="2500" b="1" dirty="0">
                <a:latin typeface="Garamond" pitchFamily="18" charset="0"/>
              </a:rPr>
              <a:t>indicated</a:t>
            </a:r>
            <a:r>
              <a:rPr lang="en-US" sz="2500" dirty="0">
                <a:latin typeface="Garamond" pitchFamily="18" charset="0"/>
              </a:rPr>
              <a:t> a </a:t>
            </a:r>
            <a:r>
              <a:rPr lang="en-US" sz="2500" b="1" dirty="0">
                <a:latin typeface="Garamond" pitchFamily="18" charset="0"/>
              </a:rPr>
              <a:t>suspension</a:t>
            </a:r>
            <a:r>
              <a:rPr lang="en-US" sz="2500" dirty="0">
                <a:latin typeface="Garamond" pitchFamily="18" charset="0"/>
              </a:rPr>
              <a:t> of intelligent thought. </a:t>
            </a:r>
          </a:p>
        </p:txBody>
      </p:sp>
      <p:sp>
        <p:nvSpPr>
          <p:cNvPr id="26626" name="TextBox 3"/>
          <p:cNvSpPr txBox="1">
            <a:spLocks noChangeArrowheads="1"/>
          </p:cNvSpPr>
          <p:nvPr/>
        </p:nvSpPr>
        <p:spPr bwMode="auto">
          <a:xfrm>
            <a:off x="914400" y="990600"/>
            <a:ext cx="72390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How </a:t>
            </a:r>
            <a:r>
              <a:rPr lang="en-US" sz="2600" b="1" dirty="0">
                <a:latin typeface="Garamond" pitchFamily="18" charset="0"/>
              </a:rPr>
              <a:t>does Chopin (the author) characterize Mrs. Mallard’s gaze</a:t>
            </a:r>
            <a:r>
              <a:rPr lang="en-US" sz="2600" b="1" dirty="0" smtClean="0">
                <a:latin typeface="Garamond" pitchFamily="18" charset="0"/>
              </a:rPr>
              <a:t>? In other words, what words does the author use to describe her gaze or the way she is looking?</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143000" y="34290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504640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Analogy</a:t>
            </a:r>
            <a:endParaRPr lang="en-US" dirty="0"/>
          </a:p>
        </p:txBody>
      </p:sp>
    </p:spTree>
    <p:extLst>
      <p:ext uri="{BB962C8B-B14F-4D97-AF65-F5344CB8AC3E}">
        <p14:creationId xmlns="" xmlns:p14="http://schemas.microsoft.com/office/powerpoint/2010/main" val="2967470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8"/>
          <p:cNvSpPr txBox="1">
            <a:spLocks noChangeArrowheads="1"/>
          </p:cNvSpPr>
          <p:nvPr/>
        </p:nvSpPr>
        <p:spPr bwMode="auto">
          <a:xfrm>
            <a:off x="990600" y="3505200"/>
            <a:ext cx="6629400" cy="1292662"/>
          </a:xfrm>
          <a:prstGeom prst="rect">
            <a:avLst/>
          </a:prstGeom>
          <a:noFill/>
          <a:ln w="9525">
            <a:noFill/>
            <a:miter lim="800000"/>
            <a:headEnd/>
            <a:tailEnd/>
          </a:ln>
        </p:spPr>
        <p:txBody>
          <a:bodyPr>
            <a:spAutoFit/>
          </a:bodyPr>
          <a:lstStyle/>
          <a:p>
            <a:endParaRPr lang="en-US" sz="2600" dirty="0" smtClean="0">
              <a:latin typeface="Garamond" pitchFamily="18" charset="0"/>
            </a:endParaRPr>
          </a:p>
          <a:p>
            <a:r>
              <a:rPr lang="en-US" sz="2600" dirty="0" smtClean="0">
                <a:latin typeface="Garamond" pitchFamily="18" charset="0"/>
              </a:rPr>
              <a:t>She </a:t>
            </a:r>
            <a:r>
              <a:rPr lang="en-US" sz="2600" dirty="0">
                <a:latin typeface="Garamond" pitchFamily="18" charset="0"/>
              </a:rPr>
              <a:t>is _________ into the __________, with a ___________ of thought. </a:t>
            </a:r>
          </a:p>
        </p:txBody>
      </p:sp>
      <p:sp>
        <p:nvSpPr>
          <p:cNvPr id="3" name="TextBox 2"/>
          <p:cNvSpPr txBox="1">
            <a:spLocks noChangeArrowheads="1"/>
          </p:cNvSpPr>
          <p:nvPr/>
        </p:nvSpPr>
        <p:spPr bwMode="auto">
          <a:xfrm>
            <a:off x="2057400" y="3810000"/>
            <a:ext cx="1212191"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gazing</a:t>
            </a:r>
          </a:p>
        </p:txBody>
      </p:sp>
      <p:sp>
        <p:nvSpPr>
          <p:cNvPr id="8" name="TextBox 7"/>
          <p:cNvSpPr txBox="1">
            <a:spLocks noChangeArrowheads="1"/>
          </p:cNvSpPr>
          <p:nvPr/>
        </p:nvSpPr>
        <p:spPr bwMode="auto">
          <a:xfrm>
            <a:off x="1177925" y="4200525"/>
            <a:ext cx="1883849"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suspension</a:t>
            </a:r>
          </a:p>
        </p:txBody>
      </p:sp>
      <p:sp>
        <p:nvSpPr>
          <p:cNvPr id="5" name="TextBox 4"/>
          <p:cNvSpPr txBox="1">
            <a:spLocks noChangeArrowheads="1"/>
          </p:cNvSpPr>
          <p:nvPr/>
        </p:nvSpPr>
        <p:spPr bwMode="auto">
          <a:xfrm>
            <a:off x="4724400" y="3810000"/>
            <a:ext cx="1452642"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distance</a:t>
            </a:r>
          </a:p>
        </p:txBody>
      </p:sp>
      <p:sp>
        <p:nvSpPr>
          <p:cNvPr id="6" name="TextBox 3"/>
          <p:cNvSpPr txBox="1">
            <a:spLocks noChangeArrowheads="1"/>
          </p:cNvSpPr>
          <p:nvPr/>
        </p:nvSpPr>
        <p:spPr bwMode="auto">
          <a:xfrm>
            <a:off x="914400" y="990600"/>
            <a:ext cx="72390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How </a:t>
            </a:r>
            <a:r>
              <a:rPr lang="en-US" sz="2600" b="1" dirty="0">
                <a:latin typeface="Garamond" pitchFamily="18" charset="0"/>
              </a:rPr>
              <a:t>does Chopin (the author) characterize Mrs. Mallard’s gaze</a:t>
            </a:r>
            <a:r>
              <a:rPr lang="en-US" sz="2600" b="1" dirty="0" smtClean="0">
                <a:latin typeface="Garamond" pitchFamily="18" charset="0"/>
              </a:rPr>
              <a:t>? In other words, what words does the author use to describe her gaze or the way she is looking?</a:t>
            </a:r>
            <a:endParaRPr lang="en-US" sz="2600" b="1" dirty="0">
              <a:latin typeface="Garamond" pitchFamily="18" charset="0"/>
            </a:endParaRPr>
          </a:p>
        </p:txBody>
      </p:sp>
    </p:spTree>
    <p:extLst>
      <p:ext uri="{BB962C8B-B14F-4D97-AF65-F5344CB8AC3E}">
        <p14:creationId xmlns="" xmlns:p14="http://schemas.microsoft.com/office/powerpoint/2010/main" val="366649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1"/>
          <p:cNvSpPr txBox="1">
            <a:spLocks noChangeArrowheads="1"/>
          </p:cNvSpPr>
          <p:nvPr/>
        </p:nvSpPr>
        <p:spPr bwMode="auto">
          <a:xfrm>
            <a:off x="1219200" y="3352800"/>
            <a:ext cx="6781800" cy="2446824"/>
          </a:xfrm>
          <a:prstGeom prst="rect">
            <a:avLst/>
          </a:prstGeom>
          <a:noFill/>
          <a:ln w="9525">
            <a:noFill/>
            <a:miter lim="800000"/>
            <a:headEnd/>
            <a:tailEnd/>
          </a:ln>
        </p:spPr>
        <p:txBody>
          <a:bodyPr>
            <a:spAutoFit/>
          </a:bodyPr>
          <a:lstStyle/>
          <a:p>
            <a:r>
              <a:rPr lang="en-US" sz="2500" dirty="0" smtClean="0">
                <a:latin typeface="Garamond" pitchFamily="18" charset="0"/>
              </a:rPr>
              <a:t>   There </a:t>
            </a:r>
            <a:r>
              <a:rPr lang="en-US" sz="2500" dirty="0">
                <a:latin typeface="Garamond" pitchFamily="18" charset="0"/>
              </a:rPr>
              <a:t>was something coming to her and she was waiting for it, fearfully. What was it? She did not know; it was too subtle and elusive to name. But she felt it, creeping out of the sky, reaching toward her through the sounds, the scents, the color that filled the air.</a:t>
            </a:r>
          </a:p>
        </p:txBody>
      </p:sp>
      <p:sp>
        <p:nvSpPr>
          <p:cNvPr id="28674" name="TextBox 3"/>
          <p:cNvSpPr txBox="1">
            <a:spLocks noChangeArrowheads="1"/>
          </p:cNvSpPr>
          <p:nvPr/>
        </p:nvSpPr>
        <p:spPr bwMode="auto">
          <a:xfrm>
            <a:off x="1219200" y="1219200"/>
            <a:ext cx="6629400" cy="2154436"/>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a:t>
            </a:r>
            <a:endParaRPr lang="en-US" sz="3000" b="1" dirty="0">
              <a:latin typeface="Garamond" pitchFamily="18" charset="0"/>
            </a:endParaRPr>
          </a:p>
          <a:p>
            <a:pPr>
              <a:buFont typeface="Arial" pitchFamily="34" charset="0"/>
              <a:buChar char="•"/>
            </a:pPr>
            <a:r>
              <a:rPr lang="en-US" sz="2600" b="1" dirty="0" smtClean="0">
                <a:sym typeface="Wingdings"/>
              </a:rPr>
              <a:t> </a:t>
            </a:r>
            <a:r>
              <a:rPr lang="en-US" sz="2600" b="1" dirty="0" smtClean="0">
                <a:latin typeface="Garamond" pitchFamily="18" charset="0"/>
              </a:rPr>
              <a:t>Mrs. Mallard’s thoughts were suspended, or stopped. What </a:t>
            </a:r>
            <a:r>
              <a:rPr lang="en-US" sz="2600" b="1" dirty="0">
                <a:latin typeface="Garamond" pitchFamily="18" charset="0"/>
              </a:rPr>
              <a:t>do we learn in this paragraph about why Mrs. Mallard’s thoughts were </a:t>
            </a:r>
            <a:r>
              <a:rPr lang="en-US" sz="2600" b="1" dirty="0" smtClean="0">
                <a:latin typeface="Garamond" pitchFamily="18" charset="0"/>
              </a:rPr>
              <a:t>stopped?</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143000" y="35052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2122748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4"/>
          <p:cNvSpPr txBox="1">
            <a:spLocks noChangeArrowheads="1"/>
          </p:cNvSpPr>
          <p:nvPr/>
        </p:nvSpPr>
        <p:spPr bwMode="auto">
          <a:xfrm>
            <a:off x="1066800" y="3200400"/>
            <a:ext cx="6781800" cy="1692771"/>
          </a:xfrm>
          <a:prstGeom prst="rect">
            <a:avLst/>
          </a:prstGeom>
          <a:noFill/>
          <a:ln w="9525">
            <a:noFill/>
            <a:miter lim="800000"/>
            <a:headEnd/>
            <a:tailEnd/>
          </a:ln>
        </p:spPr>
        <p:txBody>
          <a:bodyPr>
            <a:spAutoFit/>
          </a:bodyPr>
          <a:lstStyle/>
          <a:p>
            <a:endParaRPr lang="en-US" sz="2600" b="1" i="1" dirty="0" smtClean="0">
              <a:latin typeface="Garamond" pitchFamily="18" charset="0"/>
            </a:endParaRPr>
          </a:p>
          <a:p>
            <a:endParaRPr lang="en-US" sz="2600" i="1" dirty="0">
              <a:latin typeface="Garamond" pitchFamily="18" charset="0"/>
            </a:endParaRPr>
          </a:p>
          <a:p>
            <a:r>
              <a:rPr lang="en-US" sz="2600" dirty="0">
                <a:latin typeface="Garamond" pitchFamily="18" charset="0"/>
              </a:rPr>
              <a:t>She is _______ for an _______ to _____ to her.</a:t>
            </a:r>
          </a:p>
          <a:p>
            <a:endParaRPr lang="en-US" sz="2600" dirty="0">
              <a:latin typeface="Garamond" pitchFamily="18" charset="0"/>
            </a:endParaRPr>
          </a:p>
        </p:txBody>
      </p:sp>
      <p:sp>
        <p:nvSpPr>
          <p:cNvPr id="3" name="TextBox 2"/>
          <p:cNvSpPr txBox="1">
            <a:spLocks noChangeArrowheads="1"/>
          </p:cNvSpPr>
          <p:nvPr/>
        </p:nvSpPr>
        <p:spPr bwMode="auto">
          <a:xfrm>
            <a:off x="1981200" y="3886200"/>
            <a:ext cx="1308692"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waiting</a:t>
            </a:r>
          </a:p>
        </p:txBody>
      </p:sp>
      <p:sp>
        <p:nvSpPr>
          <p:cNvPr id="4" name="TextBox 3"/>
          <p:cNvSpPr txBox="1">
            <a:spLocks noChangeArrowheads="1"/>
          </p:cNvSpPr>
          <p:nvPr/>
        </p:nvSpPr>
        <p:spPr bwMode="auto">
          <a:xfrm>
            <a:off x="5562600" y="3886200"/>
            <a:ext cx="1011815"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come</a:t>
            </a:r>
          </a:p>
        </p:txBody>
      </p:sp>
      <p:sp>
        <p:nvSpPr>
          <p:cNvPr id="6" name="TextBox 5"/>
          <p:cNvSpPr txBox="1">
            <a:spLocks noChangeArrowheads="1"/>
          </p:cNvSpPr>
          <p:nvPr/>
        </p:nvSpPr>
        <p:spPr bwMode="auto">
          <a:xfrm>
            <a:off x="3962400" y="3886200"/>
            <a:ext cx="1239442"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insight</a:t>
            </a:r>
          </a:p>
        </p:txBody>
      </p:sp>
      <p:sp>
        <p:nvSpPr>
          <p:cNvPr id="7" name="TextBox 3"/>
          <p:cNvSpPr txBox="1">
            <a:spLocks noChangeArrowheads="1"/>
          </p:cNvSpPr>
          <p:nvPr/>
        </p:nvSpPr>
        <p:spPr bwMode="auto">
          <a:xfrm>
            <a:off x="990600" y="1295400"/>
            <a:ext cx="6629400" cy="2154436"/>
          </a:xfrm>
          <a:prstGeom prst="rect">
            <a:avLst/>
          </a:prstGeom>
          <a:noFill/>
          <a:ln w="9525">
            <a:noFill/>
            <a:miter lim="800000"/>
            <a:headEnd/>
            <a:tailEnd/>
          </a:ln>
        </p:spPr>
        <p:txBody>
          <a:bodyPr>
            <a:spAutoFit/>
          </a:bodyPr>
          <a:lstStyle/>
          <a:p>
            <a:r>
              <a:rPr lang="en-US" sz="3000" b="1" dirty="0">
                <a:latin typeface="Garamond" pitchFamily="18" charset="0"/>
              </a:rPr>
              <a:t>Guiding </a:t>
            </a:r>
            <a:r>
              <a:rPr lang="en-US" sz="3000" b="1" dirty="0" smtClean="0">
                <a:latin typeface="Garamond" pitchFamily="18" charset="0"/>
              </a:rPr>
              <a:t>Question:</a:t>
            </a:r>
            <a:endParaRPr lang="en-US" sz="3000" b="1" dirty="0">
              <a:latin typeface="Garamond" pitchFamily="18" charset="0"/>
            </a:endParaRPr>
          </a:p>
          <a:p>
            <a:pPr>
              <a:buFont typeface="Arial" pitchFamily="34" charset="0"/>
              <a:buChar char="•"/>
            </a:pPr>
            <a:r>
              <a:rPr lang="en-US" sz="2600" b="1" dirty="0" smtClean="0">
                <a:sym typeface="Wingdings"/>
              </a:rPr>
              <a:t> </a:t>
            </a:r>
            <a:r>
              <a:rPr lang="en-US" sz="2600" b="1" dirty="0" smtClean="0">
                <a:latin typeface="Garamond" pitchFamily="18" charset="0"/>
              </a:rPr>
              <a:t>Mrs. Mallard’s thoughts were suspended, or stopped. What </a:t>
            </a:r>
            <a:r>
              <a:rPr lang="en-US" sz="2600" b="1" dirty="0">
                <a:latin typeface="Garamond" pitchFamily="18" charset="0"/>
              </a:rPr>
              <a:t>do we learn in this paragraph about why Mrs. Mallard’s thoughts were </a:t>
            </a:r>
            <a:r>
              <a:rPr lang="en-US" sz="2600" b="1" dirty="0" smtClean="0">
                <a:latin typeface="Garamond" pitchFamily="18" charset="0"/>
              </a:rPr>
              <a:t>stopped?</a:t>
            </a:r>
            <a:endParaRPr lang="en-US" sz="2600" b="1" dirty="0">
              <a:latin typeface="Garamond" pitchFamily="18" charset="0"/>
            </a:endParaRPr>
          </a:p>
        </p:txBody>
      </p:sp>
    </p:spTree>
    <p:extLst>
      <p:ext uri="{BB962C8B-B14F-4D97-AF65-F5344CB8AC3E}">
        <p14:creationId xmlns="" xmlns:p14="http://schemas.microsoft.com/office/powerpoint/2010/main" val="2432927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749667555"/>
              </p:ext>
            </p:extLst>
          </p:nvPr>
        </p:nvGraphicFramePr>
        <p:xfrm>
          <a:off x="990600" y="1066800"/>
          <a:ext cx="7162800" cy="519766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smtClean="0">
                          <a:solidFill>
                            <a:srgbClr val="000000"/>
                          </a:solidFill>
                          <a:effectLst/>
                          <a:latin typeface="+mj-lt"/>
                          <a:ea typeface="Times New Roman"/>
                        </a:rPr>
                        <a:t>approaching</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b="1" baseline="0" dirty="0" smtClean="0"/>
                        <a:t>Approaching </a:t>
                      </a:r>
                      <a:r>
                        <a:rPr lang="en-US" b="0" baseline="0" dirty="0" smtClean="0"/>
                        <a:t>means coming towards something. [</a:t>
                      </a:r>
                      <a:r>
                        <a:rPr lang="en-US" b="0" i="1" baseline="0" dirty="0" smtClean="0"/>
                        <a:t>Something was </a:t>
                      </a:r>
                      <a:r>
                        <a:rPr lang="en-US" b="0" i="1" u="sng" baseline="0" dirty="0" smtClean="0"/>
                        <a:t>approaching</a:t>
                      </a:r>
                      <a:r>
                        <a:rPr lang="en-US" b="0" i="1" u="none" baseline="0" dirty="0" smtClean="0"/>
                        <a:t> her.</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 </a:t>
                      </a:r>
                      <a:r>
                        <a:rPr lang="en-US" dirty="0" err="1" smtClean="0">
                          <a:solidFill>
                            <a:schemeClr val="tx1"/>
                          </a:solidFill>
                        </a:rPr>
                        <a:t>acercarse</a:t>
                      </a:r>
                      <a:r>
                        <a:rPr lang="en-US" dirty="0" smtClean="0">
                          <a:solidFill>
                            <a:schemeClr val="tx1"/>
                          </a:solidFill>
                        </a:rPr>
                        <a:t> </a:t>
                      </a:r>
                      <a:r>
                        <a:rPr lang="en-US" dirty="0" smtClean="0"/>
                        <a:t> </a:t>
                      </a:r>
                      <a:endParaRPr lang="en-US" sz="1100" dirty="0" smtClean="0"/>
                    </a:p>
                    <a:p>
                      <a:pPr>
                        <a:spcBef>
                          <a:spcPts val="600"/>
                        </a:spcBef>
                        <a:spcAft>
                          <a:spcPts val="600"/>
                        </a:spcAft>
                      </a:pPr>
                      <a:r>
                        <a:rPr lang="en-US" dirty="0" smtClean="0"/>
                        <a:t>Now, let’s look at a picture that demonstrates the word </a:t>
                      </a:r>
                      <a:r>
                        <a:rPr lang="en-US" b="1" baseline="0" dirty="0" smtClean="0"/>
                        <a:t>approaching</a:t>
                      </a:r>
                      <a:r>
                        <a:rPr lang="en-US" i="1" dirty="0" smtClean="0"/>
                        <a:t>.</a:t>
                      </a:r>
                      <a:r>
                        <a:rPr lang="en-US" dirty="0" smtClean="0"/>
                        <a:t> The airplane is approaching, or coming towards the airport.</a:t>
                      </a:r>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If you’re on a road, what kinds of vehicles might approach you?</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b="0" dirty="0" smtClean="0"/>
                        <a:t>Let’s look</a:t>
                      </a:r>
                      <a:r>
                        <a:rPr lang="en-US" b="0" baseline="0" dirty="0" smtClean="0"/>
                        <a:t> at another picture of </a:t>
                      </a:r>
                      <a:r>
                        <a:rPr lang="en-US" b="1" dirty="0" smtClean="0"/>
                        <a:t>approaching</a:t>
                      </a:r>
                      <a:r>
                        <a:rPr lang="en-US" b="0" baseline="0" dirty="0" smtClean="0"/>
                        <a:t>. This is a speedometer. It measures speed. The speed that it is measuring is </a:t>
                      </a:r>
                      <a:r>
                        <a:rPr lang="en-US" b="0" u="sng" baseline="0" dirty="0" smtClean="0"/>
                        <a:t>approaching</a:t>
                      </a:r>
                      <a:r>
                        <a:rPr lang="en-US" b="0" u="none" baseline="0" dirty="0" smtClean="0"/>
                        <a:t>, or almost </a:t>
                      </a:r>
                      <a:r>
                        <a:rPr lang="en-US" b="0" baseline="0" dirty="0" smtClean="0"/>
                        <a:t>50 mph.</a:t>
                      </a:r>
                      <a:endParaRPr lang="en-US" b="0" i="1" baseline="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sng" baseline="0" dirty="0" smtClean="0"/>
                        <a:t>:</a:t>
                      </a:r>
                      <a:r>
                        <a:rPr lang="en-US" u="none" baseline="0" dirty="0" smtClean="0"/>
                        <a:t> If you were going fast in a vehicle, what speed would you be approaching?</a:t>
                      </a:r>
                      <a:endParaRPr lang="en-US" b="0" i="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l="13968" t="33419" r="11628"/>
          <a:stretch/>
        </p:blipFill>
        <p:spPr>
          <a:xfrm>
            <a:off x="1080568" y="1447800"/>
            <a:ext cx="2043632" cy="1828800"/>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371600" y="4191000"/>
            <a:ext cx="1447800" cy="1447800"/>
          </a:xfrm>
          <a:prstGeom prst="rect">
            <a:avLst/>
          </a:prstGeom>
        </p:spPr>
      </p:pic>
    </p:spTree>
    <p:extLst>
      <p:ext uri="{BB962C8B-B14F-4D97-AF65-F5344CB8AC3E}">
        <p14:creationId xmlns="" xmlns:p14="http://schemas.microsoft.com/office/powerpoint/2010/main" val="3257924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1"/>
          <p:cNvSpPr txBox="1">
            <a:spLocks noChangeArrowheads="1"/>
          </p:cNvSpPr>
          <p:nvPr/>
        </p:nvSpPr>
        <p:spPr bwMode="auto">
          <a:xfrm>
            <a:off x="990600" y="2057400"/>
            <a:ext cx="6858000" cy="2062103"/>
          </a:xfrm>
          <a:prstGeom prst="rect">
            <a:avLst/>
          </a:prstGeom>
          <a:noFill/>
          <a:ln w="9525">
            <a:noFill/>
            <a:miter lim="800000"/>
            <a:headEnd/>
            <a:tailEnd/>
          </a:ln>
        </p:spPr>
        <p:txBody>
          <a:bodyPr>
            <a:spAutoFit/>
          </a:bodyPr>
          <a:lstStyle/>
          <a:p>
            <a:r>
              <a:rPr lang="en-US" sz="2500" dirty="0" smtClean="0">
                <a:latin typeface="Garamond" pitchFamily="18" charset="0"/>
              </a:rPr>
              <a:t>    Now </a:t>
            </a:r>
            <a:r>
              <a:rPr lang="en-US" sz="2500" dirty="0">
                <a:latin typeface="Garamond" pitchFamily="18" charset="0"/>
              </a:rPr>
              <a:t>her </a:t>
            </a:r>
            <a:r>
              <a:rPr lang="en-US" sz="2500" u="sng" dirty="0">
                <a:latin typeface="Garamond" pitchFamily="18" charset="0"/>
              </a:rPr>
              <a:t>bosom</a:t>
            </a:r>
            <a:r>
              <a:rPr lang="en-US" sz="2500" dirty="0">
                <a:latin typeface="Garamond" pitchFamily="18" charset="0"/>
              </a:rPr>
              <a:t> rose and fell tumultuously. She was beginning to recognize this thing that was </a:t>
            </a:r>
            <a:r>
              <a:rPr lang="en-US" sz="2500" b="1" dirty="0">
                <a:latin typeface="Garamond" pitchFamily="18" charset="0"/>
              </a:rPr>
              <a:t>approaching</a:t>
            </a:r>
            <a:r>
              <a:rPr lang="en-US" sz="2500" dirty="0">
                <a:latin typeface="Garamond" pitchFamily="18" charset="0"/>
              </a:rPr>
              <a:t> to possess her, and she was striving to beat it back with her </a:t>
            </a:r>
            <a:r>
              <a:rPr lang="en-US" sz="2500" dirty="0" smtClean="0">
                <a:latin typeface="Garamond" pitchFamily="18" charset="0"/>
              </a:rPr>
              <a:t>will </a:t>
            </a:r>
            <a:r>
              <a:rPr lang="en-US" sz="2800" dirty="0" smtClean="0"/>
              <a:t>– </a:t>
            </a:r>
            <a:r>
              <a:rPr lang="en-US" sz="2500" dirty="0" smtClean="0">
                <a:latin typeface="Garamond" pitchFamily="18" charset="0"/>
              </a:rPr>
              <a:t>as </a:t>
            </a:r>
            <a:r>
              <a:rPr lang="en-US" sz="2500" dirty="0">
                <a:latin typeface="Garamond" pitchFamily="18" charset="0"/>
              </a:rPr>
              <a:t>powerless as her two white slender hands would have been. </a:t>
            </a:r>
          </a:p>
        </p:txBody>
      </p:sp>
      <p:sp>
        <p:nvSpPr>
          <p:cNvPr id="30722" name="TextBox 4"/>
          <p:cNvSpPr txBox="1">
            <a:spLocks noChangeArrowheads="1"/>
          </p:cNvSpPr>
          <p:nvPr/>
        </p:nvSpPr>
        <p:spPr bwMode="auto">
          <a:xfrm>
            <a:off x="1100138" y="5105400"/>
            <a:ext cx="2736775" cy="400110"/>
          </a:xfrm>
          <a:prstGeom prst="rect">
            <a:avLst/>
          </a:prstGeom>
          <a:noFill/>
          <a:ln w="9525">
            <a:noFill/>
            <a:miter lim="800000"/>
            <a:headEnd/>
            <a:tailEnd/>
          </a:ln>
        </p:spPr>
        <p:txBody>
          <a:bodyPr wrap="none">
            <a:spAutoFit/>
          </a:bodyPr>
          <a:lstStyle/>
          <a:p>
            <a:r>
              <a:rPr lang="en-US" sz="2000" b="1" dirty="0">
                <a:solidFill>
                  <a:srgbClr val="003399"/>
                </a:solidFill>
                <a:latin typeface="Garamond" pitchFamily="18" charset="0"/>
              </a:rPr>
              <a:t>bosom: </a:t>
            </a:r>
            <a:r>
              <a:rPr lang="en-US" sz="2000" dirty="0">
                <a:solidFill>
                  <a:srgbClr val="003399"/>
                </a:solidFill>
                <a:latin typeface="Garamond" pitchFamily="18" charset="0"/>
              </a:rPr>
              <a:t>chest (body part)</a:t>
            </a:r>
            <a:endParaRPr lang="en-US" sz="2000" i="1" dirty="0">
              <a:solidFill>
                <a:srgbClr val="003399"/>
              </a:solidFill>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990600" y="2209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5587329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236596272"/>
              </p:ext>
            </p:extLst>
          </p:nvPr>
        </p:nvGraphicFramePr>
        <p:xfrm>
          <a:off x="990600" y="1066800"/>
          <a:ext cx="7239000" cy="5197669"/>
        </p:xfrm>
        <a:graphic>
          <a:graphicData uri="http://schemas.openxmlformats.org/drawingml/2006/table">
            <a:tbl>
              <a:tblPr firstRow="1" bandRow="1">
                <a:tableStyleId>{2D5ABB26-0587-4C30-8999-92F81FD0307C}</a:tableStyleId>
              </a:tblPr>
              <a:tblGrid>
                <a:gridCol w="2156298"/>
                <a:gridCol w="5082702"/>
              </a:tblGrid>
              <a:tr h="2514600">
                <a:tc>
                  <a:txBody>
                    <a:bodyPr/>
                    <a:lstStyle/>
                    <a:p>
                      <a:pPr marL="0" marR="0">
                        <a:spcBef>
                          <a:spcPts val="0"/>
                        </a:spcBef>
                        <a:spcAft>
                          <a:spcPts val="0"/>
                        </a:spcAft>
                      </a:pPr>
                      <a:r>
                        <a:rPr lang="en-US" sz="1800" b="1" dirty="0" smtClean="0">
                          <a:solidFill>
                            <a:srgbClr val="000000"/>
                          </a:solidFill>
                          <a:effectLst/>
                          <a:latin typeface="+mj-lt"/>
                          <a:ea typeface="Times New Roman"/>
                        </a:rPr>
                        <a:t>relax</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b="0" baseline="0" dirty="0" smtClean="0"/>
                        <a:t>To </a:t>
                      </a:r>
                      <a:r>
                        <a:rPr lang="en-US" b="1" baseline="0" dirty="0" smtClean="0"/>
                        <a:t>relax </a:t>
                      </a:r>
                      <a:r>
                        <a:rPr lang="en-US" b="0" baseline="0" dirty="0" smtClean="0"/>
                        <a:t>means to</a:t>
                      </a:r>
                      <a:r>
                        <a:rPr lang="en-US" b="1" baseline="0" dirty="0" smtClean="0"/>
                        <a:t> </a:t>
                      </a:r>
                      <a:r>
                        <a:rPr lang="en-US" b="0" baseline="0" dirty="0" smtClean="0"/>
                        <a:t>make something loose or less stiff.                                                                          [</a:t>
                      </a:r>
                      <a:r>
                        <a:rPr lang="en-US" b="0" i="1" baseline="0" dirty="0" smtClean="0"/>
                        <a:t>Her entire body </a:t>
                      </a:r>
                      <a:r>
                        <a:rPr lang="en-US" b="0" i="1" u="sng" baseline="0" dirty="0" smtClean="0"/>
                        <a:t>relaxed</a:t>
                      </a:r>
                      <a:r>
                        <a:rPr lang="en-US" b="0" i="1" u="none" baseline="0" dirty="0" smtClean="0"/>
                        <a:t>.</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relajar</a:t>
                      </a:r>
                      <a:r>
                        <a:rPr lang="en-US" dirty="0" smtClean="0">
                          <a:solidFill>
                            <a:schemeClr val="tx1"/>
                          </a:solidFill>
                        </a:rPr>
                        <a:t>.</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relax</a:t>
                      </a:r>
                      <a:r>
                        <a:rPr lang="en-US" i="1" dirty="0" smtClean="0"/>
                        <a:t>.</a:t>
                      </a:r>
                      <a:r>
                        <a:rPr lang="en-US" dirty="0" smtClean="0"/>
                        <a:t> This is a hand</a:t>
                      </a:r>
                      <a:r>
                        <a:rPr lang="en-US" baseline="0" dirty="0" smtClean="0"/>
                        <a:t> that is in a fist. Then it relaxes, or loosens up.</a:t>
                      </a:r>
                      <a:endParaRPr lang="en-US" sz="1200" dirty="0" smtClean="0"/>
                    </a:p>
                    <a:p>
                      <a:pPr>
                        <a:spcBef>
                          <a:spcPts val="600"/>
                        </a:spcBef>
                        <a:spcAft>
                          <a:spcPts val="600"/>
                        </a:spcAft>
                      </a:pPr>
                      <a:r>
                        <a:rPr lang="en-US" baseline="0" dirty="0" smtClean="0"/>
                        <a:t>Make a fist with your own hand and then relax it. Tell a partner what you feel.</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b="1" dirty="0" smtClean="0"/>
                    </a:p>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b="0" dirty="0" smtClean="0"/>
                        <a:t>Let’s look</a:t>
                      </a:r>
                      <a:r>
                        <a:rPr lang="en-US" b="0" baseline="0" dirty="0" smtClean="0"/>
                        <a:t> at another picture of </a:t>
                      </a:r>
                      <a:r>
                        <a:rPr lang="en-US" b="1" baseline="0" dirty="0" smtClean="0"/>
                        <a:t>relax</a:t>
                      </a:r>
                      <a:r>
                        <a:rPr lang="en-US" b="0" baseline="0" dirty="0" smtClean="0"/>
                        <a:t>. It can also mean to spend time doing enjoyable things. This </a:t>
                      </a:r>
                      <a:r>
                        <a:rPr lang="en-US" b="0" i="0" baseline="0" dirty="0" smtClean="0"/>
                        <a:t>boy is taking time to relax in the pool.</a:t>
                      </a:r>
                      <a:endParaRPr lang="en-US" b="0" i="1" baseline="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W</a:t>
                      </a:r>
                      <a:r>
                        <a:rPr lang="en-US" b="0" i="0" baseline="0" dirty="0" smtClean="0"/>
                        <a:t>hat do you do to relax?</a:t>
                      </a:r>
                      <a:endParaRPr lang="en-US" b="0" i="0" dirty="0" smtClean="0"/>
                    </a:p>
                  </a:txBody>
                  <a:tcPr>
                    <a:lnT w="12700" cap="flat" cmpd="sng" algn="ctr">
                      <a:solidFill>
                        <a:schemeClr val="tx1"/>
                      </a:solidFill>
                      <a:prstDash val="solid"/>
                      <a:round/>
                      <a:headEnd type="none" w="med" len="med"/>
                      <a:tailEnd type="none" w="med" len="med"/>
                    </a:lnT>
                  </a:tcPr>
                </a:tc>
              </a:tr>
            </a:tbl>
          </a:graphicData>
        </a:graphic>
      </p:graphicFrame>
      <p:grpSp>
        <p:nvGrpSpPr>
          <p:cNvPr id="16" name="Group 15"/>
          <p:cNvGrpSpPr/>
          <p:nvPr/>
        </p:nvGrpSpPr>
        <p:grpSpPr>
          <a:xfrm>
            <a:off x="1066800" y="1371600"/>
            <a:ext cx="1821785" cy="2133600"/>
            <a:chOff x="1066800" y="1371600"/>
            <a:chExt cx="1821785" cy="2133600"/>
          </a:xfrm>
        </p:grpSpPr>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l="11394" t="14926" r="17559" b="22184"/>
            <a:stretch/>
          </p:blipFill>
          <p:spPr>
            <a:xfrm>
              <a:off x="1066800" y="1371600"/>
              <a:ext cx="824784" cy="1066800"/>
            </a:xfrm>
            <a:prstGeom prst="rect">
              <a:avLst/>
            </a:prstGeom>
          </p:spPr>
        </p:pic>
        <p:pic>
          <p:nvPicPr>
            <p:cNvPr id="12" name="Picture 11"/>
            <p:cNvPicPr>
              <a:picLocks noChangeAspect="1"/>
            </p:cNvPicPr>
            <p:nvPr/>
          </p:nvPicPr>
          <p:blipFill rotWithShape="1">
            <a:blip r:embed="rId4" cstate="print">
              <a:extLst>
                <a:ext uri="{28A0092B-C50C-407E-A947-70E740481C1C}">
                  <a14:useLocalDpi xmlns="" xmlns:a14="http://schemas.microsoft.com/office/drawing/2010/main" val="0"/>
                </a:ext>
              </a:extLst>
            </a:blip>
            <a:srcRect l="7200" t="13532" r="2111"/>
            <a:stretch/>
          </p:blipFill>
          <p:spPr>
            <a:xfrm>
              <a:off x="2239370" y="2574230"/>
              <a:ext cx="649215" cy="930970"/>
            </a:xfrm>
            <a:prstGeom prst="rect">
              <a:avLst/>
            </a:prstGeom>
          </p:spPr>
        </p:pic>
        <p:cxnSp>
          <p:nvCxnSpPr>
            <p:cNvPr id="14" name="Straight Arrow Connector 13"/>
            <p:cNvCxnSpPr/>
            <p:nvPr/>
          </p:nvCxnSpPr>
          <p:spPr>
            <a:xfrm>
              <a:off x="1752600" y="2438400"/>
              <a:ext cx="457200"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17" name="Picture 1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14400" y="4038600"/>
            <a:ext cx="2175972" cy="1447800"/>
          </a:xfrm>
          <a:prstGeom prst="rect">
            <a:avLst/>
          </a:prstGeom>
        </p:spPr>
      </p:pic>
    </p:spTree>
    <p:extLst>
      <p:ext uri="{BB962C8B-B14F-4D97-AF65-F5344CB8AC3E}">
        <p14:creationId xmlns="" xmlns:p14="http://schemas.microsoft.com/office/powerpoint/2010/main" val="30155848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838200" y="3200400"/>
            <a:ext cx="7620000" cy="2831544"/>
          </a:xfrm>
          <a:prstGeom prst="rect">
            <a:avLst/>
          </a:prstGeom>
          <a:noFill/>
          <a:ln w="9525">
            <a:noFill/>
            <a:miter lim="800000"/>
            <a:headEnd/>
            <a:tailEnd/>
          </a:ln>
        </p:spPr>
        <p:txBody>
          <a:bodyPr wrap="square">
            <a:spAutoFit/>
          </a:bodyPr>
          <a:lstStyle/>
          <a:p>
            <a:r>
              <a:rPr lang="en-US" sz="2500" dirty="0" smtClean="0">
                <a:latin typeface="Garamond" pitchFamily="18" charset="0"/>
              </a:rPr>
              <a:t>     When </a:t>
            </a:r>
            <a:r>
              <a:rPr lang="en-US" sz="2500" dirty="0">
                <a:latin typeface="Garamond" pitchFamily="18" charset="0"/>
              </a:rPr>
              <a:t>she abandoned herself a little whispered word escaped her slightly parted lips. She said it over and over under her breath: "free, free, free</a:t>
            </a:r>
            <a:r>
              <a:rPr lang="en-US" sz="2500" dirty="0" smtClean="0">
                <a:latin typeface="Garamond" pitchFamily="18" charset="0"/>
              </a:rPr>
              <a:t>!" The vacant stare and the look of terror that had followed it went from her eyes. They stayed keen and bright. Her pulses beat fast, and the coursing blood warmed and </a:t>
            </a:r>
            <a:r>
              <a:rPr lang="en-US" sz="2500" b="1" dirty="0" smtClean="0">
                <a:latin typeface="Garamond" pitchFamily="18" charset="0"/>
              </a:rPr>
              <a:t>relaxed</a:t>
            </a:r>
            <a:r>
              <a:rPr lang="en-US" sz="2500" dirty="0" smtClean="0">
                <a:latin typeface="Garamond" pitchFamily="18" charset="0"/>
              </a:rPr>
              <a:t> every inch of her body.</a:t>
            </a:r>
            <a:endParaRPr lang="en-US" sz="2500" dirty="0">
              <a:latin typeface="Garamond" pitchFamily="18" charset="0"/>
            </a:endParaRPr>
          </a:p>
        </p:txBody>
      </p:sp>
      <p:sp>
        <p:nvSpPr>
          <p:cNvPr id="31746" name="TextBox 3"/>
          <p:cNvSpPr txBox="1">
            <a:spLocks noChangeArrowheads="1"/>
          </p:cNvSpPr>
          <p:nvPr/>
        </p:nvSpPr>
        <p:spPr bwMode="auto">
          <a:xfrm>
            <a:off x="914400" y="990600"/>
            <a:ext cx="7239000" cy="2154436"/>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Chopin </a:t>
            </a:r>
            <a:r>
              <a:rPr lang="en-US" sz="2600" b="1" dirty="0">
                <a:latin typeface="Garamond" pitchFamily="18" charset="0"/>
              </a:rPr>
              <a:t>uses the word “abandon” in the third paragraph and again </a:t>
            </a:r>
            <a:r>
              <a:rPr lang="en-US" sz="2600" b="1" dirty="0" smtClean="0">
                <a:latin typeface="Garamond" pitchFamily="18" charset="0"/>
              </a:rPr>
              <a:t>in this section. How </a:t>
            </a:r>
            <a:r>
              <a:rPr lang="en-US" sz="2600" b="1" dirty="0">
                <a:latin typeface="Garamond" pitchFamily="18" charset="0"/>
              </a:rPr>
              <a:t>is Mrs. Mallard’s </a:t>
            </a:r>
            <a:r>
              <a:rPr lang="en-US" sz="2600" b="1" dirty="0" smtClean="0">
                <a:latin typeface="Garamond" pitchFamily="18" charset="0"/>
              </a:rPr>
              <a:t>reaction (how she feels and acts) different in the third paragraph from this section? </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838200" y="3352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4952055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4"/>
          <p:cNvSpPr txBox="1">
            <a:spLocks noChangeArrowheads="1"/>
          </p:cNvSpPr>
          <p:nvPr/>
        </p:nvSpPr>
        <p:spPr bwMode="auto">
          <a:xfrm>
            <a:off x="838200" y="3352800"/>
            <a:ext cx="7239000" cy="2092881"/>
          </a:xfrm>
          <a:prstGeom prst="rect">
            <a:avLst/>
          </a:prstGeom>
          <a:noFill/>
          <a:ln w="9525">
            <a:noFill/>
            <a:miter lim="800000"/>
            <a:headEnd/>
            <a:tailEnd/>
          </a:ln>
        </p:spPr>
        <p:txBody>
          <a:bodyPr>
            <a:spAutoFit/>
          </a:bodyPr>
          <a:lstStyle/>
          <a:p>
            <a:endParaRPr lang="en-US" sz="2600" dirty="0" smtClean="0">
              <a:latin typeface="Garamond" pitchFamily="18" charset="0"/>
            </a:endParaRPr>
          </a:p>
          <a:p>
            <a:r>
              <a:rPr lang="en-US" sz="2600" dirty="0" smtClean="0">
                <a:latin typeface="Garamond" pitchFamily="18" charset="0"/>
              </a:rPr>
              <a:t>Earlier</a:t>
            </a:r>
            <a:r>
              <a:rPr lang="en-US" sz="2600" dirty="0">
                <a:latin typeface="Garamond" pitchFamily="18" charset="0"/>
              </a:rPr>
              <a:t>, Mrs. Mallard was overcome with ______ and physically  _________.</a:t>
            </a:r>
          </a:p>
          <a:p>
            <a:endParaRPr lang="en-US" sz="2600" dirty="0">
              <a:latin typeface="Garamond" pitchFamily="18" charset="0"/>
            </a:endParaRPr>
          </a:p>
          <a:p>
            <a:r>
              <a:rPr lang="en-US" sz="2600" dirty="0">
                <a:latin typeface="Garamond" pitchFamily="18" charset="0"/>
              </a:rPr>
              <a:t>Now, she is ________ and physically _________.</a:t>
            </a:r>
          </a:p>
        </p:txBody>
      </p:sp>
      <p:sp>
        <p:nvSpPr>
          <p:cNvPr id="4" name="TextBox 3"/>
          <p:cNvSpPr txBox="1">
            <a:spLocks noChangeArrowheads="1"/>
          </p:cNvSpPr>
          <p:nvPr/>
        </p:nvSpPr>
        <p:spPr bwMode="auto">
          <a:xfrm>
            <a:off x="6172200" y="3657600"/>
            <a:ext cx="886140"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grief</a:t>
            </a:r>
          </a:p>
        </p:txBody>
      </p:sp>
      <p:sp>
        <p:nvSpPr>
          <p:cNvPr id="6" name="TextBox 5"/>
          <p:cNvSpPr txBox="1">
            <a:spLocks noChangeArrowheads="1"/>
          </p:cNvSpPr>
          <p:nvPr/>
        </p:nvSpPr>
        <p:spPr bwMode="auto">
          <a:xfrm>
            <a:off x="2286000" y="4038600"/>
            <a:ext cx="1730282"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oppressed</a:t>
            </a:r>
          </a:p>
        </p:txBody>
      </p:sp>
      <p:sp>
        <p:nvSpPr>
          <p:cNvPr id="7" name="TextBox 6"/>
          <p:cNvSpPr txBox="1">
            <a:spLocks noChangeArrowheads="1"/>
          </p:cNvSpPr>
          <p:nvPr/>
        </p:nvSpPr>
        <p:spPr bwMode="auto">
          <a:xfrm>
            <a:off x="2438400" y="4800600"/>
            <a:ext cx="1519968"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liberated</a:t>
            </a:r>
          </a:p>
        </p:txBody>
      </p:sp>
      <p:sp>
        <p:nvSpPr>
          <p:cNvPr id="8" name="TextBox 7"/>
          <p:cNvSpPr txBox="1">
            <a:spLocks noChangeArrowheads="1"/>
          </p:cNvSpPr>
          <p:nvPr/>
        </p:nvSpPr>
        <p:spPr bwMode="auto">
          <a:xfrm>
            <a:off x="5638800" y="4800600"/>
            <a:ext cx="1792478"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stimulated</a:t>
            </a:r>
          </a:p>
        </p:txBody>
      </p:sp>
      <p:sp>
        <p:nvSpPr>
          <p:cNvPr id="9" name="TextBox 3"/>
          <p:cNvSpPr txBox="1">
            <a:spLocks noChangeArrowheads="1"/>
          </p:cNvSpPr>
          <p:nvPr/>
        </p:nvSpPr>
        <p:spPr bwMode="auto">
          <a:xfrm>
            <a:off x="914400" y="990600"/>
            <a:ext cx="7239000" cy="2154436"/>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Chopin </a:t>
            </a:r>
            <a:r>
              <a:rPr lang="en-US" sz="2600" b="1" dirty="0">
                <a:latin typeface="Garamond" pitchFamily="18" charset="0"/>
              </a:rPr>
              <a:t>uses the word “abandon” in the third paragraph and again </a:t>
            </a:r>
            <a:r>
              <a:rPr lang="en-US" sz="2600" b="1" dirty="0" smtClean="0">
                <a:latin typeface="Garamond" pitchFamily="18" charset="0"/>
              </a:rPr>
              <a:t>in this section. How </a:t>
            </a:r>
            <a:r>
              <a:rPr lang="en-US" sz="2600" b="1" dirty="0">
                <a:latin typeface="Garamond" pitchFamily="18" charset="0"/>
              </a:rPr>
              <a:t>is Mrs. Mallard’s </a:t>
            </a:r>
            <a:r>
              <a:rPr lang="en-US" sz="2600" b="1" dirty="0" smtClean="0">
                <a:latin typeface="Garamond" pitchFamily="18" charset="0"/>
              </a:rPr>
              <a:t>reaction different when compared with this section? </a:t>
            </a:r>
            <a:endParaRPr lang="en-US" sz="2600" b="1" dirty="0">
              <a:latin typeface="Garamond" pitchFamily="18" charset="0"/>
            </a:endParaRPr>
          </a:p>
        </p:txBody>
      </p:sp>
    </p:spTree>
    <p:extLst>
      <p:ext uri="{BB962C8B-B14F-4D97-AF65-F5344CB8AC3E}">
        <p14:creationId xmlns="" xmlns:p14="http://schemas.microsoft.com/office/powerpoint/2010/main" val="1648087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855729310"/>
              </p:ext>
            </p:extLst>
          </p:nvPr>
        </p:nvGraphicFramePr>
        <p:xfrm>
          <a:off x="914400" y="1066800"/>
          <a:ext cx="7543800" cy="4778705"/>
        </p:xfrm>
        <a:graphic>
          <a:graphicData uri="http://schemas.openxmlformats.org/drawingml/2006/table">
            <a:tbl>
              <a:tblPr firstRow="1" bandRow="1">
                <a:tableStyleId>{2D5ABB26-0587-4C30-8999-92F81FD0307C}</a:tableStyleId>
              </a:tblPr>
              <a:tblGrid>
                <a:gridCol w="2247090"/>
                <a:gridCol w="5296710"/>
              </a:tblGrid>
              <a:tr h="2506015">
                <a:tc>
                  <a:txBody>
                    <a:bodyPr/>
                    <a:lstStyle/>
                    <a:p>
                      <a:pPr marL="0" marR="0">
                        <a:spcBef>
                          <a:spcPts val="0"/>
                        </a:spcBef>
                        <a:spcAft>
                          <a:spcPts val="0"/>
                        </a:spcAft>
                      </a:pPr>
                      <a:r>
                        <a:rPr lang="en-US" sz="1800" b="1" dirty="0" smtClean="0">
                          <a:solidFill>
                            <a:srgbClr val="000000"/>
                          </a:solidFill>
                          <a:effectLst/>
                          <a:latin typeface="+mj-lt"/>
                          <a:ea typeface="Times New Roman"/>
                        </a:rPr>
                        <a:t>  perception</a:t>
                      </a:r>
                      <a:endParaRPr lang="en-US" sz="1800" dirty="0">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solidFill>
                        <a:schemeClr val="tx1">
                          <a:lumMod val="50000"/>
                          <a:lumOff val="50000"/>
                        </a:schemeClr>
                      </a:solidFill>
                      <a:prstDash val="solid"/>
                      <a:round/>
                      <a:headEnd type="none" w="med" len="med"/>
                      <a:tailEnd type="none" w="med" len="med"/>
                    </a:lnB>
                  </a:tcPr>
                </a:tc>
                <a:tc>
                  <a:txBody>
                    <a:bodyPr/>
                    <a:lstStyle/>
                    <a:p>
                      <a:pPr marL="0" indent="0">
                        <a:spcBef>
                          <a:spcPts val="600"/>
                        </a:spcBef>
                        <a:spcAft>
                          <a:spcPts val="600"/>
                        </a:spcAft>
                        <a:buNone/>
                      </a:pPr>
                      <a:r>
                        <a:rPr lang="en-US" b="1" baseline="0" dirty="0" smtClean="0"/>
                        <a:t>Perception</a:t>
                      </a:r>
                      <a:r>
                        <a:rPr lang="en-US" b="0" baseline="0" dirty="0" smtClean="0"/>
                        <a:t> means </a:t>
                      </a:r>
                      <a:r>
                        <a:rPr lang="en-US" sz="1800" b="0" baseline="0" dirty="0" smtClean="0"/>
                        <a:t>having a good understanding or knowledge about something. </a:t>
                      </a:r>
                      <a:r>
                        <a:rPr lang="en-US" b="0" baseline="0" dirty="0" smtClean="0"/>
                        <a:t>                                                        [</a:t>
                      </a:r>
                      <a:r>
                        <a:rPr lang="en-US" b="0" i="1" baseline="0" dirty="0" smtClean="0"/>
                        <a:t>She had a clear </a:t>
                      </a:r>
                      <a:r>
                        <a:rPr lang="en-US" b="0" i="1" u="sng" baseline="0" dirty="0" smtClean="0"/>
                        <a:t>perception</a:t>
                      </a:r>
                      <a:r>
                        <a:rPr lang="en-US" b="0" i="1" u="none" baseline="0" dirty="0" smtClean="0"/>
                        <a:t> of her feelings.</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b="0" baseline="0" dirty="0" err="1" smtClean="0">
                          <a:solidFill>
                            <a:schemeClr val="tx1"/>
                          </a:solidFill>
                        </a:rPr>
                        <a:t>percepci</a:t>
                      </a:r>
                      <a:r>
                        <a:rPr lang="en-US" b="0" dirty="0" err="1" smtClean="0">
                          <a:solidFill>
                            <a:schemeClr val="tx1"/>
                          </a:solidFill>
                        </a:rPr>
                        <a:t>ó</a:t>
                      </a:r>
                      <a:r>
                        <a:rPr lang="en-US" b="0" baseline="0" dirty="0" err="1" smtClean="0">
                          <a:solidFill>
                            <a:schemeClr val="tx1"/>
                          </a:solidFill>
                        </a:rPr>
                        <a:t>n</a:t>
                      </a:r>
                      <a:r>
                        <a:rPr lang="en-US" b="1" baseline="0" dirty="0" smtClean="0">
                          <a:solidFill>
                            <a:schemeClr val="tx1"/>
                          </a:solidFill>
                        </a:rPr>
                        <a:t> </a:t>
                      </a:r>
                      <a:r>
                        <a:rPr lang="en-US" b="0" baseline="0" dirty="0" smtClean="0">
                          <a:solidFill>
                            <a:schemeClr val="tx1"/>
                          </a:solidFill>
                        </a:rPr>
                        <a:t>o</a:t>
                      </a:r>
                      <a:r>
                        <a:rPr lang="en-US" b="1" baseline="0" dirty="0" smtClean="0">
                          <a:solidFill>
                            <a:schemeClr val="tx1"/>
                          </a:solidFill>
                        </a:rPr>
                        <a:t> </a:t>
                      </a:r>
                      <a:r>
                        <a:rPr lang="en-US" dirty="0" err="1" smtClean="0">
                          <a:solidFill>
                            <a:schemeClr val="tx1"/>
                          </a:solidFill>
                        </a:rPr>
                        <a:t>comprensión</a:t>
                      </a:r>
                      <a:r>
                        <a:rPr lang="en-US" dirty="0" smtClean="0"/>
                        <a:t> </a:t>
                      </a:r>
                      <a:endParaRPr lang="en-US" sz="1100" dirty="0" smtClean="0"/>
                    </a:p>
                    <a:p>
                      <a:pPr>
                        <a:spcBef>
                          <a:spcPts val="600"/>
                        </a:spcBef>
                        <a:spcAft>
                          <a:spcPts val="600"/>
                        </a:spcAft>
                      </a:pPr>
                      <a:r>
                        <a:rPr lang="en-US" dirty="0" smtClean="0"/>
                        <a:t>Now, let’s look at a picture that demonstrates the word </a:t>
                      </a:r>
                      <a:r>
                        <a:rPr lang="en-US" b="1" baseline="0" dirty="0" smtClean="0"/>
                        <a:t>perception</a:t>
                      </a:r>
                      <a:r>
                        <a:rPr lang="en-US" b="0" i="1" baseline="0" dirty="0" smtClean="0"/>
                        <a:t>.</a:t>
                      </a:r>
                      <a:r>
                        <a:rPr lang="en-US" dirty="0" smtClean="0"/>
                        <a:t> This mother</a:t>
                      </a:r>
                      <a:r>
                        <a:rPr lang="en-US" baseline="0" dirty="0" smtClean="0"/>
                        <a:t> has a good perception , or understanding of her daughter’s feelings.</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a:t>
                      </a:r>
                      <a:r>
                        <a:rPr lang="en-US" baseline="0" dirty="0" smtClean="0"/>
                        <a:t> </a:t>
                      </a:r>
                      <a:r>
                        <a:rPr lang="en-US" dirty="0" smtClean="0"/>
                        <a:t>What is your perception of the daughter’s feelings?</a:t>
                      </a:r>
                      <a:r>
                        <a:rPr lang="en-US" baseline="0" dirty="0" smtClean="0"/>
                        <a:t> Why do you think that</a:t>
                      </a:r>
                      <a:r>
                        <a:rPr lang="en-US" dirty="0" smtClean="0"/>
                        <a:t>?</a:t>
                      </a:r>
                      <a:endParaRPr lang="en-US" sz="1200" dirty="0"/>
                    </a:p>
                  </a:txBody>
                  <a:tcPr>
                    <a:lnB w="12700" cap="flat" cmpd="sng" algn="ctr">
                      <a:solidFill>
                        <a:schemeClr val="tx1">
                          <a:lumMod val="50000"/>
                          <a:lumOff val="50000"/>
                        </a:schemeClr>
                      </a:solidFill>
                      <a:prstDash val="solid"/>
                      <a:round/>
                      <a:headEnd type="none" w="med" len="med"/>
                      <a:tailEnd type="none" w="med" len="med"/>
                    </a:lnB>
                  </a:tcPr>
                </a:tc>
              </a:tr>
              <a:tr h="1761185">
                <a:tc>
                  <a:txBody>
                    <a:bodyPr/>
                    <a:lstStyle/>
                    <a:p>
                      <a:pPr marL="0" marR="0">
                        <a:spcBef>
                          <a:spcPts val="0"/>
                        </a:spcBef>
                        <a:spcAft>
                          <a:spcPts val="0"/>
                        </a:spcAft>
                      </a:pPr>
                      <a:endParaRPr lang="en-US" sz="1800" i="1" dirty="0" smtClean="0">
                        <a:solidFill>
                          <a:srgbClr val="000000"/>
                        </a:solidFill>
                        <a:effectLst/>
                        <a:latin typeface="+mj-lt"/>
                        <a:ea typeface="Times New Roman"/>
                      </a:endParaRPr>
                    </a:p>
                  </a:txBody>
                  <a:tcPr marL="68580" marR="68580" marT="0" marB="0">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spcBef>
                          <a:spcPts val="600"/>
                        </a:spcBef>
                        <a:spcAft>
                          <a:spcPts val="600"/>
                        </a:spcAft>
                      </a:pPr>
                      <a:r>
                        <a:rPr lang="en-US" sz="1800" b="1" dirty="0" smtClean="0"/>
                        <a:t>Perception</a:t>
                      </a:r>
                      <a:r>
                        <a:rPr lang="en-US" sz="1800" b="0" dirty="0" smtClean="0"/>
                        <a:t> can also</a:t>
                      </a:r>
                      <a:r>
                        <a:rPr lang="en-US" sz="1800" b="0" baseline="0" dirty="0" smtClean="0"/>
                        <a:t> mean to be </a:t>
                      </a:r>
                      <a:r>
                        <a:rPr lang="en-US" b="0" baseline="0" dirty="0" smtClean="0"/>
                        <a:t>able to sense something. </a:t>
                      </a:r>
                      <a:r>
                        <a:rPr lang="en-US" sz="1800" dirty="0" smtClean="0"/>
                        <a:t>Dogs have good perception. They smell and hear</a:t>
                      </a:r>
                      <a:r>
                        <a:rPr lang="en-US" sz="1800" baseline="0" dirty="0" smtClean="0"/>
                        <a:t> well</a:t>
                      </a:r>
                      <a:r>
                        <a:rPr lang="en-US" sz="1800" b="0" baseline="0" dirty="0" smtClean="0"/>
                        <a:t>.</a:t>
                      </a:r>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a:t>
                      </a:r>
                      <a:r>
                        <a:rPr lang="en-US" baseline="0" dirty="0" smtClean="0"/>
                        <a:t> What other animals have good perception, and what is their strongest sense?</a:t>
                      </a:r>
                      <a:endParaRPr lang="en-US" sz="1800" dirty="0"/>
                    </a:p>
                  </a:txBody>
                  <a:tcP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38200" y="1524000"/>
            <a:ext cx="2263775" cy="1671711"/>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838200" y="3962400"/>
            <a:ext cx="2292096" cy="1524000"/>
          </a:xfrm>
          <a:prstGeom prst="rect">
            <a:avLst/>
          </a:prstGeom>
        </p:spPr>
      </p:pic>
    </p:spTree>
    <p:extLst>
      <p:ext uri="{BB962C8B-B14F-4D97-AF65-F5344CB8AC3E}">
        <p14:creationId xmlns="" xmlns:p14="http://schemas.microsoft.com/office/powerpoint/2010/main" val="17482593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2875845242"/>
              </p:ext>
            </p:extLst>
          </p:nvPr>
        </p:nvGraphicFramePr>
        <p:xfrm>
          <a:off x="990600" y="1066800"/>
          <a:ext cx="7239000" cy="5746309"/>
        </p:xfrm>
        <a:graphic>
          <a:graphicData uri="http://schemas.openxmlformats.org/drawingml/2006/table">
            <a:tbl>
              <a:tblPr firstRow="1" bandRow="1">
                <a:tableStyleId>{2D5ABB26-0587-4C30-8999-92F81FD0307C}</a:tableStyleId>
              </a:tblPr>
              <a:tblGrid>
                <a:gridCol w="2156298"/>
                <a:gridCol w="5082702"/>
              </a:tblGrid>
              <a:tr h="2514600">
                <a:tc>
                  <a:txBody>
                    <a:bodyPr/>
                    <a:lstStyle/>
                    <a:p>
                      <a:pPr marL="0" marR="0">
                        <a:spcBef>
                          <a:spcPts val="0"/>
                        </a:spcBef>
                        <a:spcAft>
                          <a:spcPts val="0"/>
                        </a:spcAft>
                      </a:pPr>
                      <a:r>
                        <a:rPr lang="en-US" sz="1800" b="1" dirty="0" smtClean="0">
                          <a:solidFill>
                            <a:srgbClr val="000000"/>
                          </a:solidFill>
                          <a:effectLst/>
                          <a:latin typeface="+mj-lt"/>
                          <a:ea typeface="Times New Roman"/>
                        </a:rPr>
                        <a:t>enable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To </a:t>
                      </a:r>
                      <a:r>
                        <a:rPr kumimoji="0" lang="en-US" sz="1800" b="1" i="0" u="none" strike="noStrike" kern="1200" cap="none" spc="0" normalizeH="0" baseline="0" noProof="0" dirty="0" smtClean="0">
                          <a:ln>
                            <a:noFill/>
                          </a:ln>
                          <a:solidFill>
                            <a:prstClr val="black"/>
                          </a:solidFill>
                          <a:effectLst/>
                          <a:uLnTx/>
                          <a:uFillTx/>
                          <a:latin typeface="+mn-lt"/>
                          <a:ea typeface="+mn-ea"/>
                          <a:cs typeface="+mn-cs"/>
                        </a:rPr>
                        <a:t>enable</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something means to allow it or make it possible.                                                                   [</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Her  perception </a:t>
                      </a:r>
                      <a:r>
                        <a:rPr kumimoji="0" lang="en-US" sz="1800" b="0" i="1" u="sng" strike="noStrike" kern="1200" cap="none" spc="0" normalizeH="0" baseline="0" noProof="0" dirty="0" smtClean="0">
                          <a:ln>
                            <a:noFill/>
                          </a:ln>
                          <a:solidFill>
                            <a:prstClr val="black"/>
                          </a:solidFill>
                          <a:effectLst/>
                          <a:uLnTx/>
                          <a:uFillTx/>
                          <a:latin typeface="+mn-lt"/>
                          <a:ea typeface="+mn-ea"/>
                          <a:cs typeface="+mn-cs"/>
                        </a:rPr>
                        <a:t>enabled</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 her to understand her feelings</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a:t>
                      </a:r>
                      <a:endParaRPr kumimoji="0" lang="en-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En </a:t>
                      </a:r>
                      <a:r>
                        <a:rPr kumimoji="0" lang="en-US" sz="1800" b="1" i="0" u="none" strike="noStrike" kern="1200" cap="none" spc="0" normalizeH="0" baseline="0" noProof="0" dirty="0" err="1" smtClean="0">
                          <a:ln>
                            <a:noFill/>
                          </a:ln>
                          <a:solidFill>
                            <a:schemeClr val="tx1"/>
                          </a:solidFill>
                          <a:effectLst/>
                          <a:uLnTx/>
                          <a:uFillTx/>
                          <a:latin typeface="+mn-lt"/>
                          <a:ea typeface="+mn-ea"/>
                          <a:cs typeface="+mn-cs"/>
                        </a:rPr>
                        <a:t>español</a:t>
                      </a: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permitir</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hacer</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posible</a:t>
                      </a:r>
                      <a:endParaRPr kumimoji="0" lang="en-US" sz="11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Now, let’s look at a picture that demonstrates the word </a:t>
                      </a:r>
                      <a:r>
                        <a:rPr kumimoji="0" lang="en-US" sz="1800" b="1" i="0" u="none" strike="noStrike" kern="1200" cap="none" spc="0" normalizeH="0" baseline="0" noProof="0" dirty="0" smtClean="0">
                          <a:ln>
                            <a:noFill/>
                          </a:ln>
                          <a:solidFill>
                            <a:prstClr val="black"/>
                          </a:solidFill>
                          <a:effectLst/>
                          <a:uLnTx/>
                          <a:uFillTx/>
                          <a:latin typeface="+mn-lt"/>
                          <a:ea typeface="+mn-ea"/>
                          <a:cs typeface="+mn-cs"/>
                        </a:rPr>
                        <a:t>enable</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This man’s heart is beating very fast. It enables, or allows him, to know that his body needs a rest.</a:t>
                      </a:r>
                    </a:p>
                    <a:p>
                      <a:pPr marL="0" marR="0" lvl="0" indent="0" algn="l" defTabSz="914400" rtl="0" eaLnBrk="1" fontAlgn="auto" latinLnBrk="0" hangingPunct="1">
                        <a:lnSpc>
                          <a:spcPct val="100000"/>
                        </a:lnSpc>
                        <a:spcBef>
                          <a:spcPts val="600"/>
                        </a:spcBef>
                        <a:spcAft>
                          <a:spcPts val="600"/>
                        </a:spcAft>
                        <a:buClrTx/>
                        <a:buSzTx/>
                        <a:buFontTx/>
                        <a:buNone/>
                        <a:tabLst/>
                        <a:defRPr/>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What enables you to know when you are hungry?</a:t>
                      </a:r>
                      <a:endParaRPr lang="en-US" sz="1200" dirty="0"/>
                    </a:p>
                  </a:txBody>
                  <a:tcPr>
                    <a:lnB w="12700" cap="flat" cmpd="sng" algn="ctr">
                      <a:solidFill>
                        <a:schemeClr val="tx1"/>
                      </a:solidFill>
                      <a:prstDash val="solid"/>
                      <a:round/>
                      <a:headEnd type="none" w="med" len="med"/>
                      <a:tailEnd type="none" w="med" len="med"/>
                    </a:lnB>
                  </a:tcPr>
                </a:tc>
              </a:tr>
              <a:tr h="2454469">
                <a:tc>
                  <a:txBody>
                    <a:bodyPr/>
                    <a:lstStyle/>
                    <a:p>
                      <a:endParaRPr lang="en-US" b="1" dirty="0" smtClean="0"/>
                    </a:p>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0"/>
                        </a:spcAft>
                      </a:pPr>
                      <a:r>
                        <a:rPr lang="en-US" b="0" dirty="0" smtClean="0"/>
                        <a:t>L</a:t>
                      </a:r>
                      <a:r>
                        <a:rPr lang="en-US" dirty="0" smtClean="0"/>
                        <a:t>et’s look at another picture that demonstrates the word </a:t>
                      </a:r>
                      <a:r>
                        <a:rPr lang="en-US" b="1" baseline="0" dirty="0" smtClean="0"/>
                        <a:t>enable</a:t>
                      </a:r>
                      <a:r>
                        <a:rPr lang="en-US" b="0" i="1" baseline="0" dirty="0" smtClean="0"/>
                        <a:t>.</a:t>
                      </a:r>
                      <a:r>
                        <a:rPr lang="en-US" dirty="0" smtClean="0"/>
                        <a:t> The parachute</a:t>
                      </a:r>
                      <a:r>
                        <a:rPr lang="en-US" baseline="0" dirty="0" smtClean="0"/>
                        <a:t> will </a:t>
                      </a:r>
                      <a:r>
                        <a:rPr lang="en-US" b="0" baseline="0" dirty="0" smtClean="0"/>
                        <a:t>enable</a:t>
                      </a:r>
                      <a:r>
                        <a:rPr lang="en-US" b="1" baseline="0" dirty="0" smtClean="0"/>
                        <a:t> </a:t>
                      </a:r>
                      <a:r>
                        <a:rPr lang="en-US" b="0" baseline="0" dirty="0" smtClean="0"/>
                        <a:t>the person</a:t>
                      </a:r>
                      <a:r>
                        <a:rPr lang="en-US" b="0" i="0" baseline="0" dirty="0" smtClean="0"/>
                        <a:t> to float safely to the ground</a:t>
                      </a:r>
                      <a:r>
                        <a:rPr lang="en-US" b="0" i="1" baseline="0" dirty="0" smtClean="0"/>
                        <a:t>.</a:t>
                      </a:r>
                      <a:endParaRPr lang="en-US" sz="1200" i="1" dirty="0" smtClean="0"/>
                    </a:p>
                    <a:p>
                      <a:pPr>
                        <a:spcBef>
                          <a:spcPts val="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aseline="0" dirty="0" smtClean="0"/>
                        <a:t>: </a:t>
                      </a:r>
                      <a:r>
                        <a:rPr lang="en-US" dirty="0" smtClean="0"/>
                        <a:t>What can </a:t>
                      </a:r>
                      <a:r>
                        <a:rPr lang="en-US" b="0" baseline="0" dirty="0" smtClean="0"/>
                        <a:t>enable humans to move across water?</a:t>
                      </a:r>
                      <a:endParaRPr lang="en-US" b="0" i="0" dirty="0" smtClean="0"/>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l="3285" r="22793"/>
          <a:stretch/>
        </p:blipFill>
        <p:spPr>
          <a:xfrm>
            <a:off x="1009934" y="1524000"/>
            <a:ext cx="2149318" cy="1935180"/>
          </a:xfrm>
          <a:prstGeom prst="rect">
            <a:avLst/>
          </a:prstGeom>
        </p:spPr>
      </p:pic>
      <p:pic>
        <p:nvPicPr>
          <p:cNvPr id="4" name="Picture 3"/>
          <p:cNvPicPr>
            <a:picLocks noChangeAspect="1"/>
          </p:cNvPicPr>
          <p:nvPr/>
        </p:nvPicPr>
        <p:blipFill rotWithShape="1">
          <a:blip r:embed="rId4" cstate="print">
            <a:extLst>
              <a:ext uri="{28A0092B-C50C-407E-A947-70E740481C1C}">
                <a14:useLocalDpi xmlns="" xmlns:a14="http://schemas.microsoft.com/office/drawing/2010/main" val="0"/>
              </a:ext>
            </a:extLst>
          </a:blip>
          <a:srcRect l="7368" r="22096" b="15184"/>
          <a:stretch/>
        </p:blipFill>
        <p:spPr>
          <a:xfrm>
            <a:off x="1329518" y="4167521"/>
            <a:ext cx="1413682" cy="1699879"/>
          </a:xfrm>
          <a:prstGeom prst="rect">
            <a:avLst/>
          </a:prstGeom>
        </p:spPr>
      </p:pic>
    </p:spTree>
    <p:extLst>
      <p:ext uri="{BB962C8B-B14F-4D97-AF65-F5344CB8AC3E}">
        <p14:creationId xmlns="" xmlns:p14="http://schemas.microsoft.com/office/powerpoint/2010/main" val="4167835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6800" y="1219200"/>
            <a:ext cx="7010400" cy="3048000"/>
          </a:xfrm>
        </p:spPr>
        <p:txBody>
          <a:bodyPr>
            <a:noAutofit/>
          </a:bodyPr>
          <a:lstStyle/>
          <a:p>
            <a:pPr indent="0">
              <a:lnSpc>
                <a:spcPct val="100000"/>
              </a:lnSpc>
              <a:buNone/>
            </a:pPr>
            <a:r>
              <a:rPr lang="en-US" sz="2800" dirty="0"/>
              <a:t>She sat with her head thrown back upon the cushion of the chair, quite motionless, except when a sob came up into her throat and shook her, </a:t>
            </a:r>
            <a:r>
              <a:rPr lang="en-US" sz="2800" b="1" i="1" dirty="0"/>
              <a:t>as a child who has cried itself to sleep continues to sob in its dreams</a:t>
            </a:r>
            <a:r>
              <a:rPr lang="en-US" sz="2800" dirty="0" smtClean="0"/>
              <a:t>.</a:t>
            </a:r>
            <a:endParaRPr lang="en-US" sz="2800" dirty="0"/>
          </a:p>
        </p:txBody>
      </p:sp>
      <p:pic>
        <p:nvPicPr>
          <p:cNvPr id="1026"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17660" b="17151"/>
          <a:stretch/>
        </p:blipFill>
        <p:spPr bwMode="auto">
          <a:xfrm>
            <a:off x="3024188" y="3544614"/>
            <a:ext cx="3095625" cy="20179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033594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Box 1"/>
          <p:cNvSpPr txBox="1">
            <a:spLocks noChangeArrowheads="1"/>
          </p:cNvSpPr>
          <p:nvPr/>
        </p:nvSpPr>
        <p:spPr bwMode="auto">
          <a:xfrm>
            <a:off x="1143000" y="1676400"/>
            <a:ext cx="7086600" cy="3554819"/>
          </a:xfrm>
          <a:prstGeom prst="rect">
            <a:avLst/>
          </a:prstGeom>
          <a:noFill/>
          <a:ln w="9525">
            <a:noFill/>
            <a:miter lim="800000"/>
            <a:headEnd/>
            <a:tailEnd/>
          </a:ln>
        </p:spPr>
        <p:txBody>
          <a:bodyPr>
            <a:spAutoFit/>
          </a:bodyPr>
          <a:lstStyle/>
          <a:p>
            <a:r>
              <a:rPr lang="en-US" sz="2500" dirty="0" smtClean="0">
                <a:latin typeface="Garamond" pitchFamily="18" charset="0"/>
              </a:rPr>
              <a:t>   She </a:t>
            </a:r>
            <a:r>
              <a:rPr lang="en-US" sz="2500" dirty="0">
                <a:latin typeface="Garamond" pitchFamily="18" charset="0"/>
              </a:rPr>
              <a:t>did not stop to ask if it were or were not a monstrous joy that held her. A clear and exalted </a:t>
            </a:r>
            <a:r>
              <a:rPr lang="en-US" sz="2500" b="1" dirty="0">
                <a:latin typeface="Garamond" pitchFamily="18" charset="0"/>
              </a:rPr>
              <a:t>perception enabled </a:t>
            </a:r>
            <a:r>
              <a:rPr lang="en-US" sz="2500" dirty="0">
                <a:latin typeface="Garamond" pitchFamily="18" charset="0"/>
              </a:rPr>
              <a:t>her to dismiss the suggestion as trivial. </a:t>
            </a:r>
            <a:endParaRPr lang="en-US" sz="2500" dirty="0" smtClean="0">
              <a:latin typeface="Garamond" pitchFamily="18" charset="0"/>
            </a:endParaRPr>
          </a:p>
          <a:p>
            <a:pPr>
              <a:buFont typeface="Wingdings"/>
              <a:buChar char="2"/>
            </a:pPr>
            <a:endParaRPr lang="en-US" sz="2500" dirty="0" smtClean="0">
              <a:latin typeface="Garamond" pitchFamily="18" charset="0"/>
            </a:endParaRPr>
          </a:p>
          <a:p>
            <a:r>
              <a:rPr lang="en-US" sz="2500" dirty="0" smtClean="0">
                <a:latin typeface="Garamond" pitchFamily="18" charset="0"/>
              </a:rPr>
              <a:t>She </a:t>
            </a:r>
            <a:r>
              <a:rPr lang="en-US" sz="2500" dirty="0">
                <a:latin typeface="Garamond" pitchFamily="18" charset="0"/>
              </a:rPr>
              <a:t>knew that she would weep again when she saw the kind, tender hands folded in death; the face that had never looked save with love upon her, fixed and gray and dead.</a:t>
            </a:r>
          </a:p>
        </p:txBody>
      </p:sp>
      <p:pic>
        <p:nvPicPr>
          <p:cNvPr id="3" name="Picture 2"/>
          <p:cNvPicPr>
            <a:picLocks noChangeAspect="1" noChangeArrowheads="1"/>
          </p:cNvPicPr>
          <p:nvPr/>
        </p:nvPicPr>
        <p:blipFill>
          <a:blip r:embed="rId3" cstate="print"/>
          <a:srcRect/>
          <a:stretch>
            <a:fillRect/>
          </a:stretch>
        </p:blipFill>
        <p:spPr bwMode="auto">
          <a:xfrm>
            <a:off x="1066800" y="17526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9049852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1"/>
          <p:cNvSpPr txBox="1">
            <a:spLocks noChangeArrowheads="1"/>
          </p:cNvSpPr>
          <p:nvPr/>
        </p:nvSpPr>
        <p:spPr bwMode="auto">
          <a:xfrm>
            <a:off x="1371600" y="3810000"/>
            <a:ext cx="6781800" cy="1677382"/>
          </a:xfrm>
          <a:prstGeom prst="rect">
            <a:avLst/>
          </a:prstGeom>
          <a:noFill/>
          <a:ln w="9525">
            <a:noFill/>
            <a:miter lim="800000"/>
            <a:headEnd/>
            <a:tailEnd/>
          </a:ln>
        </p:spPr>
        <p:txBody>
          <a:bodyPr wrap="square">
            <a:spAutoFit/>
          </a:bodyPr>
          <a:lstStyle/>
          <a:p>
            <a:r>
              <a:rPr lang="en-US" sz="2500" dirty="0" smtClean="0">
                <a:latin typeface="Garamond" pitchFamily="18" charset="0"/>
              </a:rPr>
              <a:t>  But </a:t>
            </a:r>
            <a:r>
              <a:rPr lang="en-US" sz="2500" dirty="0">
                <a:latin typeface="Garamond" pitchFamily="18" charset="0"/>
              </a:rPr>
              <a:t>she saw beyond that bitter moment a long procession of years to come that would belong to her absolutely. And she opened and spread her arms out to them in welcome.</a:t>
            </a:r>
          </a:p>
        </p:txBody>
      </p:sp>
      <p:sp>
        <p:nvSpPr>
          <p:cNvPr id="34818" name="TextBox 3"/>
          <p:cNvSpPr txBox="1">
            <a:spLocks noChangeArrowheads="1"/>
          </p:cNvSpPr>
          <p:nvPr/>
        </p:nvSpPr>
        <p:spPr bwMode="auto">
          <a:xfrm>
            <a:off x="1143000" y="1066800"/>
            <a:ext cx="7010400" cy="2554545"/>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How </a:t>
            </a:r>
            <a:r>
              <a:rPr lang="en-US" sz="2600" b="1" dirty="0">
                <a:latin typeface="Garamond" pitchFamily="18" charset="0"/>
              </a:rPr>
              <a:t>should the reader interpret Mrs. Mallard’s sobs from before</a:t>
            </a:r>
            <a:r>
              <a:rPr lang="en-US" sz="2600" b="1" dirty="0" smtClean="0">
                <a:latin typeface="Garamond" pitchFamily="18" charset="0"/>
              </a:rPr>
              <a:t>? In other words, what is the difference between her sobs when she first found out about her husband’s death and her sobs in this part of the story?</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219200" y="39624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6612012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Box 6"/>
          <p:cNvSpPr txBox="1">
            <a:spLocks noChangeArrowheads="1"/>
          </p:cNvSpPr>
          <p:nvPr/>
        </p:nvSpPr>
        <p:spPr bwMode="auto">
          <a:xfrm>
            <a:off x="990600" y="3657600"/>
            <a:ext cx="7315200" cy="1692771"/>
          </a:xfrm>
          <a:prstGeom prst="rect">
            <a:avLst/>
          </a:prstGeom>
          <a:noFill/>
          <a:ln w="9525">
            <a:noFill/>
            <a:miter lim="800000"/>
            <a:headEnd/>
            <a:tailEnd/>
          </a:ln>
        </p:spPr>
        <p:txBody>
          <a:bodyPr>
            <a:spAutoFit/>
          </a:bodyPr>
          <a:lstStyle/>
          <a:p>
            <a:endParaRPr lang="en-US" sz="2600" i="1" dirty="0">
              <a:latin typeface="Garamond" pitchFamily="18" charset="0"/>
            </a:endParaRPr>
          </a:p>
          <a:p>
            <a:pPr>
              <a:lnSpc>
                <a:spcPct val="150000"/>
              </a:lnSpc>
            </a:pPr>
            <a:r>
              <a:rPr lang="en-US" sz="2600" dirty="0">
                <a:latin typeface="Garamond" pitchFamily="18" charset="0"/>
              </a:rPr>
              <a:t>She </a:t>
            </a:r>
            <a:r>
              <a:rPr lang="en-US" sz="2600" dirty="0" smtClean="0">
                <a:latin typeface="Garamond" pitchFamily="18" charset="0"/>
              </a:rPr>
              <a:t>felt </a:t>
            </a:r>
            <a:r>
              <a:rPr lang="en-US" sz="2600" dirty="0">
                <a:latin typeface="Garamond" pitchFamily="18" charset="0"/>
              </a:rPr>
              <a:t>true _______ about her _________ death.</a:t>
            </a:r>
          </a:p>
          <a:p>
            <a:pPr>
              <a:lnSpc>
                <a:spcPct val="150000"/>
              </a:lnSpc>
            </a:pPr>
            <a:r>
              <a:rPr lang="en-US" sz="2600" dirty="0">
                <a:latin typeface="Garamond" pitchFamily="18" charset="0"/>
              </a:rPr>
              <a:t>However, </a:t>
            </a:r>
            <a:r>
              <a:rPr lang="en-US" sz="2600" dirty="0" smtClean="0">
                <a:latin typeface="Garamond" pitchFamily="18" charset="0"/>
              </a:rPr>
              <a:t>now she also feels ________ and _____.</a:t>
            </a:r>
            <a:endParaRPr lang="en-US" sz="2600" dirty="0">
              <a:latin typeface="Garamond" pitchFamily="18" charset="0"/>
            </a:endParaRPr>
          </a:p>
        </p:txBody>
      </p:sp>
      <p:sp>
        <p:nvSpPr>
          <p:cNvPr id="4" name="TextBox 3"/>
          <p:cNvSpPr txBox="1">
            <a:spLocks noChangeArrowheads="1"/>
          </p:cNvSpPr>
          <p:nvPr/>
        </p:nvSpPr>
        <p:spPr bwMode="auto">
          <a:xfrm>
            <a:off x="2667000" y="4038600"/>
            <a:ext cx="1369286"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sadness</a:t>
            </a:r>
          </a:p>
        </p:txBody>
      </p:sp>
      <p:sp>
        <p:nvSpPr>
          <p:cNvPr id="5" name="TextBox 4"/>
          <p:cNvSpPr txBox="1">
            <a:spLocks noChangeArrowheads="1"/>
          </p:cNvSpPr>
          <p:nvPr/>
        </p:nvSpPr>
        <p:spPr bwMode="auto">
          <a:xfrm>
            <a:off x="5181600" y="4038600"/>
            <a:ext cx="1731821"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husband’s</a:t>
            </a:r>
          </a:p>
        </p:txBody>
      </p:sp>
      <p:sp>
        <p:nvSpPr>
          <p:cNvPr id="6" name="TextBox 5"/>
          <p:cNvSpPr txBox="1">
            <a:spLocks noChangeArrowheads="1"/>
          </p:cNvSpPr>
          <p:nvPr/>
        </p:nvSpPr>
        <p:spPr bwMode="auto">
          <a:xfrm>
            <a:off x="4953000" y="4724400"/>
            <a:ext cx="951222" cy="523220"/>
          </a:xfrm>
          <a:prstGeom prst="rect">
            <a:avLst/>
          </a:prstGeom>
          <a:noFill/>
          <a:ln w="9525">
            <a:noFill/>
            <a:miter lim="800000"/>
            <a:headEnd/>
            <a:tailEnd/>
          </a:ln>
        </p:spPr>
        <p:txBody>
          <a:bodyPr wrap="none">
            <a:spAutoFit/>
          </a:bodyPr>
          <a:lstStyle/>
          <a:p>
            <a:r>
              <a:rPr lang="en-US" sz="2800" b="1" dirty="0" smtClean="0">
                <a:solidFill>
                  <a:srgbClr val="003399"/>
                </a:solidFill>
                <a:latin typeface="Garamond" pitchFamily="18" charset="0"/>
              </a:rPr>
              <a:t>relief</a:t>
            </a:r>
            <a:endParaRPr lang="en-US" sz="2800" b="1" dirty="0">
              <a:solidFill>
                <a:srgbClr val="003399"/>
              </a:solidFill>
              <a:latin typeface="Garamond" pitchFamily="18" charset="0"/>
            </a:endParaRPr>
          </a:p>
        </p:txBody>
      </p:sp>
      <p:sp>
        <p:nvSpPr>
          <p:cNvPr id="7" name="TextBox 6"/>
          <p:cNvSpPr txBox="1">
            <a:spLocks noChangeArrowheads="1"/>
          </p:cNvSpPr>
          <p:nvPr/>
        </p:nvSpPr>
        <p:spPr bwMode="auto">
          <a:xfrm>
            <a:off x="6767593" y="4714875"/>
            <a:ext cx="633507" cy="523220"/>
          </a:xfrm>
          <a:prstGeom prst="rect">
            <a:avLst/>
          </a:prstGeom>
          <a:noFill/>
          <a:ln w="9525">
            <a:noFill/>
            <a:miter lim="800000"/>
            <a:headEnd/>
            <a:tailEnd/>
          </a:ln>
        </p:spPr>
        <p:txBody>
          <a:bodyPr wrap="none">
            <a:spAutoFit/>
          </a:bodyPr>
          <a:lstStyle/>
          <a:p>
            <a:r>
              <a:rPr lang="en-US" sz="2800" b="1" dirty="0" smtClean="0">
                <a:solidFill>
                  <a:srgbClr val="003399"/>
                </a:solidFill>
                <a:latin typeface="Garamond" pitchFamily="18" charset="0"/>
              </a:rPr>
              <a:t>joy</a:t>
            </a:r>
            <a:endParaRPr lang="en-US" sz="2800" b="1" dirty="0">
              <a:solidFill>
                <a:srgbClr val="003399"/>
              </a:solidFill>
              <a:latin typeface="Garamond" pitchFamily="18" charset="0"/>
            </a:endParaRPr>
          </a:p>
        </p:txBody>
      </p:sp>
      <p:sp>
        <p:nvSpPr>
          <p:cNvPr id="8" name="Rectangle 7"/>
          <p:cNvSpPr/>
          <p:nvPr/>
        </p:nvSpPr>
        <p:spPr>
          <a:xfrm>
            <a:off x="1143000" y="1066800"/>
            <a:ext cx="7086600" cy="2554545"/>
          </a:xfrm>
          <a:prstGeom prst="rect">
            <a:avLst/>
          </a:prstGeom>
        </p:spPr>
        <p:txBody>
          <a:bodyPr wrap="square">
            <a:spAutoFit/>
          </a:bodyPr>
          <a:lstStyle/>
          <a:p>
            <a:r>
              <a:rPr lang="en-US" sz="3000" b="1" dirty="0" smtClean="0">
                <a:latin typeface="Garamond" pitchFamily="18" charset="0"/>
              </a:rPr>
              <a:t>Guiding Question:</a:t>
            </a:r>
          </a:p>
          <a:p>
            <a:pPr>
              <a:buFont typeface="Arial" pitchFamily="34" charset="0"/>
              <a:buChar char="•"/>
            </a:pPr>
            <a:r>
              <a:rPr lang="en-US" b="1" dirty="0" smtClean="0">
                <a:sym typeface="Wingdings"/>
              </a:rPr>
              <a:t> </a:t>
            </a:r>
            <a:r>
              <a:rPr lang="en-US" sz="2600" b="1" dirty="0" smtClean="0">
                <a:latin typeface="Garamond" pitchFamily="18" charset="0"/>
              </a:rPr>
              <a:t>How should the reader interpret Mrs. Mallard’s sobs from before? In other words, what is the difference between her sobs when she first found out about her husband’s death and her sobs in this part of the story?</a:t>
            </a:r>
            <a:endParaRPr lang="en-US" sz="2600" b="1" dirty="0">
              <a:latin typeface="Garamond" pitchFamily="18" charset="0"/>
            </a:endParaRPr>
          </a:p>
        </p:txBody>
      </p:sp>
    </p:spTree>
    <p:extLst>
      <p:ext uri="{BB962C8B-B14F-4D97-AF65-F5344CB8AC3E}">
        <p14:creationId xmlns="" xmlns:p14="http://schemas.microsoft.com/office/powerpoint/2010/main" val="306400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1006071656"/>
              </p:ext>
            </p:extLst>
          </p:nvPr>
        </p:nvGraphicFramePr>
        <p:xfrm>
          <a:off x="990600" y="1478280"/>
          <a:ext cx="7239000" cy="3017520"/>
        </p:xfrm>
        <a:graphic>
          <a:graphicData uri="http://schemas.openxmlformats.org/drawingml/2006/table">
            <a:tbl>
              <a:tblPr firstRow="1" bandRow="1">
                <a:tableStyleId>{2D5ABB26-0587-4C30-8999-92F81FD0307C}</a:tableStyleId>
              </a:tblPr>
              <a:tblGrid>
                <a:gridCol w="2156298"/>
                <a:gridCol w="5082702"/>
              </a:tblGrid>
              <a:tr h="2506015">
                <a:tc>
                  <a:txBody>
                    <a:bodyPr/>
                    <a:lstStyle/>
                    <a:p>
                      <a:pPr marL="0" marR="0">
                        <a:spcBef>
                          <a:spcPts val="0"/>
                        </a:spcBef>
                        <a:spcAft>
                          <a:spcPts val="0"/>
                        </a:spcAft>
                      </a:pPr>
                      <a:r>
                        <a:rPr lang="en-US" sz="1800" b="1" dirty="0" smtClean="0">
                          <a:solidFill>
                            <a:srgbClr val="000000"/>
                          </a:solidFill>
                          <a:effectLst/>
                          <a:latin typeface="+mj-lt"/>
                          <a:ea typeface="Times New Roman"/>
                        </a:rPr>
                        <a:t>persistence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noFill/>
                      <a:prstDash val="solid"/>
                      <a:round/>
                      <a:headEnd type="none" w="med" len="med"/>
                      <a:tailEnd type="none" w="med" len="med"/>
                    </a:lnB>
                  </a:tcPr>
                </a:tc>
                <a:tc>
                  <a:txBody>
                    <a:bodyPr/>
                    <a:lstStyle/>
                    <a:p>
                      <a:pPr marL="0" indent="0">
                        <a:spcBef>
                          <a:spcPts val="600"/>
                        </a:spcBef>
                        <a:spcAft>
                          <a:spcPts val="600"/>
                        </a:spcAft>
                        <a:buNone/>
                      </a:pPr>
                      <a:r>
                        <a:rPr lang="en-US" b="1" baseline="0" dirty="0" smtClean="0"/>
                        <a:t>Persistence</a:t>
                      </a:r>
                      <a:r>
                        <a:rPr lang="en-US" b="0" baseline="0" dirty="0" smtClean="0"/>
                        <a:t> means continuing to do something without stopping.                                                      [</a:t>
                      </a:r>
                      <a:r>
                        <a:rPr lang="en-US" b="0" i="1" baseline="0" dirty="0" smtClean="0"/>
                        <a:t>He tried to get her to do what he wanted with great </a:t>
                      </a:r>
                      <a:r>
                        <a:rPr lang="en-US" b="0" i="1" u="sng" baseline="0" dirty="0" smtClean="0"/>
                        <a:t>persistence</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perseverancia</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persistence</a:t>
                      </a:r>
                      <a:r>
                        <a:rPr lang="en-US" b="0" i="1" baseline="0" dirty="0" smtClean="0"/>
                        <a:t>.</a:t>
                      </a:r>
                      <a:r>
                        <a:rPr lang="en-US" dirty="0" smtClean="0"/>
                        <a:t> This man is</a:t>
                      </a:r>
                      <a:r>
                        <a:rPr lang="en-US" baseline="0" dirty="0" smtClean="0"/>
                        <a:t> climbing a very high mountain. He will need persistence to reach the top.</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u="none" baseline="0" dirty="0" smtClean="0"/>
                        <a:t>: </a:t>
                      </a:r>
                      <a:r>
                        <a:rPr lang="en-US" u="none" dirty="0" smtClean="0"/>
                        <a:t>What is something you can complete</a:t>
                      </a:r>
                      <a:r>
                        <a:rPr lang="en-US" u="none" baseline="0" dirty="0" smtClean="0"/>
                        <a:t> with persistence?</a:t>
                      </a:r>
                      <a:endParaRPr lang="en-US" sz="1200" dirty="0"/>
                    </a:p>
                  </a:txBody>
                  <a:tcPr>
                    <a:lnB w="12700" cap="flat" cmpd="sng" algn="ctr">
                      <a:noFill/>
                      <a:prstDash val="solid"/>
                      <a:round/>
                      <a:headEnd type="none" w="med" len="med"/>
                      <a:tailEnd type="none" w="med" len="med"/>
                    </a:lnB>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b="20068"/>
          <a:stretch/>
        </p:blipFill>
        <p:spPr>
          <a:xfrm>
            <a:off x="1066800" y="1828800"/>
            <a:ext cx="1976628" cy="2429301"/>
          </a:xfrm>
          <a:prstGeom prst="rect">
            <a:avLst/>
          </a:prstGeom>
        </p:spPr>
      </p:pic>
    </p:spTree>
    <p:extLst>
      <p:ext uri="{BB962C8B-B14F-4D97-AF65-F5344CB8AC3E}">
        <p14:creationId xmlns="" xmlns:p14="http://schemas.microsoft.com/office/powerpoint/2010/main" val="7762218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1912577696"/>
              </p:ext>
            </p:extLst>
          </p:nvPr>
        </p:nvGraphicFramePr>
        <p:xfrm>
          <a:off x="990600" y="1143001"/>
          <a:ext cx="7239000" cy="4565345"/>
        </p:xfrm>
        <a:graphic>
          <a:graphicData uri="http://schemas.openxmlformats.org/drawingml/2006/table">
            <a:tbl>
              <a:tblPr firstRow="1" bandRow="1">
                <a:tableStyleId>{2D5ABB26-0587-4C30-8999-92F81FD0307C}</a:tableStyleId>
              </a:tblPr>
              <a:tblGrid>
                <a:gridCol w="2156298"/>
                <a:gridCol w="5082702"/>
              </a:tblGrid>
              <a:tr h="2506015">
                <a:tc>
                  <a:txBody>
                    <a:bodyPr/>
                    <a:lstStyle/>
                    <a:p>
                      <a:pPr marL="0" marR="0">
                        <a:spcBef>
                          <a:spcPts val="0"/>
                        </a:spcBef>
                        <a:spcAft>
                          <a:spcPts val="0"/>
                        </a:spcAft>
                      </a:pPr>
                      <a:r>
                        <a:rPr lang="en-US" sz="1800" b="1" dirty="0" smtClean="0">
                          <a:solidFill>
                            <a:srgbClr val="000000"/>
                          </a:solidFill>
                          <a:effectLst/>
                          <a:latin typeface="+mj-lt"/>
                          <a:ea typeface="Times New Roman"/>
                        </a:rPr>
                        <a:t>impose</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a typeface="Times New Roman"/>
                      </a:endParaRPr>
                    </a:p>
                  </a:txBody>
                  <a:tcPr marL="68580" marR="68580" marT="0" marB="0">
                    <a:lnB w="12700" cap="flat" cmpd="sng" algn="ctr">
                      <a:solidFill>
                        <a:schemeClr val="tx1">
                          <a:lumMod val="50000"/>
                          <a:lumOff val="50000"/>
                        </a:schemeClr>
                      </a:solidFill>
                      <a:prstDash val="solid"/>
                      <a:round/>
                      <a:headEnd type="none" w="med" len="med"/>
                      <a:tailEnd type="none" w="med" len="med"/>
                    </a:lnB>
                  </a:tcPr>
                </a:tc>
                <a:tc>
                  <a:txBody>
                    <a:bodyPr/>
                    <a:lstStyle/>
                    <a:p>
                      <a:pPr marL="0" indent="0">
                        <a:spcBef>
                          <a:spcPts val="600"/>
                        </a:spcBef>
                        <a:spcAft>
                          <a:spcPts val="600"/>
                        </a:spcAft>
                        <a:buNone/>
                      </a:pPr>
                      <a:r>
                        <a:rPr lang="en-US" b="0" dirty="0" smtClean="0"/>
                        <a:t>To</a:t>
                      </a:r>
                      <a:r>
                        <a:rPr lang="en-US" b="0" baseline="0" dirty="0" smtClean="0"/>
                        <a:t> </a:t>
                      </a:r>
                      <a:r>
                        <a:rPr lang="en-US" b="1" baseline="0" dirty="0" smtClean="0"/>
                        <a:t>impose</a:t>
                      </a:r>
                      <a:r>
                        <a:rPr lang="en-US" b="0" baseline="0" dirty="0" smtClean="0"/>
                        <a:t> means to force someone to do something.                                                              [</a:t>
                      </a:r>
                      <a:r>
                        <a:rPr lang="en-US" b="0" i="1" baseline="0" dirty="0" smtClean="0"/>
                        <a:t>People believe they can </a:t>
                      </a:r>
                      <a:r>
                        <a:rPr lang="en-US" b="0" i="1" u="sng" baseline="0" dirty="0" smtClean="0"/>
                        <a:t>impose</a:t>
                      </a:r>
                      <a:r>
                        <a:rPr lang="en-US" b="0" i="1" u="none" baseline="0" dirty="0" smtClean="0"/>
                        <a:t> what they want on others.</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imponer</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impose</a:t>
                      </a:r>
                      <a:r>
                        <a:rPr lang="en-US" b="0" i="1" baseline="0" dirty="0" smtClean="0"/>
                        <a:t>.</a:t>
                      </a:r>
                      <a:r>
                        <a:rPr lang="en-US" dirty="0" smtClean="0"/>
                        <a:t> A police officer can </a:t>
                      </a:r>
                      <a:r>
                        <a:rPr lang="en-US" b="0" dirty="0" smtClean="0"/>
                        <a:t>impose, or force</a:t>
                      </a:r>
                      <a:r>
                        <a:rPr lang="en-US" b="1" baseline="0" dirty="0" smtClean="0"/>
                        <a:t> </a:t>
                      </a:r>
                      <a:r>
                        <a:rPr lang="en-US" b="0" baseline="0" dirty="0" smtClean="0"/>
                        <a:t>order by making people follow the law.</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dirty="0" smtClean="0"/>
                        <a:t>Partner</a:t>
                      </a:r>
                      <a:r>
                        <a:rPr lang="en-US" b="1" u="none" baseline="0" dirty="0" smtClean="0"/>
                        <a:t> talk</a:t>
                      </a:r>
                      <a:r>
                        <a:rPr lang="en-US" u="none" baseline="0" dirty="0" smtClean="0"/>
                        <a:t>: </a:t>
                      </a:r>
                      <a:r>
                        <a:rPr lang="en-US" b="0" u="none" baseline="0" dirty="0" smtClean="0"/>
                        <a:t>Who</a:t>
                      </a:r>
                      <a:r>
                        <a:rPr lang="en-US" b="0" baseline="0" dirty="0" smtClean="0"/>
                        <a:t> imposes rules at the school?</a:t>
                      </a:r>
                    </a:p>
                    <a:p>
                      <a:pPr>
                        <a:spcBef>
                          <a:spcPts val="600"/>
                        </a:spcBef>
                        <a:spcAft>
                          <a:spcPts val="600"/>
                        </a:spcAft>
                      </a:pPr>
                      <a:endParaRPr lang="en-US" sz="1200" dirty="0"/>
                    </a:p>
                  </a:txBody>
                  <a:tcPr>
                    <a:lnB w="12700" cap="flat" cmpd="sng" algn="ctr">
                      <a:solidFill>
                        <a:schemeClr val="tx1">
                          <a:lumMod val="50000"/>
                          <a:lumOff val="50000"/>
                        </a:schemeClr>
                      </a:solidFill>
                      <a:prstDash val="solid"/>
                      <a:round/>
                      <a:headEnd type="none" w="med" len="med"/>
                      <a:tailEnd type="none" w="med" len="med"/>
                    </a:lnB>
                  </a:tcPr>
                </a:tc>
              </a:tr>
              <a:tr h="1761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rgbClr val="000000"/>
                        </a:solidFill>
                        <a:effectLst/>
                        <a:latin typeface="+mn-lt"/>
                        <a:ea typeface="Times New Roman"/>
                        <a:cs typeface="+mn-cs"/>
                      </a:endParaRPr>
                    </a:p>
                    <a:p>
                      <a:pPr marL="0" marR="0">
                        <a:spcBef>
                          <a:spcPts val="0"/>
                        </a:spcBef>
                        <a:spcAft>
                          <a:spcPts val="0"/>
                        </a:spcAft>
                      </a:pPr>
                      <a:endParaRPr lang="en-US" sz="1800" i="1" dirty="0" smtClean="0">
                        <a:solidFill>
                          <a:srgbClr val="000000"/>
                        </a:solidFill>
                        <a:effectLst/>
                        <a:latin typeface="+mj-lt"/>
                        <a:ea typeface="Times New Roman"/>
                      </a:endParaRPr>
                    </a:p>
                  </a:txBody>
                  <a:tcPr marL="68580" marR="68580" marT="0" marB="0">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spcBef>
                          <a:spcPts val="600"/>
                        </a:spcBef>
                        <a:spcAft>
                          <a:spcPts val="600"/>
                        </a:spcAft>
                      </a:pPr>
                      <a:r>
                        <a:rPr lang="en-US" sz="1800" b="0" dirty="0" smtClean="0"/>
                        <a:t>To</a:t>
                      </a:r>
                      <a:r>
                        <a:rPr lang="en-US" sz="1800" b="0" baseline="0" dirty="0" smtClean="0"/>
                        <a:t> </a:t>
                      </a:r>
                      <a:r>
                        <a:rPr lang="en-US" sz="1800" b="1" baseline="0" dirty="0" smtClean="0"/>
                        <a:t>impose</a:t>
                      </a:r>
                      <a:r>
                        <a:rPr lang="en-US" sz="1800" b="0" dirty="0" smtClean="0"/>
                        <a:t> can also</a:t>
                      </a:r>
                      <a:r>
                        <a:rPr lang="en-US" sz="1800" b="0" baseline="0" dirty="0" smtClean="0"/>
                        <a:t> mean to bother another person by making them do something for you.</a:t>
                      </a:r>
                    </a:p>
                    <a:p>
                      <a:pPr>
                        <a:spcBef>
                          <a:spcPts val="600"/>
                        </a:spcBef>
                        <a:spcAft>
                          <a:spcPts val="600"/>
                        </a:spcAft>
                      </a:pPr>
                      <a:r>
                        <a:rPr lang="en-US" sz="1800" b="1" kern="1200" dirty="0" smtClean="0">
                          <a:solidFill>
                            <a:schemeClr val="tx1"/>
                          </a:solidFill>
                          <a:latin typeface="+mn-lt"/>
                          <a:ea typeface="+mn-ea"/>
                          <a:cs typeface="+mn-cs"/>
                          <a:sym typeface="Webdings"/>
                        </a:rPr>
                        <a:t> </a:t>
                      </a:r>
                      <a:r>
                        <a:rPr lang="en-US" sz="1800" b="1" u="none" baseline="0" dirty="0" smtClean="0"/>
                        <a:t>Partner talk</a:t>
                      </a:r>
                      <a:r>
                        <a:rPr lang="en-US" sz="1800" b="0" u="none" baseline="0" dirty="0" smtClean="0"/>
                        <a:t>:</a:t>
                      </a:r>
                      <a:r>
                        <a:rPr lang="en-US" sz="1800" b="0" baseline="0" dirty="0" smtClean="0"/>
                        <a:t> Imagine if five of your friends came to your house without telling you ahead of time. Why would this would this be imposing?</a:t>
                      </a:r>
                    </a:p>
                  </a:txBody>
                  <a:tcP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pic>
        <p:nvPicPr>
          <p:cNvPr id="7" name="Picture 6"/>
          <p:cNvPicPr>
            <a:picLocks noChangeAspect="1"/>
          </p:cNvPicPr>
          <p:nvPr/>
        </p:nvPicPr>
        <p:blipFill rotWithShape="1">
          <a:blip r:embed="rId3" cstate="print">
            <a:extLst>
              <a:ext uri="{28A0092B-C50C-407E-A947-70E740481C1C}">
                <a14:useLocalDpi xmlns="" xmlns:a14="http://schemas.microsoft.com/office/drawing/2010/main" val="0"/>
              </a:ext>
            </a:extLst>
          </a:blip>
          <a:srcRect l="10705" t="5470" r="25699" b="14949"/>
          <a:stretch/>
        </p:blipFill>
        <p:spPr>
          <a:xfrm>
            <a:off x="1066800" y="1447799"/>
            <a:ext cx="1905000" cy="2383831"/>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877824" y="4038600"/>
            <a:ext cx="2246376" cy="1647046"/>
          </a:xfrm>
          <a:prstGeom prst="rect">
            <a:avLst/>
          </a:prstGeom>
        </p:spPr>
      </p:pic>
    </p:spTree>
    <p:extLst>
      <p:ext uri="{BB962C8B-B14F-4D97-AF65-F5344CB8AC3E}">
        <p14:creationId xmlns="" xmlns:p14="http://schemas.microsoft.com/office/powerpoint/2010/main" val="16673188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3110917331"/>
              </p:ext>
            </p:extLst>
          </p:nvPr>
        </p:nvGraphicFramePr>
        <p:xfrm>
          <a:off x="990600" y="1478280"/>
          <a:ext cx="7239000" cy="2773680"/>
        </p:xfrm>
        <a:graphic>
          <a:graphicData uri="http://schemas.openxmlformats.org/drawingml/2006/table">
            <a:tbl>
              <a:tblPr firstRow="1" bandRow="1">
                <a:tableStyleId>{2D5ABB26-0587-4C30-8999-92F81FD0307C}</a:tableStyleId>
              </a:tblPr>
              <a:tblGrid>
                <a:gridCol w="2156298"/>
                <a:gridCol w="5082702"/>
              </a:tblGrid>
              <a:tr h="2506015">
                <a:tc>
                  <a:txBody>
                    <a:bodyPr/>
                    <a:lstStyle/>
                    <a:p>
                      <a:pPr marL="0" marR="0">
                        <a:spcBef>
                          <a:spcPts val="600"/>
                        </a:spcBef>
                        <a:spcAft>
                          <a:spcPts val="600"/>
                        </a:spcAft>
                      </a:pPr>
                      <a:r>
                        <a:rPr lang="en-US" sz="1800" b="1" dirty="0" smtClean="0">
                          <a:solidFill>
                            <a:srgbClr val="000000"/>
                          </a:solidFill>
                          <a:effectLst/>
                          <a:latin typeface="+mj-lt"/>
                          <a:ea typeface="Times New Roman"/>
                        </a:rPr>
                        <a:t>brief</a:t>
                      </a:r>
                      <a:endParaRPr lang="en-US" sz="1800" dirty="0">
                        <a:effectLst/>
                        <a:latin typeface="+mj-lt"/>
                        <a:ea typeface="Times New Roman"/>
                      </a:endParaRPr>
                    </a:p>
                    <a:p>
                      <a:pPr marL="0" marR="0">
                        <a:spcBef>
                          <a:spcPts val="600"/>
                        </a:spcBef>
                        <a:spcAft>
                          <a:spcPts val="600"/>
                        </a:spcAft>
                      </a:pPr>
                      <a:r>
                        <a:rPr lang="en-US" sz="1800" dirty="0">
                          <a:solidFill>
                            <a:srgbClr val="000000"/>
                          </a:solidFill>
                          <a:effectLst/>
                          <a:latin typeface="+mj-lt"/>
                          <a:ea typeface="Times New Roman"/>
                        </a:rPr>
                        <a:t> </a:t>
                      </a:r>
                      <a:endParaRPr lang="en-US" sz="1800" dirty="0" smtClean="0">
                        <a:solidFill>
                          <a:schemeClr val="tx1"/>
                        </a:solidFill>
                        <a:effectLst/>
                        <a:latin typeface="+mj-lt"/>
                        <a:ea typeface="Times New Roman"/>
                      </a:endParaRPr>
                    </a:p>
                  </a:txBody>
                  <a:tcPr marL="68580" marR="68580" marT="0" marB="0">
                    <a:lnB w="12700" cap="flat" cmpd="sng" algn="ctr">
                      <a:noFill/>
                      <a:prstDash val="solid"/>
                      <a:round/>
                      <a:headEnd type="none" w="med" len="med"/>
                      <a:tailEnd type="none" w="med" len="med"/>
                    </a:lnB>
                  </a:tcPr>
                </a:tc>
                <a:tc>
                  <a:txBody>
                    <a:bodyPr/>
                    <a:lstStyle/>
                    <a:p>
                      <a:pPr marL="0" indent="0">
                        <a:spcBef>
                          <a:spcPts val="600"/>
                        </a:spcBef>
                        <a:spcAft>
                          <a:spcPts val="600"/>
                        </a:spcAft>
                        <a:buNone/>
                      </a:pPr>
                      <a:endParaRPr lang="en-US" dirty="0" smtClean="0"/>
                    </a:p>
                    <a:p>
                      <a:pPr marL="0" indent="0">
                        <a:spcBef>
                          <a:spcPts val="600"/>
                        </a:spcBef>
                        <a:spcAft>
                          <a:spcPts val="600"/>
                        </a:spcAft>
                        <a:buNone/>
                      </a:pPr>
                      <a:r>
                        <a:rPr lang="en-US" b="1" baseline="0" dirty="0" smtClean="0"/>
                        <a:t>Brief</a:t>
                      </a:r>
                      <a:r>
                        <a:rPr lang="en-US" b="0" baseline="0" dirty="0" smtClean="0"/>
                        <a:t> means very short.                                         </a:t>
                      </a:r>
                    </a:p>
                    <a:p>
                      <a:pPr marL="0" indent="0">
                        <a:spcBef>
                          <a:spcPts val="600"/>
                        </a:spcBef>
                        <a:spcAft>
                          <a:spcPts val="600"/>
                        </a:spcAft>
                        <a:buNone/>
                      </a:pPr>
                      <a:r>
                        <a:rPr lang="en-US" b="0" baseline="0" dirty="0" smtClean="0"/>
                        <a:t>[</a:t>
                      </a:r>
                      <a:r>
                        <a:rPr lang="en-US" b="0" i="1" baseline="0" dirty="0" smtClean="0"/>
                        <a:t>She experienced a </a:t>
                      </a:r>
                      <a:r>
                        <a:rPr lang="en-US" b="0" i="1" u="sng" baseline="0" dirty="0" smtClean="0"/>
                        <a:t>brief</a:t>
                      </a:r>
                      <a:r>
                        <a:rPr lang="en-US" b="0" i="1" u="none" baseline="0" dirty="0" smtClean="0"/>
                        <a:t> moment of very clear thought.</a:t>
                      </a:r>
                      <a:r>
                        <a:rPr lang="en-US" b="0"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breve</a:t>
                      </a:r>
                      <a:r>
                        <a:rPr lang="en-US" dirty="0" smtClean="0">
                          <a:solidFill>
                            <a:schemeClr val="tx1"/>
                          </a:solidFill>
                        </a:rPr>
                        <a:t>,</a:t>
                      </a:r>
                      <a:r>
                        <a:rPr lang="en-US" baseline="0" dirty="0" smtClean="0">
                          <a:solidFill>
                            <a:schemeClr val="tx1"/>
                          </a:solidFill>
                        </a:rPr>
                        <a:t> </a:t>
                      </a:r>
                      <a:r>
                        <a:rPr lang="en-US" baseline="0" dirty="0" err="1" smtClean="0">
                          <a:solidFill>
                            <a:schemeClr val="tx1"/>
                          </a:solidFill>
                        </a:rPr>
                        <a:t>corto</a:t>
                      </a:r>
                      <a:r>
                        <a:rPr lang="en-US" dirty="0" smtClean="0">
                          <a:solidFill>
                            <a:schemeClr val="tx1"/>
                          </a:solidFill>
                        </a:rPr>
                        <a:t> </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baseline="0" dirty="0" smtClean="0"/>
                        <a:t>brief</a:t>
                      </a:r>
                      <a:r>
                        <a:rPr lang="en-US" b="0" i="1" baseline="0" dirty="0" smtClean="0"/>
                        <a:t>.</a:t>
                      </a:r>
                      <a:r>
                        <a:rPr lang="en-US" dirty="0" smtClean="0"/>
                        <a:t> This person is taking a brief, or short</a:t>
                      </a:r>
                      <a:r>
                        <a:rPr lang="en-US" baseline="0" dirty="0" smtClean="0"/>
                        <a:t> </a:t>
                      </a:r>
                      <a:r>
                        <a:rPr lang="en-US" dirty="0" smtClean="0"/>
                        <a:t>nap.</a:t>
                      </a:r>
                      <a:endParaRPr lang="en-US" sz="12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b="0" u="none" baseline="0" dirty="0" smtClean="0"/>
                        <a:t>: </a:t>
                      </a:r>
                      <a:r>
                        <a:rPr lang="en-US" b="0" i="0" u="none" baseline="0" dirty="0" smtClean="0"/>
                        <a:t>W</a:t>
                      </a:r>
                      <a:r>
                        <a:rPr lang="en-US" i="0" baseline="0" dirty="0" smtClean="0"/>
                        <a:t>hat else might you do that is brief?</a:t>
                      </a:r>
                      <a:endParaRPr lang="en-US" sz="1200" dirty="0"/>
                    </a:p>
                  </a:txBody>
                  <a:tcPr>
                    <a:lnB w="12700" cap="flat" cmpd="sng" algn="ctr">
                      <a:noFill/>
                      <a:prstDash val="solid"/>
                      <a:round/>
                      <a:headEnd type="none" w="med" len="med"/>
                      <a:tailEnd type="none" w="med" len="med"/>
                    </a:lnB>
                  </a:tcPr>
                </a:tc>
              </a:tr>
            </a:tbl>
          </a:graphicData>
        </a:graphic>
      </p:graphicFrame>
      <p:pic>
        <p:nvPicPr>
          <p:cNvPr id="2" name="Picture 1"/>
          <p:cNvPicPr>
            <a:picLocks noChangeAspect="1"/>
          </p:cNvPicPr>
          <p:nvPr/>
        </p:nvPicPr>
        <p:blipFill rotWithShape="1">
          <a:blip r:embed="rId3" cstate="print">
            <a:extLst>
              <a:ext uri="{28A0092B-C50C-407E-A947-70E740481C1C}">
                <a14:useLocalDpi xmlns="" xmlns:a14="http://schemas.microsoft.com/office/drawing/2010/main" val="0"/>
              </a:ext>
            </a:extLst>
          </a:blip>
          <a:srcRect t="11940"/>
          <a:stretch/>
        </p:blipFill>
        <p:spPr>
          <a:xfrm>
            <a:off x="1066800" y="1828800"/>
            <a:ext cx="1759613" cy="2362200"/>
          </a:xfrm>
          <a:prstGeom prst="rect">
            <a:avLst/>
          </a:prstGeom>
        </p:spPr>
      </p:pic>
    </p:spTree>
    <p:extLst>
      <p:ext uri="{BB962C8B-B14F-4D97-AF65-F5344CB8AC3E}">
        <p14:creationId xmlns="" xmlns:p14="http://schemas.microsoft.com/office/powerpoint/2010/main" val="42396113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1"/>
          <p:cNvSpPr txBox="1">
            <a:spLocks noChangeArrowheads="1"/>
          </p:cNvSpPr>
          <p:nvPr/>
        </p:nvSpPr>
        <p:spPr bwMode="auto">
          <a:xfrm>
            <a:off x="1066800" y="1371600"/>
            <a:ext cx="7162800" cy="3216265"/>
          </a:xfrm>
          <a:prstGeom prst="rect">
            <a:avLst/>
          </a:prstGeom>
          <a:noFill/>
          <a:ln w="9525">
            <a:noFill/>
            <a:miter lim="800000"/>
            <a:headEnd/>
            <a:tailEnd/>
          </a:ln>
        </p:spPr>
        <p:txBody>
          <a:bodyPr>
            <a:spAutoFit/>
          </a:bodyPr>
          <a:lstStyle/>
          <a:p>
            <a:r>
              <a:rPr lang="en-US" sz="2500" dirty="0" smtClean="0">
                <a:latin typeface="Garamond" pitchFamily="18" charset="0"/>
              </a:rPr>
              <a:t>     There </a:t>
            </a:r>
            <a:r>
              <a:rPr lang="en-US" sz="2500" dirty="0">
                <a:latin typeface="Garamond" pitchFamily="18" charset="0"/>
              </a:rPr>
              <a:t>would be no one to live for during those coming years; she would live for herself. There would be no powerful will bending hers in that blind </a:t>
            </a:r>
            <a:r>
              <a:rPr lang="en-US" sz="2500" b="1" dirty="0">
                <a:latin typeface="Garamond" pitchFamily="18" charset="0"/>
              </a:rPr>
              <a:t>persistence</a:t>
            </a:r>
            <a:r>
              <a:rPr lang="en-US" sz="2500" dirty="0">
                <a:latin typeface="Garamond" pitchFamily="18" charset="0"/>
              </a:rPr>
              <a:t> with which men and women believe they have a right to </a:t>
            </a:r>
            <a:r>
              <a:rPr lang="en-US" sz="2500" b="1" dirty="0">
                <a:latin typeface="Garamond" pitchFamily="18" charset="0"/>
              </a:rPr>
              <a:t>impose</a:t>
            </a:r>
            <a:r>
              <a:rPr lang="en-US" sz="2500" dirty="0">
                <a:latin typeface="Garamond" pitchFamily="18" charset="0"/>
              </a:rPr>
              <a:t> a private will upon a fellow-creature. A kind intention or a cruel intention made the act seem no less a crime as she looked upon it in that </a:t>
            </a:r>
            <a:r>
              <a:rPr lang="en-US" sz="2500" b="1" dirty="0">
                <a:latin typeface="Garamond" pitchFamily="18" charset="0"/>
              </a:rPr>
              <a:t>brief</a:t>
            </a:r>
            <a:r>
              <a:rPr lang="en-US" sz="2500" dirty="0">
                <a:latin typeface="Garamond" pitchFamily="18" charset="0"/>
              </a:rPr>
              <a:t> moment of illumination.</a:t>
            </a:r>
          </a:p>
        </p:txBody>
      </p:sp>
      <p:pic>
        <p:nvPicPr>
          <p:cNvPr id="3" name="Picture 2"/>
          <p:cNvPicPr>
            <a:picLocks noChangeAspect="1" noChangeArrowheads="1"/>
          </p:cNvPicPr>
          <p:nvPr/>
        </p:nvPicPr>
        <p:blipFill>
          <a:blip r:embed="rId3" cstate="print"/>
          <a:srcRect/>
          <a:stretch>
            <a:fillRect/>
          </a:stretch>
        </p:blipFill>
        <p:spPr bwMode="auto">
          <a:xfrm>
            <a:off x="1066800" y="15240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782126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Box 1"/>
          <p:cNvSpPr txBox="1">
            <a:spLocks noChangeArrowheads="1"/>
          </p:cNvSpPr>
          <p:nvPr/>
        </p:nvSpPr>
        <p:spPr bwMode="auto">
          <a:xfrm>
            <a:off x="914400" y="3581400"/>
            <a:ext cx="7391400" cy="2062103"/>
          </a:xfrm>
          <a:prstGeom prst="rect">
            <a:avLst/>
          </a:prstGeom>
          <a:noFill/>
          <a:ln w="9525">
            <a:noFill/>
            <a:miter lim="800000"/>
            <a:headEnd/>
            <a:tailEnd/>
          </a:ln>
        </p:spPr>
        <p:txBody>
          <a:bodyPr wrap="square">
            <a:spAutoFit/>
          </a:bodyPr>
          <a:lstStyle/>
          <a:p>
            <a:r>
              <a:rPr lang="en-US" sz="2500" dirty="0" smtClean="0">
                <a:latin typeface="Garamond" pitchFamily="18" charset="0"/>
              </a:rPr>
              <a:t>   And </a:t>
            </a:r>
            <a:r>
              <a:rPr lang="en-US" sz="2500" dirty="0">
                <a:latin typeface="Garamond" pitchFamily="18" charset="0"/>
              </a:rPr>
              <a:t>yet she had loved </a:t>
            </a:r>
            <a:r>
              <a:rPr lang="en-US" sz="2500" dirty="0" smtClean="0">
                <a:latin typeface="Garamond" pitchFamily="18" charset="0"/>
              </a:rPr>
              <a:t>him - sometimes</a:t>
            </a:r>
            <a:r>
              <a:rPr lang="en-US" sz="2500" dirty="0">
                <a:latin typeface="Garamond" pitchFamily="18" charset="0"/>
              </a:rPr>
              <a:t>. Often she had not. What did it matter! What could love, the unsolved mystery, count for in the face of this possession of self-assertion which she suddenly recognized as the strongest impulse of her being! </a:t>
            </a:r>
          </a:p>
        </p:txBody>
      </p:sp>
      <p:sp>
        <p:nvSpPr>
          <p:cNvPr id="37890" name="TextBox 3"/>
          <p:cNvSpPr txBox="1">
            <a:spLocks noChangeArrowheads="1"/>
          </p:cNvSpPr>
          <p:nvPr/>
        </p:nvSpPr>
        <p:spPr bwMode="auto">
          <a:xfrm>
            <a:off x="990600" y="1066800"/>
            <a:ext cx="6629400" cy="2154436"/>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In </a:t>
            </a:r>
            <a:r>
              <a:rPr lang="en-US" sz="2600" b="1" dirty="0">
                <a:latin typeface="Garamond" pitchFamily="18" charset="0"/>
              </a:rPr>
              <a:t>the last paragraph, it says she has a brief moment of illumination, or realization. </a:t>
            </a:r>
            <a:r>
              <a:rPr lang="en-US" sz="2600" b="1" dirty="0" smtClean="0">
                <a:latin typeface="Garamond" pitchFamily="18" charset="0"/>
              </a:rPr>
              <a:t>In other words, she has a new understanding. Describe </a:t>
            </a:r>
            <a:r>
              <a:rPr lang="en-US" sz="2600" b="1" dirty="0">
                <a:latin typeface="Garamond" pitchFamily="18" charset="0"/>
              </a:rPr>
              <a:t>the </a:t>
            </a:r>
            <a:r>
              <a:rPr lang="en-US" sz="2600" b="1" dirty="0" smtClean="0">
                <a:latin typeface="Garamond" pitchFamily="18" charset="0"/>
              </a:rPr>
              <a:t>understanding she </a:t>
            </a:r>
            <a:r>
              <a:rPr lang="en-US" sz="2600" b="1" dirty="0">
                <a:latin typeface="Garamond" pitchFamily="18" charset="0"/>
              </a:rPr>
              <a:t>experiences.</a:t>
            </a:r>
          </a:p>
        </p:txBody>
      </p:sp>
      <p:pic>
        <p:nvPicPr>
          <p:cNvPr id="4" name="Picture 3"/>
          <p:cNvPicPr>
            <a:picLocks noChangeAspect="1" noChangeArrowheads="1"/>
          </p:cNvPicPr>
          <p:nvPr/>
        </p:nvPicPr>
        <p:blipFill>
          <a:blip r:embed="rId3" cstate="print"/>
          <a:srcRect/>
          <a:stretch>
            <a:fillRect/>
          </a:stretch>
        </p:blipFill>
        <p:spPr bwMode="auto">
          <a:xfrm>
            <a:off x="838200" y="3733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5598048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Box 4"/>
          <p:cNvSpPr txBox="1">
            <a:spLocks noChangeArrowheads="1"/>
          </p:cNvSpPr>
          <p:nvPr/>
        </p:nvSpPr>
        <p:spPr bwMode="auto">
          <a:xfrm>
            <a:off x="1066800" y="3200400"/>
            <a:ext cx="6629400" cy="2646878"/>
          </a:xfrm>
          <a:prstGeom prst="rect">
            <a:avLst/>
          </a:prstGeom>
          <a:noFill/>
          <a:ln w="9525">
            <a:noFill/>
            <a:miter lim="800000"/>
            <a:headEnd/>
            <a:tailEnd/>
          </a:ln>
        </p:spPr>
        <p:txBody>
          <a:bodyPr>
            <a:spAutoFit/>
          </a:bodyPr>
          <a:lstStyle/>
          <a:p>
            <a:endParaRPr lang="en-US" sz="2600" i="1" dirty="0">
              <a:latin typeface="Garamond" pitchFamily="18" charset="0"/>
            </a:endParaRPr>
          </a:p>
          <a:p>
            <a:r>
              <a:rPr lang="en-US" sz="2800" dirty="0">
                <a:latin typeface="Garamond" pitchFamily="18" charset="0"/>
              </a:rPr>
              <a:t>She realizes </a:t>
            </a:r>
            <a:r>
              <a:rPr lang="en-US" sz="2800" dirty="0" smtClean="0">
                <a:latin typeface="Garamond" pitchFamily="18" charset="0"/>
              </a:rPr>
              <a:t>that her husband should not have </a:t>
            </a:r>
            <a:r>
              <a:rPr lang="en-US" sz="2800" dirty="0">
                <a:latin typeface="Garamond" pitchFamily="18" charset="0"/>
              </a:rPr>
              <a:t>__________ her, even when he was </a:t>
            </a:r>
          </a:p>
          <a:p>
            <a:r>
              <a:rPr lang="en-US" sz="2800" dirty="0">
                <a:latin typeface="Garamond" pitchFamily="18" charset="0"/>
              </a:rPr>
              <a:t>_______ or trying to ______ her. Her _________ would be her own and she could live for _______.</a:t>
            </a:r>
            <a:endParaRPr lang="en-US" sz="2600" i="1" dirty="0">
              <a:latin typeface="Garamond" pitchFamily="18" charset="0"/>
            </a:endParaRPr>
          </a:p>
        </p:txBody>
      </p:sp>
      <p:sp>
        <p:nvSpPr>
          <p:cNvPr id="4" name="TextBox 3"/>
          <p:cNvSpPr txBox="1">
            <a:spLocks noChangeArrowheads="1"/>
          </p:cNvSpPr>
          <p:nvPr/>
        </p:nvSpPr>
        <p:spPr bwMode="auto">
          <a:xfrm>
            <a:off x="1219200" y="3962400"/>
            <a:ext cx="18288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controlled</a:t>
            </a:r>
          </a:p>
        </p:txBody>
      </p:sp>
      <p:sp>
        <p:nvSpPr>
          <p:cNvPr id="7" name="TextBox 6"/>
          <p:cNvSpPr txBox="1">
            <a:spLocks noChangeArrowheads="1"/>
          </p:cNvSpPr>
          <p:nvPr/>
        </p:nvSpPr>
        <p:spPr bwMode="auto">
          <a:xfrm>
            <a:off x="1447800" y="4419600"/>
            <a:ext cx="12192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kind</a:t>
            </a:r>
          </a:p>
        </p:txBody>
      </p:sp>
      <p:sp>
        <p:nvSpPr>
          <p:cNvPr id="8" name="TextBox 7"/>
          <p:cNvSpPr txBox="1">
            <a:spLocks noChangeArrowheads="1"/>
          </p:cNvSpPr>
          <p:nvPr/>
        </p:nvSpPr>
        <p:spPr bwMode="auto">
          <a:xfrm>
            <a:off x="4191000" y="4419600"/>
            <a:ext cx="9906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help</a:t>
            </a:r>
          </a:p>
        </p:txBody>
      </p:sp>
      <p:sp>
        <p:nvSpPr>
          <p:cNvPr id="9" name="TextBox 8"/>
          <p:cNvSpPr txBox="1">
            <a:spLocks noChangeArrowheads="1"/>
          </p:cNvSpPr>
          <p:nvPr/>
        </p:nvSpPr>
        <p:spPr bwMode="auto">
          <a:xfrm>
            <a:off x="1447800" y="4876800"/>
            <a:ext cx="11430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future</a:t>
            </a:r>
          </a:p>
        </p:txBody>
      </p:sp>
      <p:sp>
        <p:nvSpPr>
          <p:cNvPr id="10" name="TextBox 9"/>
          <p:cNvSpPr txBox="1">
            <a:spLocks noChangeArrowheads="1"/>
          </p:cNvSpPr>
          <p:nvPr/>
        </p:nvSpPr>
        <p:spPr bwMode="auto">
          <a:xfrm>
            <a:off x="2286000" y="5257800"/>
            <a:ext cx="1371600" cy="523220"/>
          </a:xfrm>
          <a:prstGeom prst="rect">
            <a:avLst/>
          </a:prstGeom>
          <a:noFill/>
          <a:ln w="9525">
            <a:noFill/>
            <a:miter lim="800000"/>
            <a:headEnd/>
            <a:tailEnd/>
          </a:ln>
        </p:spPr>
        <p:txBody>
          <a:bodyPr wrap="square">
            <a:spAutoFit/>
          </a:bodyPr>
          <a:lstStyle/>
          <a:p>
            <a:r>
              <a:rPr lang="en-US" sz="2800" b="1" dirty="0">
                <a:solidFill>
                  <a:srgbClr val="003399"/>
                </a:solidFill>
                <a:latin typeface="Garamond" pitchFamily="18" charset="0"/>
              </a:rPr>
              <a:t>herself</a:t>
            </a:r>
          </a:p>
        </p:txBody>
      </p:sp>
      <p:sp>
        <p:nvSpPr>
          <p:cNvPr id="11" name="TextBox 3"/>
          <p:cNvSpPr txBox="1">
            <a:spLocks noChangeArrowheads="1"/>
          </p:cNvSpPr>
          <p:nvPr/>
        </p:nvSpPr>
        <p:spPr bwMode="auto">
          <a:xfrm>
            <a:off x="990600" y="990600"/>
            <a:ext cx="6629400" cy="2154436"/>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In </a:t>
            </a:r>
            <a:r>
              <a:rPr lang="en-US" sz="2600" b="1" dirty="0">
                <a:latin typeface="Garamond" pitchFamily="18" charset="0"/>
              </a:rPr>
              <a:t>the last paragraph, it says she has a brief moment of illumination, or realization. </a:t>
            </a:r>
            <a:r>
              <a:rPr lang="en-US" sz="2600" b="1" dirty="0" smtClean="0">
                <a:latin typeface="Garamond" pitchFamily="18" charset="0"/>
              </a:rPr>
              <a:t>In other words, she has a new understanding. Describe </a:t>
            </a:r>
            <a:r>
              <a:rPr lang="en-US" sz="2600" b="1" dirty="0">
                <a:latin typeface="Garamond" pitchFamily="18" charset="0"/>
              </a:rPr>
              <a:t>the </a:t>
            </a:r>
            <a:r>
              <a:rPr lang="en-US" sz="2600" b="1" dirty="0" smtClean="0">
                <a:latin typeface="Garamond" pitchFamily="18" charset="0"/>
              </a:rPr>
              <a:t>understanding she </a:t>
            </a:r>
            <a:r>
              <a:rPr lang="en-US" sz="2600" b="1" dirty="0">
                <a:latin typeface="Garamond" pitchFamily="18" charset="0"/>
              </a:rPr>
              <a:t>experiences.</a:t>
            </a:r>
          </a:p>
        </p:txBody>
      </p:sp>
    </p:spTree>
    <p:extLst>
      <p:ext uri="{BB962C8B-B14F-4D97-AF65-F5344CB8AC3E}">
        <p14:creationId xmlns="" xmlns:p14="http://schemas.microsoft.com/office/powerpoint/2010/main" val="60687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Box 1"/>
          <p:cNvSpPr txBox="1">
            <a:spLocks noChangeArrowheads="1"/>
          </p:cNvSpPr>
          <p:nvPr/>
        </p:nvSpPr>
        <p:spPr bwMode="auto">
          <a:xfrm>
            <a:off x="1219200" y="3429000"/>
            <a:ext cx="6781800" cy="477054"/>
          </a:xfrm>
          <a:prstGeom prst="rect">
            <a:avLst/>
          </a:prstGeom>
          <a:noFill/>
          <a:ln w="9525">
            <a:noFill/>
            <a:miter lim="800000"/>
            <a:headEnd/>
            <a:tailEnd/>
          </a:ln>
        </p:spPr>
        <p:txBody>
          <a:bodyPr>
            <a:spAutoFit/>
          </a:bodyPr>
          <a:lstStyle/>
          <a:p>
            <a:r>
              <a:rPr lang="en-US" sz="2500" dirty="0" smtClean="0">
                <a:latin typeface="Garamond" pitchFamily="18" charset="0"/>
              </a:rPr>
              <a:t>   "</a:t>
            </a:r>
            <a:r>
              <a:rPr lang="en-US" sz="2500" dirty="0">
                <a:latin typeface="Garamond" pitchFamily="18" charset="0"/>
              </a:rPr>
              <a:t>Free! Body and soul free!" she </a:t>
            </a:r>
            <a:r>
              <a:rPr lang="en-US" sz="2500" dirty="0" smtClean="0">
                <a:latin typeface="Garamond" pitchFamily="18" charset="0"/>
              </a:rPr>
              <a:t>kept whispering</a:t>
            </a:r>
            <a:r>
              <a:rPr lang="en-US" sz="2500" dirty="0">
                <a:latin typeface="Garamond" pitchFamily="18" charset="0"/>
              </a:rPr>
              <a:t>. </a:t>
            </a:r>
          </a:p>
        </p:txBody>
      </p:sp>
      <p:sp>
        <p:nvSpPr>
          <p:cNvPr id="39938" name="TextBox 3"/>
          <p:cNvSpPr txBox="1">
            <a:spLocks noChangeArrowheads="1"/>
          </p:cNvSpPr>
          <p:nvPr/>
        </p:nvSpPr>
        <p:spPr bwMode="auto">
          <a:xfrm>
            <a:off x="1219200" y="1371600"/>
            <a:ext cx="6629400" cy="1354217"/>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does </a:t>
            </a:r>
            <a:r>
              <a:rPr lang="en-US" sz="2600" b="1" dirty="0">
                <a:latin typeface="Garamond" pitchFamily="18" charset="0"/>
              </a:rPr>
              <a:t>Mrs. Mallard </a:t>
            </a:r>
            <a:r>
              <a:rPr lang="en-US" sz="2600" b="1" dirty="0" smtClean="0">
                <a:latin typeface="Garamond" pitchFamily="18" charset="0"/>
              </a:rPr>
              <a:t>mean when she says, “Body </a:t>
            </a:r>
            <a:r>
              <a:rPr lang="en-US" sz="2600" b="1" dirty="0">
                <a:latin typeface="Garamond" pitchFamily="18" charset="0"/>
              </a:rPr>
              <a:t>and soul </a:t>
            </a:r>
            <a:r>
              <a:rPr lang="en-US" sz="2600" b="1" dirty="0" smtClean="0">
                <a:latin typeface="Garamond" pitchFamily="18" charset="0"/>
              </a:rPr>
              <a:t>free”? </a:t>
            </a:r>
            <a:endParaRPr lang="en-US" sz="2600" b="1" dirty="0">
              <a:latin typeface="Garamond"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066800" y="35814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072033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6800" y="1219200"/>
            <a:ext cx="7010400" cy="3048000"/>
          </a:xfrm>
        </p:spPr>
        <p:txBody>
          <a:bodyPr>
            <a:noAutofit/>
          </a:bodyPr>
          <a:lstStyle/>
          <a:p>
            <a:pPr indent="0">
              <a:lnSpc>
                <a:spcPct val="100000"/>
              </a:lnSpc>
              <a:buNone/>
            </a:pPr>
            <a:r>
              <a:rPr lang="en-US" sz="2800" dirty="0"/>
              <a:t>She was beginning to recognize this thing that was approaching to possess her, and she was striving to beat it back with her </a:t>
            </a:r>
            <a:r>
              <a:rPr lang="en-US" sz="2800" dirty="0" smtClean="0"/>
              <a:t>will – </a:t>
            </a:r>
            <a:r>
              <a:rPr lang="en-US" sz="2800" b="1" i="1" dirty="0" smtClean="0"/>
              <a:t>as </a:t>
            </a:r>
            <a:r>
              <a:rPr lang="en-US" sz="2800" b="1" i="1" dirty="0"/>
              <a:t>powerless as her two white slender hands would have been</a:t>
            </a:r>
            <a:r>
              <a:rPr lang="en-US" sz="2800" dirty="0"/>
              <a:t>.</a:t>
            </a:r>
          </a:p>
        </p:txBody>
      </p:sp>
      <p:pic>
        <p:nvPicPr>
          <p:cNvPr id="2050"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6387" r="19952"/>
          <a:stretch/>
        </p:blipFill>
        <p:spPr bwMode="auto">
          <a:xfrm>
            <a:off x="4191000" y="3048000"/>
            <a:ext cx="1534107" cy="2409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719597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4"/>
          <p:cNvSpPr txBox="1">
            <a:spLocks noChangeArrowheads="1"/>
          </p:cNvSpPr>
          <p:nvPr/>
        </p:nvSpPr>
        <p:spPr bwMode="auto">
          <a:xfrm>
            <a:off x="1219200" y="1371600"/>
            <a:ext cx="6629400" cy="2154436"/>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What does Mrs. Mallard mean when she says, “Body and soul free”?</a:t>
            </a:r>
            <a:endParaRPr lang="en-US" sz="2600" b="1" dirty="0">
              <a:latin typeface="Garamond" pitchFamily="18" charset="0"/>
            </a:endParaRPr>
          </a:p>
          <a:p>
            <a:endParaRPr lang="en-US" sz="2600" i="1" dirty="0">
              <a:latin typeface="Garamond" pitchFamily="18" charset="0"/>
            </a:endParaRPr>
          </a:p>
          <a:p>
            <a:r>
              <a:rPr lang="en-US" sz="2600" dirty="0">
                <a:latin typeface="Garamond" pitchFamily="18" charset="0"/>
              </a:rPr>
              <a:t>She is free to __________.</a:t>
            </a:r>
          </a:p>
        </p:txBody>
      </p:sp>
      <p:sp>
        <p:nvSpPr>
          <p:cNvPr id="4" name="TextBox 3"/>
          <p:cNvSpPr txBox="1">
            <a:spLocks noChangeArrowheads="1"/>
          </p:cNvSpPr>
          <p:nvPr/>
        </p:nvSpPr>
        <p:spPr bwMode="auto">
          <a:xfrm>
            <a:off x="3111500" y="2905125"/>
            <a:ext cx="1657570"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be herself</a:t>
            </a:r>
          </a:p>
        </p:txBody>
      </p:sp>
    </p:spTree>
    <p:extLst>
      <p:ext uri="{BB962C8B-B14F-4D97-AF65-F5344CB8AC3E}">
        <p14:creationId xmlns="" xmlns:p14="http://schemas.microsoft.com/office/powerpoint/2010/main" val="400444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Box 1"/>
          <p:cNvSpPr txBox="1">
            <a:spLocks noChangeArrowheads="1"/>
          </p:cNvSpPr>
          <p:nvPr/>
        </p:nvSpPr>
        <p:spPr bwMode="auto">
          <a:xfrm>
            <a:off x="1295400" y="2133600"/>
            <a:ext cx="6553200" cy="2108269"/>
          </a:xfrm>
          <a:prstGeom prst="rect">
            <a:avLst/>
          </a:prstGeom>
          <a:noFill/>
          <a:ln w="9525">
            <a:noFill/>
            <a:miter lim="800000"/>
            <a:headEnd/>
            <a:tailEnd/>
          </a:ln>
        </p:spPr>
        <p:txBody>
          <a:bodyPr>
            <a:spAutoFit/>
          </a:bodyPr>
          <a:lstStyle/>
          <a:p>
            <a:r>
              <a:rPr lang="en-US" sz="2800" dirty="0" smtClean="0">
                <a:sym typeface="Wingdings"/>
              </a:rPr>
              <a:t>  </a:t>
            </a:r>
            <a:r>
              <a:rPr lang="en-US" sz="2500" dirty="0" smtClean="0">
                <a:latin typeface="Garamond" pitchFamily="18" charset="0"/>
              </a:rPr>
              <a:t>Josephine </a:t>
            </a:r>
            <a:r>
              <a:rPr lang="en-US" sz="2500" dirty="0">
                <a:latin typeface="Garamond" pitchFamily="18" charset="0"/>
              </a:rPr>
              <a:t>was kneeling before the closed door with her lips to the keyhole, imploring for admission. "Louise, open the door! I beg; open the </a:t>
            </a:r>
            <a:r>
              <a:rPr lang="en-US" sz="2500" dirty="0" smtClean="0">
                <a:latin typeface="Garamond" pitchFamily="18" charset="0"/>
              </a:rPr>
              <a:t>door </a:t>
            </a:r>
            <a:r>
              <a:rPr lang="en-US" sz="2800" dirty="0" smtClean="0"/>
              <a:t>–</a:t>
            </a:r>
            <a:r>
              <a:rPr lang="en-US" sz="2500" dirty="0" smtClean="0">
                <a:latin typeface="Garamond" pitchFamily="18" charset="0"/>
              </a:rPr>
              <a:t> you </a:t>
            </a:r>
            <a:r>
              <a:rPr lang="en-US" sz="2500" dirty="0">
                <a:latin typeface="Garamond" pitchFamily="18" charset="0"/>
              </a:rPr>
              <a:t>will make yourself ill. What are you doing, Louise? For heaven's sake open the door." </a:t>
            </a:r>
          </a:p>
        </p:txBody>
      </p:sp>
      <p:pic>
        <p:nvPicPr>
          <p:cNvPr id="3" name="Picture 2"/>
          <p:cNvPicPr>
            <a:picLocks noChangeAspect="1" noChangeArrowheads="1"/>
          </p:cNvPicPr>
          <p:nvPr/>
        </p:nvPicPr>
        <p:blipFill>
          <a:blip r:embed="rId3" cstate="print"/>
          <a:srcRect/>
          <a:stretch>
            <a:fillRect/>
          </a:stretch>
        </p:blipFill>
        <p:spPr bwMode="auto">
          <a:xfrm>
            <a:off x="1143000" y="22860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33370881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143000" y="3581400"/>
            <a:ext cx="6248400" cy="1292662"/>
          </a:xfrm>
          <a:prstGeom prst="rect">
            <a:avLst/>
          </a:prstGeom>
          <a:noFill/>
          <a:ln w="9525">
            <a:noFill/>
            <a:miter lim="800000"/>
            <a:headEnd/>
            <a:tailEnd/>
          </a:ln>
        </p:spPr>
        <p:txBody>
          <a:bodyPr wrap="square">
            <a:spAutoFit/>
          </a:bodyPr>
          <a:lstStyle/>
          <a:p>
            <a:r>
              <a:rPr lang="en-US" sz="2800" dirty="0" smtClean="0">
                <a:sym typeface="Wingdings"/>
              </a:rPr>
              <a:t>  </a:t>
            </a:r>
            <a:r>
              <a:rPr lang="en-US" sz="2500" dirty="0" smtClean="0">
                <a:latin typeface="Garamond" pitchFamily="18" charset="0"/>
              </a:rPr>
              <a:t>“</a:t>
            </a:r>
            <a:r>
              <a:rPr lang="en-US" sz="2500" dirty="0">
                <a:latin typeface="Garamond" pitchFamily="18" charset="0"/>
              </a:rPr>
              <a:t>Go away. I am not making myself ill.” No; she was drinking in a very </a:t>
            </a:r>
            <a:r>
              <a:rPr lang="en-US" sz="2500" u="sng" dirty="0">
                <a:latin typeface="Garamond" pitchFamily="18" charset="0"/>
              </a:rPr>
              <a:t>elixir</a:t>
            </a:r>
            <a:r>
              <a:rPr lang="en-US" sz="2500" dirty="0">
                <a:latin typeface="Garamond" pitchFamily="18" charset="0"/>
              </a:rPr>
              <a:t> of life through that open window.</a:t>
            </a:r>
          </a:p>
        </p:txBody>
      </p:sp>
      <p:sp>
        <p:nvSpPr>
          <p:cNvPr id="43010" name="TextBox 3"/>
          <p:cNvSpPr txBox="1">
            <a:spLocks noChangeArrowheads="1"/>
          </p:cNvSpPr>
          <p:nvPr/>
        </p:nvSpPr>
        <p:spPr bwMode="auto">
          <a:xfrm>
            <a:off x="1143000" y="1066800"/>
            <a:ext cx="70104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Mrs. Mallard sees the natural world through the window. She uses the natural world to describe or symbolize how she feels. What does she see and how does she feel?</a:t>
            </a:r>
            <a:endParaRPr lang="en-US" sz="2600" b="1" dirty="0">
              <a:latin typeface="Garamond" pitchFamily="18" charset="0"/>
            </a:endParaRPr>
          </a:p>
        </p:txBody>
      </p:sp>
      <p:sp>
        <p:nvSpPr>
          <p:cNvPr id="43011" name="TextBox 4"/>
          <p:cNvSpPr txBox="1">
            <a:spLocks noChangeArrowheads="1"/>
          </p:cNvSpPr>
          <p:nvPr/>
        </p:nvSpPr>
        <p:spPr bwMode="auto">
          <a:xfrm>
            <a:off x="2819400" y="5181600"/>
            <a:ext cx="4443139" cy="400110"/>
          </a:xfrm>
          <a:prstGeom prst="rect">
            <a:avLst/>
          </a:prstGeom>
          <a:noFill/>
          <a:ln w="9525">
            <a:noFill/>
            <a:miter lim="800000"/>
            <a:headEnd/>
            <a:tailEnd/>
          </a:ln>
        </p:spPr>
        <p:txBody>
          <a:bodyPr wrap="none">
            <a:spAutoFit/>
          </a:bodyPr>
          <a:lstStyle/>
          <a:p>
            <a:r>
              <a:rPr lang="en-US" sz="2000" b="1" dirty="0">
                <a:solidFill>
                  <a:srgbClr val="003399"/>
                </a:solidFill>
                <a:latin typeface="Garamond" pitchFamily="18" charset="0"/>
              </a:rPr>
              <a:t>elixir: </a:t>
            </a:r>
            <a:r>
              <a:rPr lang="en-US" sz="2000" dirty="0">
                <a:solidFill>
                  <a:srgbClr val="003399"/>
                </a:solidFill>
                <a:latin typeface="Garamond" pitchFamily="18" charset="0"/>
              </a:rPr>
              <a:t>a medicine that can cure any disease</a:t>
            </a:r>
            <a:endParaRPr lang="en-US" sz="2000" i="1" dirty="0">
              <a:solidFill>
                <a:srgbClr val="003399"/>
              </a:solidFill>
              <a:latin typeface="Garamond" pitchFamily="18" charset="0"/>
            </a:endParaRPr>
          </a:p>
        </p:txBody>
      </p:sp>
      <p:pic>
        <p:nvPicPr>
          <p:cNvPr id="5" name="Picture 4"/>
          <p:cNvPicPr>
            <a:picLocks noChangeAspect="1" noChangeArrowheads="1"/>
          </p:cNvPicPr>
          <p:nvPr/>
        </p:nvPicPr>
        <p:blipFill>
          <a:blip r:embed="rId3" cstate="print"/>
          <a:srcRect/>
          <a:stretch>
            <a:fillRect/>
          </a:stretch>
        </p:blipFill>
        <p:spPr bwMode="auto">
          <a:xfrm>
            <a:off x="990600" y="3733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34501450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Box 6"/>
          <p:cNvSpPr txBox="1">
            <a:spLocks noChangeArrowheads="1"/>
          </p:cNvSpPr>
          <p:nvPr/>
        </p:nvSpPr>
        <p:spPr bwMode="auto">
          <a:xfrm>
            <a:off x="990600" y="1295400"/>
            <a:ext cx="7162800" cy="3693319"/>
          </a:xfrm>
          <a:prstGeom prst="rect">
            <a:avLst/>
          </a:prstGeom>
          <a:noFill/>
          <a:ln w="9525">
            <a:noFill/>
            <a:miter lim="800000"/>
            <a:headEnd/>
            <a:tailEnd/>
          </a:ln>
        </p:spPr>
        <p:txBody>
          <a:bodyPr>
            <a:spAutoFit/>
          </a:bodyPr>
          <a:lstStyle/>
          <a:p>
            <a:endParaRPr lang="en-US" sz="2600" i="1" dirty="0" smtClean="0">
              <a:latin typeface="Garamond" pitchFamily="18" charset="0"/>
            </a:endParaRPr>
          </a:p>
          <a:p>
            <a:endParaRPr lang="en-US" sz="2600" i="1" dirty="0" smtClean="0">
              <a:latin typeface="Garamond" pitchFamily="18" charset="0"/>
            </a:endParaRPr>
          </a:p>
          <a:p>
            <a:endParaRPr lang="en-US" sz="2600" i="1" dirty="0" smtClean="0">
              <a:latin typeface="Garamond" pitchFamily="18" charset="0"/>
            </a:endParaRPr>
          </a:p>
          <a:p>
            <a:endParaRPr lang="en-US" sz="2600" i="1" dirty="0" smtClean="0">
              <a:latin typeface="Garamond" pitchFamily="18" charset="0"/>
            </a:endParaRPr>
          </a:p>
          <a:p>
            <a:endParaRPr lang="en-US" sz="2600" i="1" dirty="0" smtClean="0">
              <a:latin typeface="Garamond" pitchFamily="18" charset="0"/>
            </a:endParaRPr>
          </a:p>
          <a:p>
            <a:endParaRPr lang="en-US" sz="2600" i="1" dirty="0">
              <a:latin typeface="Garamond" pitchFamily="18" charset="0"/>
            </a:endParaRPr>
          </a:p>
          <a:p>
            <a:r>
              <a:rPr lang="en-US" sz="2600" dirty="0" smtClean="0">
                <a:latin typeface="Garamond" pitchFamily="18" charset="0"/>
              </a:rPr>
              <a:t>She sees things that are very ________, or nice. They show </a:t>
            </a:r>
            <a:r>
              <a:rPr lang="en-US" sz="2600" dirty="0">
                <a:latin typeface="Garamond" pitchFamily="18" charset="0"/>
              </a:rPr>
              <a:t>the _________ of a new life without her __________.</a:t>
            </a:r>
          </a:p>
        </p:txBody>
      </p:sp>
      <p:sp>
        <p:nvSpPr>
          <p:cNvPr id="4" name="TextBox 3"/>
          <p:cNvSpPr txBox="1">
            <a:spLocks noChangeArrowheads="1"/>
          </p:cNvSpPr>
          <p:nvPr/>
        </p:nvSpPr>
        <p:spPr bwMode="auto">
          <a:xfrm>
            <a:off x="4724400" y="3581400"/>
            <a:ext cx="1447832" cy="523220"/>
          </a:xfrm>
          <a:prstGeom prst="rect">
            <a:avLst/>
          </a:prstGeom>
          <a:noFill/>
          <a:ln w="9525">
            <a:noFill/>
            <a:miter lim="800000"/>
            <a:headEnd/>
            <a:tailEnd/>
          </a:ln>
        </p:spPr>
        <p:txBody>
          <a:bodyPr wrap="none">
            <a:spAutoFit/>
          </a:bodyPr>
          <a:lstStyle/>
          <a:p>
            <a:r>
              <a:rPr lang="en-US" sz="2800" b="1" dirty="0" smtClean="0">
                <a:solidFill>
                  <a:srgbClr val="003399"/>
                </a:solidFill>
                <a:latin typeface="Garamond" pitchFamily="18" charset="0"/>
              </a:rPr>
              <a:t>pleasant</a:t>
            </a:r>
            <a:endParaRPr lang="en-US" sz="2800" b="1" dirty="0">
              <a:solidFill>
                <a:srgbClr val="003399"/>
              </a:solidFill>
              <a:latin typeface="Garamond" pitchFamily="18" charset="0"/>
            </a:endParaRPr>
          </a:p>
        </p:txBody>
      </p:sp>
      <p:sp>
        <p:nvSpPr>
          <p:cNvPr id="5" name="TextBox 4"/>
          <p:cNvSpPr txBox="1">
            <a:spLocks noChangeArrowheads="1"/>
          </p:cNvSpPr>
          <p:nvPr/>
        </p:nvSpPr>
        <p:spPr bwMode="auto">
          <a:xfrm>
            <a:off x="2209800" y="4038600"/>
            <a:ext cx="1744388"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possibility</a:t>
            </a:r>
          </a:p>
        </p:txBody>
      </p:sp>
      <p:sp>
        <p:nvSpPr>
          <p:cNvPr id="8" name="TextBox 7"/>
          <p:cNvSpPr txBox="1">
            <a:spLocks noChangeArrowheads="1"/>
          </p:cNvSpPr>
          <p:nvPr/>
        </p:nvSpPr>
        <p:spPr bwMode="auto">
          <a:xfrm>
            <a:off x="1143000" y="4419600"/>
            <a:ext cx="1499128"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husband</a:t>
            </a:r>
          </a:p>
        </p:txBody>
      </p:sp>
      <p:sp>
        <p:nvSpPr>
          <p:cNvPr id="6" name="TextBox 3"/>
          <p:cNvSpPr txBox="1">
            <a:spLocks noChangeArrowheads="1"/>
          </p:cNvSpPr>
          <p:nvPr/>
        </p:nvSpPr>
        <p:spPr bwMode="auto">
          <a:xfrm>
            <a:off x="990600" y="1066800"/>
            <a:ext cx="7010400" cy="215443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dirty="0" smtClean="0">
                <a:sym typeface="Wingdings"/>
              </a:rPr>
              <a:t> </a:t>
            </a:r>
            <a:r>
              <a:rPr lang="en-US" sz="2600" b="1" dirty="0" smtClean="0">
                <a:latin typeface="Garamond" pitchFamily="18" charset="0"/>
              </a:rPr>
              <a:t>Mrs. Mallard sees the natural world through the window. She uses the natural world to describe or symbolize how she feels. What does she see and how does she feel?</a:t>
            </a:r>
            <a:endParaRPr lang="en-US" sz="2600" b="1" dirty="0">
              <a:latin typeface="Garamond" pitchFamily="18" charset="0"/>
            </a:endParaRPr>
          </a:p>
        </p:txBody>
      </p:sp>
    </p:spTree>
    <p:extLst>
      <p:ext uri="{BB962C8B-B14F-4D97-AF65-F5344CB8AC3E}">
        <p14:creationId xmlns="" xmlns:p14="http://schemas.microsoft.com/office/powerpoint/2010/main" val="273977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1"/>
          <p:cNvSpPr txBox="1">
            <a:spLocks noChangeArrowheads="1"/>
          </p:cNvSpPr>
          <p:nvPr/>
        </p:nvSpPr>
        <p:spPr bwMode="auto">
          <a:xfrm>
            <a:off x="1371600" y="2057400"/>
            <a:ext cx="6553200" cy="2446824"/>
          </a:xfrm>
          <a:prstGeom prst="rect">
            <a:avLst/>
          </a:prstGeom>
          <a:noFill/>
          <a:ln w="9525">
            <a:noFill/>
            <a:miter lim="800000"/>
            <a:headEnd/>
            <a:tailEnd/>
          </a:ln>
        </p:spPr>
        <p:txBody>
          <a:bodyPr>
            <a:spAutoFit/>
          </a:bodyPr>
          <a:lstStyle/>
          <a:p>
            <a:r>
              <a:rPr lang="en-US" sz="2800" dirty="0" smtClean="0">
                <a:sym typeface="Wingdings"/>
              </a:rPr>
              <a:t>    </a:t>
            </a:r>
            <a:r>
              <a:rPr lang="en-US" sz="2500" dirty="0" smtClean="0">
                <a:latin typeface="Garamond" pitchFamily="18" charset="0"/>
              </a:rPr>
              <a:t>Her </a:t>
            </a:r>
            <a:r>
              <a:rPr lang="en-US" sz="2500" dirty="0">
                <a:latin typeface="Garamond" pitchFamily="18" charset="0"/>
              </a:rPr>
              <a:t>fancy was running riot along those days ahead of her. Spring days, and summer days, and all sorts of days that would be her own. She breathed a quick prayer that life might be long. It was only yesterday she had thought with a shudder that life might be long.</a:t>
            </a:r>
          </a:p>
        </p:txBody>
      </p:sp>
      <p:pic>
        <p:nvPicPr>
          <p:cNvPr id="3" name="Picture 2"/>
          <p:cNvPicPr>
            <a:picLocks noChangeAspect="1" noChangeArrowheads="1"/>
          </p:cNvPicPr>
          <p:nvPr/>
        </p:nvPicPr>
        <p:blipFill>
          <a:blip r:embed="rId3" cstate="print"/>
          <a:srcRect/>
          <a:stretch>
            <a:fillRect/>
          </a:stretch>
        </p:blipFill>
        <p:spPr bwMode="auto">
          <a:xfrm>
            <a:off x="1447800" y="22098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4330486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Box 1"/>
          <p:cNvSpPr txBox="1">
            <a:spLocks noChangeArrowheads="1"/>
          </p:cNvSpPr>
          <p:nvPr/>
        </p:nvSpPr>
        <p:spPr bwMode="auto">
          <a:xfrm>
            <a:off x="914400" y="2895600"/>
            <a:ext cx="7315200" cy="2446824"/>
          </a:xfrm>
          <a:prstGeom prst="rect">
            <a:avLst/>
          </a:prstGeom>
          <a:noFill/>
          <a:ln w="9525">
            <a:noFill/>
            <a:miter lim="800000"/>
            <a:headEnd/>
            <a:tailEnd/>
          </a:ln>
        </p:spPr>
        <p:txBody>
          <a:bodyPr>
            <a:spAutoFit/>
          </a:bodyPr>
          <a:lstStyle/>
          <a:p>
            <a:r>
              <a:rPr lang="en-US" sz="2800" dirty="0" smtClean="0">
                <a:sym typeface="Wingdings"/>
              </a:rPr>
              <a:t>    </a:t>
            </a:r>
            <a:r>
              <a:rPr lang="en-US" sz="2500" dirty="0" smtClean="0">
                <a:latin typeface="Garamond" pitchFamily="18" charset="0"/>
              </a:rPr>
              <a:t>She </a:t>
            </a:r>
            <a:r>
              <a:rPr lang="en-US" sz="2500" dirty="0">
                <a:latin typeface="Garamond" pitchFamily="18" charset="0"/>
              </a:rPr>
              <a:t>arose </a:t>
            </a:r>
            <a:r>
              <a:rPr lang="en-US" sz="2500" u="sng" dirty="0">
                <a:latin typeface="Garamond" pitchFamily="18" charset="0"/>
              </a:rPr>
              <a:t>at length</a:t>
            </a:r>
            <a:r>
              <a:rPr lang="en-US" sz="2500" dirty="0">
                <a:latin typeface="Garamond" pitchFamily="18" charset="0"/>
              </a:rPr>
              <a:t> and opened the door to her sister's </a:t>
            </a:r>
            <a:r>
              <a:rPr lang="en-US" sz="2500" u="sng" dirty="0">
                <a:latin typeface="Garamond" pitchFamily="18" charset="0"/>
              </a:rPr>
              <a:t>importunities</a:t>
            </a:r>
            <a:r>
              <a:rPr lang="en-US" sz="2500" dirty="0">
                <a:latin typeface="Garamond" pitchFamily="18" charset="0"/>
              </a:rPr>
              <a:t>. There was a feverish triumph in her eyes, and she carried herself unwittingly like a goddess of Victory. She clasped her sister's waist, and together they descended the stairs. Richards stood waiting for them at the bottom.</a:t>
            </a:r>
          </a:p>
        </p:txBody>
      </p:sp>
      <p:sp>
        <p:nvSpPr>
          <p:cNvPr id="46082" name="TextBox 2"/>
          <p:cNvSpPr txBox="1">
            <a:spLocks noChangeArrowheads="1"/>
          </p:cNvSpPr>
          <p:nvPr/>
        </p:nvSpPr>
        <p:spPr bwMode="auto">
          <a:xfrm>
            <a:off x="1066800" y="1066800"/>
            <a:ext cx="7086600" cy="175432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What </a:t>
            </a:r>
            <a:r>
              <a:rPr lang="en-US" sz="2600" b="1" dirty="0">
                <a:latin typeface="Garamond" pitchFamily="18" charset="0"/>
              </a:rPr>
              <a:t>words does Chopin use </a:t>
            </a:r>
            <a:r>
              <a:rPr lang="en-US" sz="2600" b="1" dirty="0" smtClean="0">
                <a:latin typeface="Garamond" pitchFamily="18" charset="0"/>
              </a:rPr>
              <a:t>to show the difference from </a:t>
            </a:r>
            <a:r>
              <a:rPr lang="en-US" sz="2600" b="1" dirty="0">
                <a:latin typeface="Garamond" pitchFamily="18" charset="0"/>
              </a:rPr>
              <a:t>her earlier portrayal of Mrs. Mallard’s unhappiness? </a:t>
            </a:r>
          </a:p>
        </p:txBody>
      </p:sp>
      <p:sp>
        <p:nvSpPr>
          <p:cNvPr id="46083" name="TextBox 3"/>
          <p:cNvSpPr txBox="1">
            <a:spLocks noChangeArrowheads="1"/>
          </p:cNvSpPr>
          <p:nvPr/>
        </p:nvSpPr>
        <p:spPr bwMode="auto">
          <a:xfrm>
            <a:off x="4724400" y="5029200"/>
            <a:ext cx="3211135" cy="707886"/>
          </a:xfrm>
          <a:prstGeom prst="rect">
            <a:avLst/>
          </a:prstGeom>
          <a:noFill/>
          <a:ln w="9525">
            <a:noFill/>
            <a:miter lim="800000"/>
            <a:headEnd/>
            <a:tailEnd/>
          </a:ln>
        </p:spPr>
        <p:txBody>
          <a:bodyPr wrap="none">
            <a:spAutoFit/>
          </a:bodyPr>
          <a:lstStyle/>
          <a:p>
            <a:r>
              <a:rPr lang="en-US" sz="2000" b="1" dirty="0">
                <a:solidFill>
                  <a:srgbClr val="003399"/>
                </a:solidFill>
                <a:latin typeface="Garamond" pitchFamily="18" charset="0"/>
              </a:rPr>
              <a:t>at length</a:t>
            </a:r>
            <a:r>
              <a:rPr lang="en-US" sz="2000" i="1" dirty="0">
                <a:solidFill>
                  <a:srgbClr val="003399"/>
                </a:solidFill>
                <a:latin typeface="Garamond" pitchFamily="18" charset="0"/>
              </a:rPr>
              <a:t>:</a:t>
            </a:r>
            <a:r>
              <a:rPr lang="en-US" sz="2000" dirty="0">
                <a:solidFill>
                  <a:srgbClr val="003399"/>
                </a:solidFill>
                <a:latin typeface="Garamond" pitchFamily="18" charset="0"/>
              </a:rPr>
              <a:t> finally or in the end</a:t>
            </a:r>
          </a:p>
          <a:p>
            <a:r>
              <a:rPr lang="en-US" sz="2000" b="1" dirty="0">
                <a:solidFill>
                  <a:srgbClr val="003399"/>
                </a:solidFill>
                <a:latin typeface="Garamond" pitchFamily="18" charset="0"/>
              </a:rPr>
              <a:t>importunities</a:t>
            </a:r>
            <a:r>
              <a:rPr lang="en-US" sz="2000" i="1" dirty="0">
                <a:solidFill>
                  <a:srgbClr val="003399"/>
                </a:solidFill>
                <a:latin typeface="Garamond" pitchFamily="18" charset="0"/>
              </a:rPr>
              <a:t>: </a:t>
            </a:r>
            <a:r>
              <a:rPr lang="en-US" sz="2000" dirty="0">
                <a:solidFill>
                  <a:srgbClr val="003399"/>
                </a:solidFill>
                <a:latin typeface="Garamond" pitchFamily="18" charset="0"/>
              </a:rPr>
              <a:t>demands</a:t>
            </a:r>
            <a:endParaRPr lang="en-US" sz="2000" i="1" dirty="0">
              <a:solidFill>
                <a:srgbClr val="003399"/>
              </a:solidFill>
              <a:latin typeface="Garamond" pitchFamily="18" charset="0"/>
            </a:endParaRPr>
          </a:p>
        </p:txBody>
      </p:sp>
      <p:pic>
        <p:nvPicPr>
          <p:cNvPr id="5" name="Picture 4"/>
          <p:cNvPicPr>
            <a:picLocks noChangeAspect="1" noChangeArrowheads="1"/>
          </p:cNvPicPr>
          <p:nvPr/>
        </p:nvPicPr>
        <p:blipFill>
          <a:blip r:embed="rId3" cstate="print"/>
          <a:srcRect/>
          <a:stretch>
            <a:fillRect/>
          </a:stretch>
        </p:blipFill>
        <p:spPr bwMode="auto">
          <a:xfrm>
            <a:off x="914400" y="30480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10907807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Box 7"/>
          <p:cNvSpPr txBox="1">
            <a:spLocks noChangeArrowheads="1"/>
          </p:cNvSpPr>
          <p:nvPr/>
        </p:nvSpPr>
        <p:spPr bwMode="auto">
          <a:xfrm>
            <a:off x="1066800" y="1066800"/>
            <a:ext cx="7010400" cy="3293209"/>
          </a:xfrm>
          <a:prstGeom prst="rect">
            <a:avLst/>
          </a:prstGeom>
          <a:noFill/>
          <a:ln w="9525">
            <a:noFill/>
            <a:miter lim="800000"/>
            <a:headEnd/>
            <a:tailEnd/>
          </a:ln>
        </p:spPr>
        <p:txBody>
          <a:bodyPr>
            <a:spAutoFit/>
          </a:bodyPr>
          <a:lstStyle/>
          <a:p>
            <a:endParaRPr lang="en-US" sz="2600" i="1" dirty="0" smtClean="0">
              <a:latin typeface="Garamond" pitchFamily="18" charset="0"/>
            </a:endParaRPr>
          </a:p>
          <a:p>
            <a:endParaRPr lang="en-US" sz="2600" i="1" dirty="0" smtClean="0">
              <a:latin typeface="Garamond" pitchFamily="18" charset="0"/>
            </a:endParaRPr>
          </a:p>
          <a:p>
            <a:endParaRPr lang="en-US" sz="2600" i="1" dirty="0" smtClean="0">
              <a:latin typeface="Garamond" pitchFamily="18" charset="0"/>
            </a:endParaRPr>
          </a:p>
          <a:p>
            <a:endParaRPr lang="en-US" sz="2600" i="1" dirty="0">
              <a:latin typeface="Garamond" pitchFamily="18" charset="0"/>
            </a:endParaRPr>
          </a:p>
          <a:p>
            <a:endParaRPr lang="en-US" sz="2600" dirty="0" smtClean="0">
              <a:latin typeface="Garamond" pitchFamily="18" charset="0"/>
            </a:endParaRPr>
          </a:p>
          <a:p>
            <a:r>
              <a:rPr lang="en-US" sz="2600" dirty="0" smtClean="0">
                <a:latin typeface="Garamond" pitchFamily="18" charset="0"/>
              </a:rPr>
              <a:t>Before</a:t>
            </a:r>
            <a:r>
              <a:rPr lang="en-US" sz="2600" dirty="0">
                <a:latin typeface="Garamond" pitchFamily="18" charset="0"/>
              </a:rPr>
              <a:t>, she was ______________, or resist freedom.</a:t>
            </a:r>
          </a:p>
          <a:p>
            <a:r>
              <a:rPr lang="en-US" sz="2600" dirty="0">
                <a:latin typeface="Garamond" pitchFamily="18" charset="0"/>
              </a:rPr>
              <a:t>Now, she has a _______________ in her eyes.</a:t>
            </a:r>
          </a:p>
          <a:p>
            <a:r>
              <a:rPr lang="en-US" sz="2600" dirty="0">
                <a:latin typeface="Garamond" pitchFamily="18" charset="0"/>
              </a:rPr>
              <a:t>She is like a _________________.</a:t>
            </a:r>
          </a:p>
        </p:txBody>
      </p:sp>
      <p:sp>
        <p:nvSpPr>
          <p:cNvPr id="4" name="TextBox 3"/>
          <p:cNvSpPr txBox="1">
            <a:spLocks noChangeArrowheads="1"/>
          </p:cNvSpPr>
          <p:nvPr/>
        </p:nvSpPr>
        <p:spPr bwMode="auto">
          <a:xfrm>
            <a:off x="3276600" y="2971800"/>
            <a:ext cx="2453172"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striving to beat</a:t>
            </a:r>
          </a:p>
        </p:txBody>
      </p:sp>
      <p:sp>
        <p:nvSpPr>
          <p:cNvPr id="6" name="TextBox 5"/>
          <p:cNvSpPr txBox="1">
            <a:spLocks noChangeArrowheads="1"/>
          </p:cNvSpPr>
          <p:nvPr/>
        </p:nvSpPr>
        <p:spPr bwMode="auto">
          <a:xfrm>
            <a:off x="3048000" y="3352800"/>
            <a:ext cx="2687210"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feverish triumph</a:t>
            </a:r>
          </a:p>
        </p:txBody>
      </p:sp>
      <p:sp>
        <p:nvSpPr>
          <p:cNvPr id="9" name="TextBox 8"/>
          <p:cNvSpPr txBox="1">
            <a:spLocks noChangeArrowheads="1"/>
          </p:cNvSpPr>
          <p:nvPr/>
        </p:nvSpPr>
        <p:spPr bwMode="auto">
          <a:xfrm>
            <a:off x="2714625" y="3810000"/>
            <a:ext cx="3073405" cy="523220"/>
          </a:xfrm>
          <a:prstGeom prst="rect">
            <a:avLst/>
          </a:prstGeom>
          <a:noFill/>
          <a:ln w="9525">
            <a:noFill/>
            <a:miter lim="800000"/>
            <a:headEnd/>
            <a:tailEnd/>
          </a:ln>
        </p:spPr>
        <p:txBody>
          <a:bodyPr wrap="none">
            <a:spAutoFit/>
          </a:bodyPr>
          <a:lstStyle/>
          <a:p>
            <a:r>
              <a:rPr lang="en-US" sz="2800" b="1">
                <a:solidFill>
                  <a:srgbClr val="003399"/>
                </a:solidFill>
                <a:latin typeface="Garamond" pitchFamily="18" charset="0"/>
              </a:rPr>
              <a:t>goddess of Victory</a:t>
            </a:r>
          </a:p>
        </p:txBody>
      </p:sp>
      <p:sp>
        <p:nvSpPr>
          <p:cNvPr id="10" name="TextBox 2"/>
          <p:cNvSpPr txBox="1">
            <a:spLocks noChangeArrowheads="1"/>
          </p:cNvSpPr>
          <p:nvPr/>
        </p:nvSpPr>
        <p:spPr bwMode="auto">
          <a:xfrm>
            <a:off x="1066800" y="1066800"/>
            <a:ext cx="7086600" cy="1754326"/>
          </a:xfrm>
          <a:prstGeom prst="rect">
            <a:avLst/>
          </a:prstGeom>
          <a:noFill/>
          <a:ln w="9525">
            <a:noFill/>
            <a:miter lim="800000"/>
            <a:headEnd/>
            <a:tailEnd/>
          </a:ln>
        </p:spPr>
        <p:txBody>
          <a:bodyPr wrap="square">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What words does Chopin use to show the difference from her earlier portrayal of Mrs. Mallard’s unhappiness?</a:t>
            </a:r>
            <a:endParaRPr lang="en-US" sz="2600" b="1" dirty="0">
              <a:latin typeface="Garamond" pitchFamily="18" charset="0"/>
            </a:endParaRPr>
          </a:p>
        </p:txBody>
      </p:sp>
    </p:spTree>
    <p:extLst>
      <p:ext uri="{BB962C8B-B14F-4D97-AF65-F5344CB8AC3E}">
        <p14:creationId xmlns="" xmlns:p14="http://schemas.microsoft.com/office/powerpoint/2010/main" val="162415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Box 1"/>
          <p:cNvSpPr txBox="1">
            <a:spLocks noChangeArrowheads="1"/>
          </p:cNvSpPr>
          <p:nvPr/>
        </p:nvSpPr>
        <p:spPr bwMode="auto">
          <a:xfrm>
            <a:off x="990600" y="2209800"/>
            <a:ext cx="7467600" cy="2062103"/>
          </a:xfrm>
          <a:prstGeom prst="rect">
            <a:avLst/>
          </a:prstGeom>
          <a:noFill/>
          <a:ln w="9525">
            <a:noFill/>
            <a:miter lim="800000"/>
            <a:headEnd/>
            <a:tailEnd/>
          </a:ln>
        </p:spPr>
        <p:txBody>
          <a:bodyPr>
            <a:spAutoFit/>
          </a:bodyPr>
          <a:lstStyle/>
          <a:p>
            <a:r>
              <a:rPr lang="en-US" sz="2500" dirty="0" smtClean="0">
                <a:latin typeface="Garamond" pitchFamily="18" charset="0"/>
              </a:rPr>
              <a:t>   Some </a:t>
            </a:r>
            <a:r>
              <a:rPr lang="en-US" sz="2500" dirty="0">
                <a:latin typeface="Garamond" pitchFamily="18" charset="0"/>
              </a:rPr>
              <a:t>one was opening the front door with a latchkey. It was </a:t>
            </a:r>
            <a:r>
              <a:rPr lang="en-US" sz="2500" dirty="0" err="1">
                <a:latin typeface="Garamond" pitchFamily="18" charset="0"/>
              </a:rPr>
              <a:t>Brently</a:t>
            </a:r>
            <a:r>
              <a:rPr lang="en-US" sz="2500" dirty="0">
                <a:latin typeface="Garamond" pitchFamily="18" charset="0"/>
              </a:rPr>
              <a:t> Mallard who entered, a little travel-stained, composedly carrying his grip-sack and umbrella. He had been far from the scene of the accident, and did not even know there had been one. </a:t>
            </a:r>
          </a:p>
        </p:txBody>
      </p:sp>
      <p:pic>
        <p:nvPicPr>
          <p:cNvPr id="3" name="Picture 2"/>
          <p:cNvPicPr>
            <a:picLocks noChangeAspect="1" noChangeArrowheads="1"/>
          </p:cNvPicPr>
          <p:nvPr/>
        </p:nvPicPr>
        <p:blipFill>
          <a:blip r:embed="rId3" cstate="print"/>
          <a:srcRect/>
          <a:stretch>
            <a:fillRect/>
          </a:stretch>
        </p:blipFill>
        <p:spPr bwMode="auto">
          <a:xfrm>
            <a:off x="914400" y="23622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23701595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1"/>
          <p:cNvSpPr txBox="1">
            <a:spLocks noChangeArrowheads="1"/>
          </p:cNvSpPr>
          <p:nvPr/>
        </p:nvSpPr>
        <p:spPr bwMode="auto">
          <a:xfrm>
            <a:off x="1066800" y="2209800"/>
            <a:ext cx="6858000" cy="3540125"/>
          </a:xfrm>
          <a:prstGeom prst="rect">
            <a:avLst/>
          </a:prstGeom>
          <a:noFill/>
          <a:ln w="9525">
            <a:noFill/>
            <a:miter lim="800000"/>
            <a:headEnd/>
            <a:tailEnd/>
          </a:ln>
        </p:spPr>
        <p:txBody>
          <a:bodyPr>
            <a:spAutoFit/>
          </a:bodyPr>
          <a:lstStyle/>
          <a:p>
            <a:r>
              <a:rPr lang="en-US" sz="2800" dirty="0" smtClean="0">
                <a:latin typeface="Garamond" pitchFamily="18" charset="0"/>
              </a:rPr>
              <a:t>   He </a:t>
            </a:r>
            <a:r>
              <a:rPr lang="en-US" sz="2800" dirty="0">
                <a:latin typeface="Garamond" pitchFamily="18" charset="0"/>
              </a:rPr>
              <a:t>stood amazed at Josephine's piercing cry; at Richards’ quick motion to screen himself from the view of his wife.</a:t>
            </a:r>
          </a:p>
          <a:p>
            <a:endParaRPr lang="en-US" sz="2800" dirty="0">
              <a:latin typeface="Garamond" pitchFamily="18" charset="0"/>
            </a:endParaRPr>
          </a:p>
          <a:p>
            <a:r>
              <a:rPr lang="en-US" sz="2800" dirty="0">
                <a:latin typeface="Garamond" pitchFamily="18" charset="0"/>
              </a:rPr>
              <a:t>But Richards was too late.</a:t>
            </a:r>
          </a:p>
          <a:p>
            <a:endParaRPr lang="en-US" sz="2800" dirty="0">
              <a:latin typeface="Garamond" pitchFamily="18" charset="0"/>
            </a:endParaRPr>
          </a:p>
          <a:p>
            <a:r>
              <a:rPr lang="en-US" sz="2800" dirty="0">
                <a:latin typeface="Garamond" pitchFamily="18" charset="0"/>
              </a:rPr>
              <a:t>When the doctors came they said she had died of heart </a:t>
            </a:r>
            <a:r>
              <a:rPr lang="en-US" sz="2800" dirty="0" smtClean="0">
                <a:latin typeface="Garamond" pitchFamily="18" charset="0"/>
              </a:rPr>
              <a:t>disease </a:t>
            </a:r>
            <a:r>
              <a:rPr lang="en-US" sz="2800" dirty="0" smtClean="0"/>
              <a:t>–</a:t>
            </a:r>
            <a:r>
              <a:rPr lang="en-US" sz="2800" dirty="0" smtClean="0">
                <a:latin typeface="Garamond" pitchFamily="18" charset="0"/>
              </a:rPr>
              <a:t> of </a:t>
            </a:r>
            <a:r>
              <a:rPr lang="en-US" sz="2800" dirty="0">
                <a:latin typeface="Garamond" pitchFamily="18" charset="0"/>
              </a:rPr>
              <a:t>joy that kills.</a:t>
            </a:r>
          </a:p>
        </p:txBody>
      </p:sp>
      <p:sp>
        <p:nvSpPr>
          <p:cNvPr id="50178" name="TextBox 2"/>
          <p:cNvSpPr txBox="1">
            <a:spLocks noChangeArrowheads="1"/>
          </p:cNvSpPr>
          <p:nvPr/>
        </p:nvSpPr>
        <p:spPr bwMode="auto">
          <a:xfrm>
            <a:off x="1066800" y="1219200"/>
            <a:ext cx="6629400" cy="954107"/>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b="1" dirty="0" smtClean="0">
                <a:sym typeface="Wingdings"/>
              </a:rPr>
              <a:t> </a:t>
            </a:r>
            <a:r>
              <a:rPr lang="en-US" sz="2600" b="1" dirty="0" smtClean="0">
                <a:latin typeface="Garamond" pitchFamily="18" charset="0"/>
              </a:rPr>
              <a:t>Why </a:t>
            </a:r>
            <a:r>
              <a:rPr lang="en-US" sz="2600" b="1" dirty="0">
                <a:latin typeface="Garamond" pitchFamily="18" charset="0"/>
              </a:rPr>
              <a:t>is the final line of the story ironic?</a:t>
            </a:r>
          </a:p>
        </p:txBody>
      </p:sp>
      <p:pic>
        <p:nvPicPr>
          <p:cNvPr id="4" name="Picture 3"/>
          <p:cNvPicPr>
            <a:picLocks noChangeAspect="1" noChangeArrowheads="1"/>
          </p:cNvPicPr>
          <p:nvPr/>
        </p:nvPicPr>
        <p:blipFill>
          <a:blip r:embed="rId3" cstate="print"/>
          <a:srcRect/>
          <a:stretch>
            <a:fillRect/>
          </a:stretch>
        </p:blipFill>
        <p:spPr bwMode="auto">
          <a:xfrm>
            <a:off x="990600" y="2362200"/>
            <a:ext cx="294568" cy="225425"/>
          </a:xfrm>
          <a:prstGeom prst="rect">
            <a:avLst/>
          </a:prstGeom>
          <a:noFill/>
          <a:ln w="9525">
            <a:noFill/>
            <a:miter lim="800000"/>
            <a:headEnd/>
            <a:tailEnd/>
          </a:ln>
          <a:effectLst/>
        </p:spPr>
      </p:pic>
    </p:spTree>
    <p:extLst>
      <p:ext uri="{BB962C8B-B14F-4D97-AF65-F5344CB8AC3E}">
        <p14:creationId xmlns="" xmlns:p14="http://schemas.microsoft.com/office/powerpoint/2010/main" val="37022652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Box 6"/>
          <p:cNvSpPr txBox="1">
            <a:spLocks noChangeArrowheads="1"/>
          </p:cNvSpPr>
          <p:nvPr/>
        </p:nvSpPr>
        <p:spPr bwMode="auto">
          <a:xfrm>
            <a:off x="1143000" y="2438400"/>
            <a:ext cx="6629400" cy="2492990"/>
          </a:xfrm>
          <a:prstGeom prst="rect">
            <a:avLst/>
          </a:prstGeom>
          <a:noFill/>
          <a:ln w="9525">
            <a:noFill/>
            <a:miter lim="800000"/>
            <a:headEnd/>
            <a:tailEnd/>
          </a:ln>
        </p:spPr>
        <p:txBody>
          <a:bodyPr>
            <a:spAutoFit/>
          </a:bodyPr>
          <a:lstStyle/>
          <a:p>
            <a:endParaRPr lang="en-US" sz="2600" i="1" dirty="0">
              <a:latin typeface="Garamond" pitchFamily="18" charset="0"/>
            </a:endParaRPr>
          </a:p>
          <a:p>
            <a:r>
              <a:rPr lang="en-US" sz="2600" dirty="0">
                <a:latin typeface="Garamond" pitchFamily="18" charset="0"/>
              </a:rPr>
              <a:t>Mrs. Mallard thought she was finally _______.</a:t>
            </a:r>
          </a:p>
          <a:p>
            <a:r>
              <a:rPr lang="en-US" sz="2600" dirty="0">
                <a:latin typeface="Garamond" pitchFamily="18" charset="0"/>
              </a:rPr>
              <a:t>She died when she saw her _________.</a:t>
            </a:r>
          </a:p>
          <a:p>
            <a:r>
              <a:rPr lang="en-US" sz="2600" dirty="0">
                <a:latin typeface="Garamond" pitchFamily="18" charset="0"/>
              </a:rPr>
              <a:t>The doctors think she died of _____, but it was really _______.</a:t>
            </a:r>
          </a:p>
          <a:p>
            <a:endParaRPr lang="en-US" sz="2600" dirty="0">
              <a:latin typeface="Garamond" pitchFamily="18" charset="0"/>
            </a:endParaRPr>
          </a:p>
        </p:txBody>
      </p:sp>
      <p:sp>
        <p:nvSpPr>
          <p:cNvPr id="4" name="TextBox 3"/>
          <p:cNvSpPr txBox="1">
            <a:spLocks noChangeArrowheads="1"/>
          </p:cNvSpPr>
          <p:nvPr/>
        </p:nvSpPr>
        <p:spPr bwMode="auto">
          <a:xfrm>
            <a:off x="6096000" y="2743200"/>
            <a:ext cx="757259"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free</a:t>
            </a:r>
          </a:p>
        </p:txBody>
      </p:sp>
      <p:sp>
        <p:nvSpPr>
          <p:cNvPr id="6" name="TextBox 5"/>
          <p:cNvSpPr txBox="1">
            <a:spLocks noChangeArrowheads="1"/>
          </p:cNvSpPr>
          <p:nvPr/>
        </p:nvSpPr>
        <p:spPr bwMode="auto">
          <a:xfrm>
            <a:off x="4762500" y="3200400"/>
            <a:ext cx="1499128"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husband</a:t>
            </a:r>
          </a:p>
        </p:txBody>
      </p:sp>
      <p:sp>
        <p:nvSpPr>
          <p:cNvPr id="8" name="TextBox 7"/>
          <p:cNvSpPr txBox="1">
            <a:spLocks noChangeArrowheads="1"/>
          </p:cNvSpPr>
          <p:nvPr/>
        </p:nvSpPr>
        <p:spPr bwMode="auto">
          <a:xfrm>
            <a:off x="1905000" y="3962400"/>
            <a:ext cx="1369286" cy="523220"/>
          </a:xfrm>
          <a:prstGeom prst="rect">
            <a:avLst/>
          </a:prstGeom>
          <a:noFill/>
          <a:ln w="9525">
            <a:noFill/>
            <a:miter lim="800000"/>
            <a:headEnd/>
            <a:tailEnd/>
          </a:ln>
        </p:spPr>
        <p:txBody>
          <a:bodyPr wrap="none">
            <a:spAutoFit/>
          </a:bodyPr>
          <a:lstStyle/>
          <a:p>
            <a:r>
              <a:rPr lang="en-US" sz="2800" b="1" dirty="0">
                <a:solidFill>
                  <a:srgbClr val="003399"/>
                </a:solidFill>
                <a:latin typeface="Garamond" pitchFamily="18" charset="0"/>
              </a:rPr>
              <a:t>sadness</a:t>
            </a:r>
          </a:p>
        </p:txBody>
      </p:sp>
      <p:sp>
        <p:nvSpPr>
          <p:cNvPr id="9" name="TextBox 8"/>
          <p:cNvSpPr txBox="1">
            <a:spLocks noChangeArrowheads="1"/>
          </p:cNvSpPr>
          <p:nvPr/>
        </p:nvSpPr>
        <p:spPr bwMode="auto">
          <a:xfrm>
            <a:off x="5275262" y="3581400"/>
            <a:ext cx="633507" cy="523220"/>
          </a:xfrm>
          <a:prstGeom prst="rect">
            <a:avLst/>
          </a:prstGeom>
          <a:noFill/>
          <a:ln w="9525">
            <a:noFill/>
            <a:miter lim="800000"/>
            <a:headEnd/>
            <a:tailEnd/>
          </a:ln>
        </p:spPr>
        <p:txBody>
          <a:bodyPr wrap="none">
            <a:spAutoFit/>
          </a:bodyPr>
          <a:lstStyle/>
          <a:p>
            <a:r>
              <a:rPr lang="en-US" sz="2800" b="1">
                <a:solidFill>
                  <a:srgbClr val="003399"/>
                </a:solidFill>
                <a:latin typeface="Garamond" pitchFamily="18" charset="0"/>
              </a:rPr>
              <a:t>joy</a:t>
            </a:r>
          </a:p>
        </p:txBody>
      </p:sp>
      <p:sp>
        <p:nvSpPr>
          <p:cNvPr id="7" name="TextBox 2"/>
          <p:cNvSpPr txBox="1">
            <a:spLocks noChangeArrowheads="1"/>
          </p:cNvSpPr>
          <p:nvPr/>
        </p:nvSpPr>
        <p:spPr bwMode="auto">
          <a:xfrm>
            <a:off x="1066800" y="1219200"/>
            <a:ext cx="6629400" cy="954107"/>
          </a:xfrm>
          <a:prstGeom prst="rect">
            <a:avLst/>
          </a:prstGeom>
          <a:noFill/>
          <a:ln w="9525">
            <a:noFill/>
            <a:miter lim="800000"/>
            <a:headEnd/>
            <a:tailEnd/>
          </a:ln>
        </p:spPr>
        <p:txBody>
          <a:bodyPr>
            <a:spAutoFit/>
          </a:bodyPr>
          <a:lstStyle/>
          <a:p>
            <a:r>
              <a:rPr lang="en-US" sz="3000" b="1" dirty="0">
                <a:latin typeface="Garamond" pitchFamily="18" charset="0"/>
              </a:rPr>
              <a:t>Guiding Question:</a:t>
            </a:r>
          </a:p>
          <a:p>
            <a:pPr>
              <a:buFont typeface="Arial" pitchFamily="34" charset="0"/>
              <a:buChar char="•"/>
            </a:pPr>
            <a:r>
              <a:rPr lang="en-US" sz="2600" b="1" smtClean="0">
                <a:sym typeface="Wingdings"/>
              </a:rPr>
              <a:t> </a:t>
            </a:r>
            <a:r>
              <a:rPr lang="en-US" sz="2600" b="1" dirty="0" smtClean="0">
                <a:latin typeface="Garamond" pitchFamily="18" charset="0"/>
              </a:rPr>
              <a:t>Why </a:t>
            </a:r>
            <a:r>
              <a:rPr lang="en-US" sz="2600" b="1" dirty="0">
                <a:latin typeface="Garamond" pitchFamily="18" charset="0"/>
              </a:rPr>
              <a:t>is the final line of the story ironic?</a:t>
            </a:r>
          </a:p>
        </p:txBody>
      </p:sp>
    </p:spTree>
    <p:extLst>
      <p:ext uri="{BB962C8B-B14F-4D97-AF65-F5344CB8AC3E}">
        <p14:creationId xmlns="" xmlns:p14="http://schemas.microsoft.com/office/powerpoint/2010/main" val="1565983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6800" y="1219200"/>
            <a:ext cx="7010400" cy="3048000"/>
          </a:xfrm>
        </p:spPr>
        <p:txBody>
          <a:bodyPr>
            <a:noAutofit/>
          </a:bodyPr>
          <a:lstStyle/>
          <a:p>
            <a:pPr indent="0">
              <a:lnSpc>
                <a:spcPct val="100000"/>
              </a:lnSpc>
              <a:buNone/>
            </a:pPr>
            <a:r>
              <a:rPr lang="en-US" sz="2800" dirty="0"/>
              <a:t>There was a feverish triumph in her eyes, and she carried herself unwittingly </a:t>
            </a:r>
            <a:r>
              <a:rPr lang="en-US" sz="2800" b="1" i="1" dirty="0"/>
              <a:t>like a goddess of Victory</a:t>
            </a:r>
            <a:r>
              <a:rPr lang="en-US" sz="2800" dirty="0"/>
              <a:t>.</a:t>
            </a:r>
          </a:p>
        </p:txBody>
      </p:sp>
      <p:pic>
        <p:nvPicPr>
          <p:cNvPr id="4" name="Picture 3"/>
          <p:cNvPicPr>
            <a:picLocks noChangeAspect="1"/>
          </p:cNvPicPr>
          <p:nvPr/>
        </p:nvPicPr>
        <p:blipFill rotWithShape="1">
          <a:blip r:embed="rId3" cstate="print">
            <a:extLst>
              <a:ext uri="{28A0092B-C50C-407E-A947-70E740481C1C}">
                <a14:useLocalDpi xmlns="" xmlns:a14="http://schemas.microsoft.com/office/drawing/2010/main" val="0"/>
              </a:ext>
            </a:extLst>
          </a:blip>
          <a:srcRect l="15050" t="4975" r="25504" b="51045"/>
          <a:stretch/>
        </p:blipFill>
        <p:spPr>
          <a:xfrm>
            <a:off x="3137991" y="2514600"/>
            <a:ext cx="2500809" cy="2777280"/>
          </a:xfrm>
          <a:prstGeom prst="rect">
            <a:avLst/>
          </a:prstGeom>
        </p:spPr>
      </p:pic>
    </p:spTree>
    <p:extLst>
      <p:ext uri="{BB962C8B-B14F-4D97-AF65-F5344CB8AC3E}">
        <p14:creationId xmlns="" xmlns:p14="http://schemas.microsoft.com/office/powerpoint/2010/main" val="2952026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71600" y="457200"/>
            <a:ext cx="6400800" cy="1295400"/>
          </a:xfrm>
        </p:spPr>
        <p:txBody>
          <a:bodyPr/>
          <a:lstStyle/>
          <a:p>
            <a:r>
              <a:rPr lang="en-US" dirty="0" smtClean="0"/>
              <a:t>Glossary</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3209457772"/>
              </p:ext>
            </p:extLst>
          </p:nvPr>
        </p:nvGraphicFramePr>
        <p:xfrm>
          <a:off x="914400" y="2362200"/>
          <a:ext cx="7315199" cy="2562474"/>
        </p:xfrm>
        <a:graphic>
          <a:graphicData uri="http://schemas.openxmlformats.org/drawingml/2006/table">
            <a:tbl>
              <a:tblPr firstRow="1" firstCol="1" bandRow="1"/>
              <a:tblGrid>
                <a:gridCol w="1447800"/>
                <a:gridCol w="1567525"/>
                <a:gridCol w="1480475"/>
                <a:gridCol w="1346118"/>
                <a:gridCol w="1473281"/>
              </a:tblGrid>
              <a:tr h="691846">
                <a:tc>
                  <a:txBody>
                    <a:bodyPr/>
                    <a:lstStyle/>
                    <a:p>
                      <a:pPr marL="0" marR="0">
                        <a:spcBef>
                          <a:spcPts val="0"/>
                        </a:spcBef>
                        <a:spcAft>
                          <a:spcPts val="0"/>
                        </a:spcAft>
                      </a:pPr>
                      <a:r>
                        <a:rPr lang="en-US" sz="1800" b="1" dirty="0">
                          <a:effectLst/>
                          <a:latin typeface="Times New Roman"/>
                          <a:ea typeface="Calibri"/>
                          <a:cs typeface="Times New Roman"/>
                        </a:rPr>
                        <a:t>Word</a:t>
                      </a: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b="1" dirty="0">
                          <a:effectLst/>
                          <a:latin typeface="Times New Roman"/>
                          <a:ea typeface="Calibri"/>
                          <a:cs typeface="Times New Roman"/>
                        </a:rPr>
                        <a:t>English Definition</a:t>
                      </a: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b="1" dirty="0">
                          <a:effectLst/>
                          <a:latin typeface="Times New Roman"/>
                          <a:ea typeface="Calibri"/>
                          <a:cs typeface="Times New Roman"/>
                        </a:rPr>
                        <a:t>Example from Text</a:t>
                      </a: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b="1" dirty="0">
                          <a:effectLst/>
                          <a:latin typeface="Times New Roman"/>
                          <a:ea typeface="Calibri"/>
                          <a:cs typeface="Times New Roman"/>
                        </a:rPr>
                        <a:t>Picture</a:t>
                      </a: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b="1">
                          <a:effectLst/>
                          <a:latin typeface="Times New Roman"/>
                          <a:ea typeface="Calibri"/>
                          <a:cs typeface="Times New Roman"/>
                        </a:rPr>
                        <a:t>Personal Example</a:t>
                      </a:r>
                      <a:endParaRPr lang="en-US" sz="1800">
                        <a:effectLst/>
                        <a:latin typeface="Times New Roman"/>
                        <a:ea typeface="Calibri"/>
                        <a:cs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FFFFFF"/>
                    </a:solidFill>
                  </a:tcPr>
                </a:tc>
              </a:tr>
              <a:tr h="1870628">
                <a:tc>
                  <a:txBody>
                    <a:bodyPr/>
                    <a:lstStyle/>
                    <a:p>
                      <a:pPr marL="0" marR="0">
                        <a:spcBef>
                          <a:spcPts val="0"/>
                        </a:spcBef>
                        <a:spcAft>
                          <a:spcPts val="0"/>
                        </a:spcAft>
                      </a:pPr>
                      <a:r>
                        <a:rPr lang="en-US" sz="1800">
                          <a:effectLst/>
                          <a:latin typeface="Times New Roman"/>
                          <a:ea typeface="Calibri"/>
                          <a:cs typeface="Times New Roman"/>
                        </a:rPr>
                        <a:t>abandonment</a:t>
                      </a: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b="1" i="1" dirty="0">
                          <a:effectLst/>
                          <a:latin typeface="Times New Roman"/>
                          <a:ea typeface="Calibri"/>
                          <a:cs typeface="Times New Roman"/>
                        </a:rPr>
                        <a:t> </a:t>
                      </a:r>
                      <a:endParaRPr lang="en-US" sz="1800" dirty="0">
                        <a:effectLst/>
                        <a:latin typeface="Times New Roman"/>
                        <a:ea typeface="Calibri"/>
                        <a:cs typeface="Times New Roman"/>
                      </a:endParaRPr>
                    </a:p>
                    <a:p>
                      <a:pPr marL="0" marR="0">
                        <a:spcBef>
                          <a:spcPts val="0"/>
                        </a:spcBef>
                        <a:spcAft>
                          <a:spcPts val="0"/>
                        </a:spcAft>
                      </a:pPr>
                      <a:r>
                        <a:rPr lang="en-US" sz="1800" b="1" i="1" dirty="0">
                          <a:effectLst/>
                          <a:latin typeface="Times New Roman"/>
                          <a:ea typeface="Calibri"/>
                          <a:cs typeface="Times New Roman"/>
                        </a:rPr>
                        <a:t> </a:t>
                      </a: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800" dirty="0">
                          <a:effectLst/>
                          <a:latin typeface="Times New Roman"/>
                          <a:ea typeface="Calibri"/>
                          <a:cs typeface="Times New Roman"/>
                        </a:rPr>
                        <a:t>She wept at once, with </a:t>
                      </a:r>
                      <a:r>
                        <a:rPr lang="en-US" sz="1800" dirty="0" smtClean="0">
                          <a:effectLst/>
                          <a:latin typeface="Times New Roman"/>
                          <a:ea typeface="Calibri"/>
                          <a:cs typeface="Times New Roman"/>
                        </a:rPr>
                        <a:t>sudden,</a:t>
                      </a:r>
                      <a:r>
                        <a:rPr lang="en-US" sz="1800" baseline="0" dirty="0" smtClean="0">
                          <a:effectLst/>
                          <a:latin typeface="Times New Roman"/>
                          <a:ea typeface="Calibri"/>
                          <a:cs typeface="Times New Roman"/>
                        </a:rPr>
                        <a:t> </a:t>
                      </a:r>
                      <a:r>
                        <a:rPr lang="en-US" sz="1800" dirty="0" smtClean="0">
                          <a:effectLst/>
                          <a:latin typeface="Times New Roman"/>
                          <a:ea typeface="Calibri"/>
                          <a:cs typeface="Times New Roman"/>
                        </a:rPr>
                        <a:t>wild </a:t>
                      </a:r>
                      <a:r>
                        <a:rPr lang="en-US" sz="1800" dirty="0">
                          <a:effectLst/>
                          <a:latin typeface="Times New Roman"/>
                          <a:ea typeface="Calibri"/>
                          <a:cs typeface="Times New Roman"/>
                        </a:rPr>
                        <a:t>abandonment.</a:t>
                      </a: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800" dirty="0">
                        <a:effectLst/>
                        <a:latin typeface="Times New Roman"/>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2050" name="Picture 1"/>
          <p:cNvPicPr>
            <a:picLocks noChangeAspect="1" noChangeArrowheads="1"/>
          </p:cNvPicPr>
          <p:nvPr/>
        </p:nvPicPr>
        <p:blipFill>
          <a:blip r:embed="rId3" cstate="print">
            <a:extLst>
              <a:ext uri="{28A0092B-C50C-407E-A947-70E740481C1C}">
                <a14:useLocalDpi xmlns="" xmlns:a14="http://schemas.microsoft.com/office/drawing/2010/main" val="0"/>
              </a:ext>
            </a:extLst>
          </a:blip>
          <a:srcRect l="19228" r="18182"/>
          <a:stretch>
            <a:fillRect/>
          </a:stretch>
        </p:blipFill>
        <p:spPr bwMode="auto">
          <a:xfrm>
            <a:off x="5526862" y="3352800"/>
            <a:ext cx="1093014" cy="13716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2438400" y="3496270"/>
            <a:ext cx="1371600" cy="923330"/>
          </a:xfrm>
          <a:prstGeom prst="rect">
            <a:avLst/>
          </a:prstGeom>
        </p:spPr>
        <p:txBody>
          <a:bodyPr wrap="square">
            <a:spAutoFit/>
          </a:bodyPr>
          <a:lstStyle/>
          <a:p>
            <a:r>
              <a:rPr lang="en-US" b="1" i="1" dirty="0">
                <a:solidFill>
                  <a:srgbClr val="003399"/>
                </a:solidFill>
                <a:latin typeface="Times New Roman"/>
                <a:ea typeface="Calibri"/>
                <a:cs typeface="Times New Roman"/>
              </a:rPr>
              <a:t>taken over with great emotion</a:t>
            </a:r>
            <a:endParaRPr lang="en-US" b="1" dirty="0">
              <a:solidFill>
                <a:srgbClr val="003399"/>
              </a:solidFill>
              <a:latin typeface="Times New Roman"/>
              <a:ea typeface="Calibri"/>
              <a:cs typeface="Times New Roman"/>
            </a:endParaRPr>
          </a:p>
        </p:txBody>
      </p:sp>
      <p:sp>
        <p:nvSpPr>
          <p:cNvPr id="6" name="Rectangle 5"/>
          <p:cNvSpPr/>
          <p:nvPr/>
        </p:nvSpPr>
        <p:spPr>
          <a:xfrm>
            <a:off x="6781800" y="3352800"/>
            <a:ext cx="1524000" cy="1169551"/>
          </a:xfrm>
          <a:prstGeom prst="rect">
            <a:avLst/>
          </a:prstGeom>
        </p:spPr>
        <p:txBody>
          <a:bodyPr wrap="square">
            <a:spAutoFit/>
          </a:bodyPr>
          <a:lstStyle/>
          <a:p>
            <a:r>
              <a:rPr lang="en-US" sz="1750" b="1" i="1" dirty="0">
                <a:solidFill>
                  <a:srgbClr val="003399"/>
                </a:solidFill>
                <a:latin typeface="Times New Roman"/>
                <a:ea typeface="Calibri"/>
                <a:cs typeface="Times New Roman"/>
              </a:rPr>
              <a:t>At the concert, we danced around with abandonment.</a:t>
            </a:r>
            <a:endParaRPr lang="en-US" sz="1750" b="1" dirty="0">
              <a:solidFill>
                <a:srgbClr val="003399"/>
              </a:solidFill>
            </a:endParaRPr>
          </a:p>
        </p:txBody>
      </p:sp>
    </p:spTree>
    <p:extLst>
      <p:ext uri="{BB962C8B-B14F-4D97-AF65-F5344CB8AC3E}">
        <p14:creationId xmlns="" xmlns:p14="http://schemas.microsoft.com/office/powerpoint/2010/main" val="395624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219200"/>
            <a:ext cx="6705600" cy="1295400"/>
          </a:xfrm>
        </p:spPr>
        <p:txBody>
          <a:bodyPr/>
          <a:lstStyle/>
          <a:p>
            <a:pPr fontAlgn="auto">
              <a:spcAft>
                <a:spcPts val="0"/>
              </a:spcAft>
              <a:defRPr/>
            </a:pPr>
            <a:r>
              <a:rPr lang="en-US" b="1" dirty="0" smtClean="0"/>
              <a:t>The Story of an hour</a:t>
            </a:r>
            <a:endParaRPr lang="en-US" b="1" dirty="0"/>
          </a:p>
        </p:txBody>
      </p:sp>
      <p:sp>
        <p:nvSpPr>
          <p:cNvPr id="3" name="Subtitle 2"/>
          <p:cNvSpPr>
            <a:spLocks noGrp="1"/>
          </p:cNvSpPr>
          <p:nvPr>
            <p:ph type="subTitle" idx="1"/>
          </p:nvPr>
        </p:nvSpPr>
        <p:spPr/>
        <p:txBody>
          <a:bodyPr rtlCol="0"/>
          <a:lstStyle/>
          <a:p>
            <a:pPr fontAlgn="auto">
              <a:spcAft>
                <a:spcPts val="0"/>
              </a:spcAft>
              <a:defRPr/>
            </a:pPr>
            <a:r>
              <a:rPr lang="en-US" sz="2800" dirty="0" smtClean="0"/>
              <a:t>Kate Chopin</a:t>
            </a:r>
            <a:endParaRPr lang="en-US" sz="2800" dirty="0"/>
          </a:p>
        </p:txBody>
      </p:sp>
    </p:spTree>
    <p:extLst>
      <p:ext uri="{BB962C8B-B14F-4D97-AF65-F5344CB8AC3E}">
        <p14:creationId xmlns="" xmlns:p14="http://schemas.microsoft.com/office/powerpoint/2010/main" val="1479579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3532118075"/>
              </p:ext>
            </p:extLst>
          </p:nvPr>
        </p:nvGraphicFramePr>
        <p:xfrm>
          <a:off x="1066800" y="1081211"/>
          <a:ext cx="7162800" cy="5350069"/>
        </p:xfrm>
        <a:graphic>
          <a:graphicData uri="http://schemas.openxmlformats.org/drawingml/2006/table">
            <a:tbl>
              <a:tblPr firstRow="1" bandRow="1">
                <a:tableStyleId>{2D5ABB26-0587-4C30-8999-92F81FD0307C}</a:tableStyleId>
              </a:tblPr>
              <a:tblGrid>
                <a:gridCol w="2133600"/>
                <a:gridCol w="5029200"/>
              </a:tblGrid>
              <a:tr h="2356291">
                <a:tc>
                  <a:txBody>
                    <a:bodyPr/>
                    <a:lstStyle/>
                    <a:p>
                      <a:pPr marL="0" marR="0">
                        <a:spcBef>
                          <a:spcPts val="0"/>
                        </a:spcBef>
                        <a:spcAft>
                          <a:spcPts val="0"/>
                        </a:spcAft>
                      </a:pPr>
                      <a:r>
                        <a:rPr lang="en-US" sz="1800" b="1" dirty="0">
                          <a:solidFill>
                            <a:srgbClr val="000000"/>
                          </a:solidFill>
                          <a:effectLst/>
                          <a:latin typeface="+mj-lt"/>
                          <a:ea typeface="Times New Roman"/>
                        </a:rPr>
                        <a:t>reveal</a:t>
                      </a:r>
                      <a:endParaRPr lang="en-US" sz="1800" dirty="0">
                        <a:effectLst/>
                        <a:latin typeface="+mj-lt"/>
                        <a:ea typeface="Times New Roman"/>
                      </a:endParaRPr>
                    </a:p>
                    <a:p>
                      <a:pPr marL="0" marR="0">
                        <a:spcBef>
                          <a:spcPts val="0"/>
                        </a:spcBef>
                        <a:spcAft>
                          <a:spcPts val="0"/>
                        </a:spcAft>
                      </a:pPr>
                      <a:r>
                        <a:rPr lang="en-US" sz="1800" dirty="0">
                          <a:solidFill>
                            <a:srgbClr val="000000"/>
                          </a:solidFill>
                          <a:effectLst/>
                          <a:latin typeface="+mj-lt"/>
                          <a:ea typeface="Times New Roman"/>
                        </a:rPr>
                        <a:t> </a:t>
                      </a:r>
                      <a:endParaRPr lang="en-US" sz="1800" dirty="0" smtClean="0">
                        <a:solidFill>
                          <a:srgbClr val="000000"/>
                        </a:solidFill>
                        <a:effectLst/>
                        <a:latin typeface="+mj-lt"/>
                        <a:ea typeface="Times New Roman"/>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p>
                      <a:pPr marL="0" marR="0">
                        <a:spcBef>
                          <a:spcPts val="0"/>
                        </a:spcBef>
                        <a:spcAft>
                          <a:spcPts val="0"/>
                        </a:spcAft>
                      </a:pPr>
                      <a:endParaRPr lang="en-US" sz="1800" dirty="0" smtClean="0">
                        <a:solidFill>
                          <a:srgbClr val="000000"/>
                        </a:solidFill>
                        <a:effectLst/>
                        <a:latin typeface="+mj-lt"/>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indent="0">
                        <a:spcBef>
                          <a:spcPts val="600"/>
                        </a:spcBef>
                        <a:spcAft>
                          <a:spcPts val="600"/>
                        </a:spcAft>
                        <a:buNone/>
                      </a:pPr>
                      <a:r>
                        <a:rPr lang="en-US" dirty="0" smtClean="0"/>
                        <a:t>To </a:t>
                      </a:r>
                      <a:r>
                        <a:rPr lang="en-US" b="1" dirty="0" smtClean="0"/>
                        <a:t>reveal</a:t>
                      </a:r>
                      <a:r>
                        <a:rPr lang="en-US" dirty="0" smtClean="0"/>
                        <a:t> is to let people know something.</a:t>
                      </a:r>
                      <a:r>
                        <a:rPr lang="en-US" baseline="0" dirty="0" smtClean="0"/>
                        <a:t>            </a:t>
                      </a:r>
                    </a:p>
                    <a:p>
                      <a:pPr marL="0" indent="0">
                        <a:spcBef>
                          <a:spcPts val="600"/>
                        </a:spcBef>
                        <a:spcAft>
                          <a:spcPts val="600"/>
                        </a:spcAft>
                        <a:buNone/>
                      </a:pPr>
                      <a:r>
                        <a:rPr lang="en-US" dirty="0" smtClean="0"/>
                        <a:t>[</a:t>
                      </a:r>
                      <a:r>
                        <a:rPr lang="en-US" i="1" dirty="0" smtClean="0"/>
                        <a:t>She</a:t>
                      </a:r>
                      <a:r>
                        <a:rPr lang="en-US" i="1" baseline="0" dirty="0" smtClean="0"/>
                        <a:t> </a:t>
                      </a:r>
                      <a:r>
                        <a:rPr lang="en-US" i="1" u="sng" baseline="0" dirty="0" smtClean="0"/>
                        <a:t>revealed</a:t>
                      </a:r>
                      <a:r>
                        <a:rPr lang="en-US" i="1" u="none" baseline="0" dirty="0" smtClean="0"/>
                        <a:t> the difficult information to her sister slowly.</a:t>
                      </a:r>
                      <a:r>
                        <a:rPr lang="en-US" i="0" u="none" baseline="0" dirty="0" smtClean="0"/>
                        <a:t>]</a:t>
                      </a:r>
                      <a:endParaRPr lang="en-US" sz="1100" dirty="0" smtClean="0"/>
                    </a:p>
                    <a:p>
                      <a:pPr>
                        <a:spcBef>
                          <a:spcPts val="600"/>
                        </a:spcBef>
                        <a:spcAft>
                          <a:spcPts val="600"/>
                        </a:spcAft>
                      </a:pPr>
                      <a:r>
                        <a:rPr lang="en-US" b="1" dirty="0" smtClean="0">
                          <a:solidFill>
                            <a:schemeClr val="tx1"/>
                          </a:solidFill>
                        </a:rPr>
                        <a:t>En </a:t>
                      </a:r>
                      <a:r>
                        <a:rPr lang="en-US" b="1" dirty="0" err="1" smtClean="0">
                          <a:solidFill>
                            <a:schemeClr val="tx1"/>
                          </a:solidFill>
                        </a:rPr>
                        <a:t>español</a:t>
                      </a:r>
                      <a:r>
                        <a:rPr lang="en-US" b="1" dirty="0" smtClean="0">
                          <a:solidFill>
                            <a:schemeClr val="tx1"/>
                          </a:solidFill>
                        </a:rPr>
                        <a:t>:</a:t>
                      </a:r>
                      <a:r>
                        <a:rPr lang="en-US" b="1" baseline="0" dirty="0" smtClean="0">
                          <a:solidFill>
                            <a:schemeClr val="tx1"/>
                          </a:solidFill>
                        </a:rPr>
                        <a:t> </a:t>
                      </a:r>
                      <a:r>
                        <a:rPr lang="en-US" dirty="0" err="1" smtClean="0">
                          <a:solidFill>
                            <a:schemeClr val="tx1"/>
                          </a:solidFill>
                        </a:rPr>
                        <a:t>revelar</a:t>
                      </a:r>
                      <a:endParaRPr lang="en-US" sz="1100" dirty="0" smtClean="0">
                        <a:solidFill>
                          <a:schemeClr val="tx1"/>
                        </a:solidFill>
                      </a:endParaRPr>
                    </a:p>
                    <a:p>
                      <a:pPr>
                        <a:spcBef>
                          <a:spcPts val="600"/>
                        </a:spcBef>
                        <a:spcAft>
                          <a:spcPts val="600"/>
                        </a:spcAft>
                      </a:pPr>
                      <a:r>
                        <a:rPr lang="en-US" dirty="0" smtClean="0"/>
                        <a:t>Now, let’s look at a picture that demonstrates the word </a:t>
                      </a:r>
                      <a:r>
                        <a:rPr lang="en-US" b="1" dirty="0" smtClean="0"/>
                        <a:t>reveal</a:t>
                      </a:r>
                      <a:r>
                        <a:rPr lang="en-US" dirty="0" smtClean="0"/>
                        <a:t>. This doctor has just </a:t>
                      </a:r>
                      <a:r>
                        <a:rPr lang="en-US" b="0" dirty="0" smtClean="0"/>
                        <a:t>revealed</a:t>
                      </a:r>
                      <a:r>
                        <a:rPr lang="en-US" b="0" baseline="0" dirty="0" smtClean="0"/>
                        <a:t> some bad news to the elderly woman</a:t>
                      </a:r>
                      <a:r>
                        <a:rPr lang="en-US" baseline="0" dirty="0" smtClean="0"/>
                        <a:t>.</a:t>
                      </a:r>
                      <a:endParaRPr lang="en-US" sz="1200" dirty="0" smtClean="0"/>
                    </a:p>
                    <a:p>
                      <a:pPr>
                        <a:spcBef>
                          <a:spcPts val="600"/>
                        </a:spcBef>
                      </a:pPr>
                      <a:r>
                        <a:rPr lang="en-US" sz="1800" b="1" kern="1200" dirty="0" smtClean="0">
                          <a:solidFill>
                            <a:schemeClr val="tx1"/>
                          </a:solidFill>
                          <a:latin typeface="+mn-lt"/>
                          <a:ea typeface="+mn-ea"/>
                          <a:cs typeface="+mn-cs"/>
                          <a:sym typeface="Webdings"/>
                        </a:rPr>
                        <a:t> </a:t>
                      </a:r>
                      <a:r>
                        <a:rPr lang="en-US" b="1" u="none" baseline="0" dirty="0" smtClean="0"/>
                        <a:t>Partner talk</a:t>
                      </a:r>
                      <a:r>
                        <a:rPr lang="en-US" dirty="0" smtClean="0"/>
                        <a:t>: Describe some interesting </a:t>
                      </a:r>
                      <a:r>
                        <a:rPr lang="en-US" baseline="0" dirty="0" smtClean="0"/>
                        <a:t>information that </a:t>
                      </a:r>
                      <a:r>
                        <a:rPr lang="en-US" dirty="0" smtClean="0"/>
                        <a:t>a friend revealed to you. </a:t>
                      </a:r>
                    </a:p>
                  </a:txBody>
                  <a:tcPr>
                    <a:lnB w="12700" cap="flat" cmpd="sng" algn="ctr">
                      <a:solidFill>
                        <a:schemeClr val="tx1"/>
                      </a:solidFill>
                      <a:prstDash val="solid"/>
                      <a:round/>
                      <a:headEnd type="none" w="med" len="med"/>
                      <a:tailEnd type="none" w="med" len="med"/>
                    </a:lnB>
                  </a:tcPr>
                </a:tc>
              </a:tr>
              <a:tr h="2454469">
                <a:tc>
                  <a:txBody>
                    <a:bodyPr/>
                    <a:lstStyle/>
                    <a:p>
                      <a:endParaRPr lang="en-US" b="1" dirty="0" smtClean="0"/>
                    </a:p>
                    <a:p>
                      <a:endParaRPr lang="en-US" dirty="0" smtClean="0"/>
                    </a:p>
                  </a:txBody>
                  <a:tcPr>
                    <a:lnT w="12700" cap="flat" cmpd="sng" algn="ctr">
                      <a:solidFill>
                        <a:schemeClr val="tx1"/>
                      </a:solidFill>
                      <a:prstDash val="solid"/>
                      <a:round/>
                      <a:headEnd type="none" w="med" len="med"/>
                      <a:tailEnd type="none" w="med" len="med"/>
                    </a:lnT>
                  </a:tcPr>
                </a:tc>
                <a:tc>
                  <a:txBody>
                    <a:bodyPr/>
                    <a:lstStyle/>
                    <a:p>
                      <a:pPr>
                        <a:spcBef>
                          <a:spcPts val="600"/>
                        </a:spcBef>
                        <a:spcAft>
                          <a:spcPts val="600"/>
                        </a:spcAft>
                      </a:pPr>
                      <a:r>
                        <a:rPr lang="en-US" dirty="0" smtClean="0"/>
                        <a:t>Let’s look at another picture that demonstrates the word </a:t>
                      </a:r>
                      <a:r>
                        <a:rPr lang="en-US" b="1" dirty="0" smtClean="0"/>
                        <a:t>reveal</a:t>
                      </a:r>
                      <a:r>
                        <a:rPr lang="en-US" dirty="0" smtClean="0"/>
                        <a:t>. You</a:t>
                      </a:r>
                      <a:r>
                        <a:rPr lang="en-US" baseline="0" dirty="0" smtClean="0"/>
                        <a:t> can also reveal an object, like when you open a present to see what is inside</a:t>
                      </a:r>
                      <a:r>
                        <a:rPr lang="en-US" dirty="0" smtClean="0"/>
                        <a:t>.</a:t>
                      </a:r>
                      <a:endParaRPr lang="en-US" sz="1100" dirty="0" smtClean="0"/>
                    </a:p>
                    <a:p>
                      <a:pPr>
                        <a:spcBef>
                          <a:spcPts val="600"/>
                        </a:spcBef>
                        <a:spcAft>
                          <a:spcPts val="600"/>
                        </a:spcAft>
                      </a:pPr>
                      <a:r>
                        <a:rPr lang="en-US" sz="1800" b="1" kern="1200" dirty="0" smtClean="0">
                          <a:solidFill>
                            <a:schemeClr val="tx1"/>
                          </a:solidFill>
                          <a:latin typeface="+mn-lt"/>
                          <a:ea typeface="+mn-ea"/>
                          <a:cs typeface="+mn-cs"/>
                          <a:sym typeface="Webdings"/>
                        </a:rPr>
                        <a:t> </a:t>
                      </a:r>
                      <a:r>
                        <a:rPr lang="en-US" b="1" u="none" baseline="0" dirty="0" smtClean="0"/>
                        <a:t>Partner talk</a:t>
                      </a:r>
                      <a:r>
                        <a:rPr lang="en-US" dirty="0" smtClean="0"/>
                        <a:t>: What do you think the girl is revealing,</a:t>
                      </a:r>
                      <a:r>
                        <a:rPr lang="en-US" baseline="0" dirty="0" smtClean="0"/>
                        <a:t> and why do you think that?</a:t>
                      </a:r>
                    </a:p>
                  </a:txBody>
                  <a:tcPr>
                    <a:lnT w="12700" cap="flat" cmpd="sng" algn="ctr">
                      <a:solidFill>
                        <a:schemeClr val="tx1"/>
                      </a:solidFill>
                      <a:prstDash val="solid"/>
                      <a:round/>
                      <a:headEnd type="none" w="med" len="med"/>
                      <a:tailEnd type="none" w="med" len="med"/>
                    </a:lnT>
                  </a:tcPr>
                </a:tc>
              </a:tr>
            </a:tbl>
          </a:graphicData>
        </a:graphic>
      </p:graphicFrame>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66800" y="1447800"/>
            <a:ext cx="2057400" cy="2057400"/>
          </a:xfrm>
          <a:prstGeom prst="rect">
            <a:avLst/>
          </a:prstGeom>
        </p:spPr>
      </p:pic>
      <p:pic>
        <p:nvPicPr>
          <p:cNvPr id="6" name="Picture 5"/>
          <p:cNvPicPr>
            <a:picLocks noChangeAspect="1"/>
          </p:cNvPicPr>
          <p:nvPr/>
        </p:nvPicPr>
        <p:blipFill rotWithShape="1">
          <a:blip r:embed="rId4" cstate="print">
            <a:extLst>
              <a:ext uri="{28A0092B-C50C-407E-A947-70E740481C1C}">
                <a14:useLocalDpi xmlns="" xmlns:a14="http://schemas.microsoft.com/office/drawing/2010/main" val="0"/>
              </a:ext>
            </a:extLst>
          </a:blip>
          <a:srcRect t="8358"/>
          <a:stretch/>
        </p:blipFill>
        <p:spPr>
          <a:xfrm>
            <a:off x="1371600" y="4114800"/>
            <a:ext cx="1164098" cy="1600200"/>
          </a:xfrm>
          <a:prstGeom prst="rect">
            <a:avLst/>
          </a:prstGeom>
        </p:spPr>
      </p:pic>
    </p:spTree>
    <p:extLst>
      <p:ext uri="{BB962C8B-B14F-4D97-AF65-F5344CB8AC3E}">
        <p14:creationId xmlns="" xmlns:p14="http://schemas.microsoft.com/office/powerpoint/2010/main" val="28157080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1519</TotalTime>
  <Words>6920</Words>
  <Application>Microsoft Office PowerPoint</Application>
  <PresentationFormat>On-screen Show (4:3)</PresentationFormat>
  <Paragraphs>683</Paragraphs>
  <Slides>59</Slides>
  <Notes>59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Couture</vt:lpstr>
      <vt:lpstr>Slide 1</vt:lpstr>
      <vt:lpstr>Slide 2</vt:lpstr>
      <vt:lpstr>Analogy</vt:lpstr>
      <vt:lpstr>Slide 4</vt:lpstr>
      <vt:lpstr>Slide 5</vt:lpstr>
      <vt:lpstr>Slide 6</vt:lpstr>
      <vt:lpstr>Glossary</vt:lpstr>
      <vt:lpstr>The Story of an hour</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an hour</dc:title>
  <dc:creator>Erin Haynes</dc:creator>
  <cp:lastModifiedBy>Lydia Breiseth</cp:lastModifiedBy>
  <cp:revision>95</cp:revision>
  <dcterms:created xsi:type="dcterms:W3CDTF">2012-02-11T20:15:49Z</dcterms:created>
  <dcterms:modified xsi:type="dcterms:W3CDTF">2013-07-09T17:11:26Z</dcterms:modified>
</cp:coreProperties>
</file>