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333" r:id="rId2"/>
    <p:sldId id="343" r:id="rId3"/>
    <p:sldId id="344" r:id="rId4"/>
    <p:sldId id="345" r:id="rId5"/>
    <p:sldId id="34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387" autoAdjust="0"/>
  </p:normalViewPr>
  <p:slideViewPr>
    <p:cSldViewPr>
      <p:cViewPr>
        <p:scale>
          <a:sx n="70" d="100"/>
          <a:sy n="70" d="100"/>
        </p:scale>
        <p:origin x="-1164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86E89-D4F7-4482-9B53-53CE286A38EF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6310F-C9D9-4245-9355-AC4D81E96A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5837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</a:p>
          <a:p>
            <a:pPr lvl="0"/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students if anyone knows what a context clue is. If no one knows, or if their answer is incomplete, explain that sometimes you can determine the meaning of a new word by looking for clues in the surrounding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(like a detective!).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clues are called context clues.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US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turn to Student Chart 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6310F-C9D9-4245-9355-AC4D81E96AA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6035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B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 the first sentence.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that you are looking for clues to the underlined word’s meaning – in this case “tell the patient” is the clue for “reveal.”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students work with a partner to circle the context clue in the next sentence.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one or two pairs to share their response with the whole class.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Display the correct response. Students should make corrections in their Student Charts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necessary.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6310F-C9D9-4245-9355-AC4D81E96AA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3091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B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students work with a partner to circle the context clue in the next sentence.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one or two pairs to share their response with the whole class.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Display the correct response. Students should make corrections in their Student Charts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necessary.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6310F-C9D9-4245-9355-AC4D81E96AA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8054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B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students work with a partner to circle the context clues in the next sentences.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pairs talk about what they think the words mean.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one or two pairs to share their responses with the whole class.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Display the correct responses. Students should make corrections in their Student Charts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necessary.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6310F-C9D9-4245-9355-AC4D81E96AA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0080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B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students work with a partner to circle the context clue in the final sentence.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pairs talk about what they think the word means.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one or two pairs to share their response with the whole class.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Display the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correct response.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should make corrections in their Student Charts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necessary.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6310F-C9D9-4245-9355-AC4D81E96AA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311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D1CFB06-8AE2-4DF3-B39A-60F2A985764B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D7C0BB6-E63D-4DA6-ADFD-87175D413A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0"/>
            <a:ext cx="7543800" cy="6858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b="1" cap="none" spc="0" dirty="0">
                <a:solidFill>
                  <a:prstClr val="black"/>
                </a:solidFill>
                <a:ea typeface="+mn-ea"/>
                <a:cs typeface="+mn-cs"/>
              </a:rPr>
              <a:t>Learning New Words from Context</a:t>
            </a:r>
          </a:p>
        </p:txBody>
      </p:sp>
      <p:pic>
        <p:nvPicPr>
          <p:cNvPr id="3" name="Picture 9" descr="C:\Users\LBREIS~1\AppData\Local\Temp\784919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438400"/>
            <a:ext cx="2086917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1553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676401"/>
            <a:ext cx="6781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1.  The </a:t>
            </a:r>
            <a:r>
              <a:rPr lang="en-US" sz="2000" dirty="0">
                <a:latin typeface="Palatino Linotype"/>
                <a:ea typeface="Calibri"/>
              </a:rPr>
              <a:t>doctor </a:t>
            </a:r>
            <a:r>
              <a:rPr lang="en-US" sz="2000" u="sng" dirty="0">
                <a:latin typeface="Palatino Linotype"/>
                <a:ea typeface="Calibri"/>
              </a:rPr>
              <a:t>reveals</a:t>
            </a:r>
            <a:r>
              <a:rPr lang="en-US" sz="2000" dirty="0">
                <a:latin typeface="Palatino Linotype"/>
                <a:ea typeface="Calibri"/>
              </a:rPr>
              <a:t> the bad news to the patient. </a:t>
            </a:r>
            <a:r>
              <a:rPr lang="en-US" sz="2000" dirty="0" smtClean="0">
                <a:latin typeface="Palatino Linotype"/>
                <a:ea typeface="Calibri"/>
              </a:rPr>
              <a:t> She </a:t>
            </a:r>
            <a:r>
              <a:rPr lang="en-US" sz="2000" dirty="0">
                <a:latin typeface="Palatino Linotype"/>
                <a:ea typeface="Calibri"/>
              </a:rPr>
              <a:t>tells the patient he is very sick.</a:t>
            </a:r>
            <a:endParaRPr lang="en-US" sz="1400" dirty="0">
              <a:latin typeface="Times New Roman"/>
              <a:ea typeface="Calibri"/>
            </a:endParaRPr>
          </a:p>
          <a:p>
            <a:endParaRPr lang="en-US" sz="2000" i="1" dirty="0" smtClean="0">
              <a:latin typeface="Palatino Linotype"/>
              <a:ea typeface="Calibri"/>
              <a:cs typeface="Times New Roman"/>
            </a:endParaRPr>
          </a:p>
          <a:p>
            <a:r>
              <a:rPr lang="en-US" sz="2000" i="1" dirty="0" smtClean="0">
                <a:latin typeface="Palatino Linotype"/>
                <a:ea typeface="Calibri"/>
                <a:cs typeface="Times New Roman"/>
              </a:rPr>
              <a:t>reveal </a:t>
            </a:r>
            <a:r>
              <a:rPr lang="en-US" sz="2000" i="1" dirty="0">
                <a:latin typeface="Palatino Linotype"/>
                <a:ea typeface="Calibri"/>
                <a:cs typeface="Times New Roman"/>
              </a:rPr>
              <a:t>–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tell or let someone know something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1066800" y="2133600"/>
            <a:ext cx="1981200" cy="533400"/>
          </a:xfrm>
          <a:prstGeom prst="ellipse">
            <a:avLst/>
          </a:prstGeom>
          <a:noFill/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3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3474184"/>
            <a:ext cx="67818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2. The </a:t>
            </a:r>
            <a:r>
              <a:rPr lang="en-US" sz="2000" dirty="0">
                <a:latin typeface="Palatino Linotype"/>
                <a:ea typeface="Calibri"/>
              </a:rPr>
              <a:t>police gather </a:t>
            </a:r>
            <a:r>
              <a:rPr lang="en-US" sz="2000" u="sng" dirty="0">
                <a:latin typeface="Palatino Linotype"/>
                <a:ea typeface="Calibri"/>
              </a:rPr>
              <a:t>intelligence</a:t>
            </a:r>
            <a:r>
              <a:rPr lang="en-US" sz="2000" dirty="0">
                <a:latin typeface="Palatino Linotype"/>
                <a:ea typeface="Calibri"/>
              </a:rPr>
              <a:t> about the car accident. They ask many people for information</a:t>
            </a:r>
            <a:r>
              <a:rPr lang="en-US" sz="2000" dirty="0" smtClean="0">
                <a:latin typeface="Palatino Linotype"/>
                <a:ea typeface="Calibri"/>
              </a:rPr>
              <a:t>.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Times New Roman"/>
              <a:ea typeface="Calibri"/>
            </a:endParaRPr>
          </a:p>
          <a:p>
            <a:r>
              <a:rPr lang="en-US" sz="2000" i="1" dirty="0">
                <a:latin typeface="Palatino Linotype"/>
                <a:ea typeface="Calibri"/>
                <a:cs typeface="Times New Roman"/>
              </a:rPr>
              <a:t>intelligence –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 information or news</a:t>
            </a:r>
            <a:endParaRPr lang="en-US" sz="2000" dirty="0"/>
          </a:p>
        </p:txBody>
      </p:sp>
      <p:sp>
        <p:nvSpPr>
          <p:cNvPr id="7" name="Oval 6"/>
          <p:cNvSpPr/>
          <p:nvPr/>
        </p:nvSpPr>
        <p:spPr>
          <a:xfrm>
            <a:off x="3733800" y="3962400"/>
            <a:ext cx="1981200" cy="533400"/>
          </a:xfrm>
          <a:prstGeom prst="ellipse">
            <a:avLst/>
          </a:prstGeom>
          <a:noFill/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48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219200"/>
            <a:ext cx="478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Learning New Words from Context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143000" y="1930331"/>
            <a:ext cx="6781800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3. I </a:t>
            </a:r>
            <a:r>
              <a:rPr lang="en-US" sz="2000" dirty="0">
                <a:latin typeface="Palatino Linotype"/>
                <a:ea typeface="Calibri"/>
              </a:rPr>
              <a:t>check over my homework carefully to </a:t>
            </a:r>
            <a:r>
              <a:rPr lang="en-US" sz="2000" u="sng" dirty="0">
                <a:latin typeface="Palatino Linotype"/>
                <a:ea typeface="Calibri"/>
              </a:rPr>
              <a:t>assure</a:t>
            </a:r>
            <a:r>
              <a:rPr lang="en-US" sz="2000" dirty="0">
                <a:latin typeface="Palatino Linotype"/>
                <a:ea typeface="Calibri"/>
              </a:rPr>
              <a:t> myself that there are no mistakes. I want to be certain that I have done it right</a:t>
            </a:r>
            <a:r>
              <a:rPr lang="en-US" sz="2000" dirty="0" smtClean="0">
                <a:latin typeface="Palatino Linotype"/>
                <a:ea typeface="Calibri"/>
              </a:rPr>
              <a:t>.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Times New Roman"/>
              <a:ea typeface="Calibri"/>
            </a:endParaRPr>
          </a:p>
          <a:p>
            <a:r>
              <a:rPr lang="en-US" sz="2000" i="1" dirty="0">
                <a:latin typeface="Palatino Linotype"/>
                <a:ea typeface="Calibri"/>
                <a:cs typeface="Times New Roman"/>
              </a:rPr>
              <a:t>assure –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be certain about something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4953000" y="2438400"/>
            <a:ext cx="1477939" cy="469865"/>
          </a:xfrm>
          <a:prstGeom prst="ellipse">
            <a:avLst/>
          </a:prstGeom>
          <a:noFill/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639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219200"/>
            <a:ext cx="478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Learning New Words from Context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143000" y="1930331"/>
            <a:ext cx="67818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4. The </a:t>
            </a:r>
            <a:r>
              <a:rPr lang="en-US" sz="2000" dirty="0">
                <a:latin typeface="Palatino Linotype"/>
                <a:ea typeface="Calibri"/>
              </a:rPr>
              <a:t>students are not sure of the </a:t>
            </a:r>
            <a:r>
              <a:rPr lang="en-US" sz="2000" u="sng" dirty="0">
                <a:latin typeface="Palatino Linotype"/>
                <a:ea typeface="Calibri"/>
              </a:rPr>
              <a:t>significance</a:t>
            </a:r>
            <a:r>
              <a:rPr lang="en-US" sz="2000" dirty="0">
                <a:latin typeface="Palatino Linotype"/>
                <a:ea typeface="Calibri"/>
              </a:rPr>
              <a:t> of the chart. They ask their teacher about the meaning of the chart</a:t>
            </a:r>
            <a:r>
              <a:rPr lang="en-US" sz="2000" dirty="0" smtClean="0">
                <a:latin typeface="Palatino Linotype"/>
                <a:ea typeface="Calibri"/>
              </a:rPr>
              <a:t>.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Times New Roman"/>
              <a:ea typeface="Calibri"/>
            </a:endParaRPr>
          </a:p>
          <a:p>
            <a:r>
              <a:rPr lang="en-US" sz="2000" i="1" dirty="0">
                <a:latin typeface="Palatino Linotype"/>
                <a:ea typeface="Calibri"/>
                <a:cs typeface="Times New Roman"/>
              </a:rPr>
              <a:t>significance – 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the </a:t>
            </a:r>
            <a:r>
              <a:rPr lang="en-US" sz="2000" dirty="0" smtClean="0">
                <a:latin typeface="Palatino Linotype"/>
                <a:ea typeface="Calibri"/>
                <a:cs typeface="Times New Roman"/>
              </a:rPr>
              <a:t>____________of 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something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4389461" y="2438400"/>
            <a:ext cx="1554139" cy="469865"/>
          </a:xfrm>
          <a:prstGeom prst="ellipse">
            <a:avLst/>
          </a:prstGeom>
          <a:noFill/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0" y="3763595"/>
            <a:ext cx="70104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5. She </a:t>
            </a:r>
            <a:r>
              <a:rPr lang="en-US" sz="2000" dirty="0">
                <a:latin typeface="Palatino Linotype"/>
                <a:ea typeface="Calibri"/>
              </a:rPr>
              <a:t>dances with </a:t>
            </a:r>
            <a:r>
              <a:rPr lang="en-US" sz="2000" u="sng" dirty="0">
                <a:latin typeface="Palatino Linotype"/>
                <a:ea typeface="Calibri"/>
              </a:rPr>
              <a:t>abandonment</a:t>
            </a:r>
            <a:r>
              <a:rPr lang="en-US" sz="2000" dirty="0">
                <a:latin typeface="Palatino Linotype"/>
                <a:ea typeface="Calibri"/>
              </a:rPr>
              <a:t>. She lets her </a:t>
            </a:r>
            <a:endParaRPr lang="en-US" sz="2000" dirty="0" smtClean="0">
              <a:latin typeface="Palatino Linotype"/>
              <a:ea typeface="Calibri"/>
            </a:endParaRP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emotions </a:t>
            </a:r>
            <a:r>
              <a:rPr lang="en-US" sz="2000" dirty="0">
                <a:latin typeface="Palatino Linotype"/>
                <a:ea typeface="Calibri"/>
              </a:rPr>
              <a:t>take over her body</a:t>
            </a:r>
            <a:r>
              <a:rPr lang="en-US" sz="2000" dirty="0" smtClean="0">
                <a:latin typeface="Palatino Linotype"/>
                <a:ea typeface="Calibri"/>
              </a:rPr>
              <a:t>.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Times New Roman"/>
              <a:ea typeface="Calibri"/>
            </a:endParaRPr>
          </a:p>
          <a:p>
            <a:r>
              <a:rPr lang="en-US" sz="2000" i="1" dirty="0">
                <a:latin typeface="Palatino Linotype"/>
                <a:ea typeface="Calibri"/>
                <a:cs typeface="Times New Roman"/>
              </a:rPr>
              <a:t>abandonment – 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letting your __________  take over completely</a:t>
            </a:r>
            <a:endParaRPr lang="en-US" sz="2000" dirty="0"/>
          </a:p>
        </p:txBody>
      </p:sp>
      <p:sp>
        <p:nvSpPr>
          <p:cNvPr id="8" name="Oval 7"/>
          <p:cNvSpPr/>
          <p:nvPr/>
        </p:nvSpPr>
        <p:spPr>
          <a:xfrm>
            <a:off x="1106606" y="4267201"/>
            <a:ext cx="2322394" cy="533400"/>
          </a:xfrm>
          <a:prstGeom prst="ellipse">
            <a:avLst/>
          </a:prstGeom>
          <a:noFill/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90810" y="3053716"/>
            <a:ext cx="1519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399"/>
                </a:solidFill>
              </a:rPr>
              <a:t>meaning</a:t>
            </a:r>
            <a:endParaRPr lang="en-US" sz="2800" b="1" dirty="0">
              <a:solidFill>
                <a:srgbClr val="00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8124" y="4876800"/>
            <a:ext cx="1592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399"/>
                </a:solidFill>
              </a:rPr>
              <a:t>emotions</a:t>
            </a:r>
            <a:endParaRPr lang="en-US" sz="28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976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219200"/>
            <a:ext cx="478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Learning New Words from Context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143000" y="1930331"/>
            <a:ext cx="67818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Palatino Linotype"/>
                <a:ea typeface="Calibri"/>
              </a:rPr>
              <a:t>6. After </a:t>
            </a:r>
            <a:r>
              <a:rPr lang="en-US" sz="2000" dirty="0">
                <a:latin typeface="Palatino Linotype"/>
                <a:ea typeface="Calibri"/>
              </a:rPr>
              <a:t>the hard tennis match, Greg had great </a:t>
            </a:r>
            <a:r>
              <a:rPr lang="en-US" sz="2000" u="sng" dirty="0">
                <a:latin typeface="Palatino Linotype"/>
                <a:ea typeface="Calibri"/>
              </a:rPr>
              <a:t>physical</a:t>
            </a:r>
            <a:r>
              <a:rPr lang="en-US" sz="2000" dirty="0">
                <a:latin typeface="Palatino Linotype"/>
                <a:ea typeface="Calibri"/>
              </a:rPr>
              <a:t> tiredness. His body was very tired</a:t>
            </a:r>
            <a:r>
              <a:rPr lang="en-US" sz="2000" dirty="0" smtClean="0">
                <a:latin typeface="Palatino Linotype"/>
                <a:ea typeface="Calibri"/>
              </a:rPr>
              <a:t>.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Times New Roman"/>
              <a:ea typeface="Calibri"/>
            </a:endParaRPr>
          </a:p>
          <a:p>
            <a:r>
              <a:rPr lang="en-US" sz="2000" i="1" dirty="0">
                <a:latin typeface="Palatino Linotype"/>
                <a:ea typeface="Calibri"/>
                <a:cs typeface="Times New Roman"/>
              </a:rPr>
              <a:t>   physical – </a:t>
            </a:r>
            <a:r>
              <a:rPr lang="en-US" sz="2000" dirty="0">
                <a:latin typeface="Palatino Linotype"/>
                <a:ea typeface="Calibri"/>
                <a:cs typeface="Times New Roman"/>
              </a:rPr>
              <a:t>has to do with your </a:t>
            </a:r>
            <a:r>
              <a:rPr lang="en-US" sz="2000" dirty="0" smtClean="0">
                <a:latin typeface="Palatino Linotype"/>
                <a:ea typeface="Calibri"/>
                <a:cs typeface="Times New Roman"/>
              </a:rPr>
              <a:t>________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2286000" y="2438400"/>
            <a:ext cx="1219200" cy="469865"/>
          </a:xfrm>
          <a:prstGeom prst="ellipse">
            <a:avLst/>
          </a:prstGeom>
          <a:noFill/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7724" y="305371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399"/>
                </a:solidFill>
              </a:rPr>
              <a:t>body</a:t>
            </a:r>
            <a:endParaRPr lang="en-US" sz="28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21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1340</TotalTime>
  <Words>511</Words>
  <Application>Microsoft Office PowerPoint</Application>
  <PresentationFormat>On-screen Show (4:3)</PresentationFormat>
  <Paragraphs>55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Learning New Words from Context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of an hour</dc:title>
  <dc:creator>Erin Haynes</dc:creator>
  <cp:lastModifiedBy>Lydia Breiseth</cp:lastModifiedBy>
  <cp:revision>56</cp:revision>
  <dcterms:created xsi:type="dcterms:W3CDTF">2012-02-11T20:15:49Z</dcterms:created>
  <dcterms:modified xsi:type="dcterms:W3CDTF">2013-06-29T15:53:46Z</dcterms:modified>
</cp:coreProperties>
</file>