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4"/>
  </p:notesMasterIdLst>
  <p:sldIdLst>
    <p:sldId id="256" r:id="rId2"/>
    <p:sldId id="258" r:id="rId3"/>
    <p:sldId id="259" r:id="rId4"/>
    <p:sldId id="260" r:id="rId5"/>
    <p:sldId id="261" r:id="rId6"/>
    <p:sldId id="262" r:id="rId7"/>
    <p:sldId id="264" r:id="rId8"/>
    <p:sldId id="263" r:id="rId9"/>
    <p:sldId id="265" r:id="rId10"/>
    <p:sldId id="266" r:id="rId11"/>
    <p:sldId id="267" r:id="rId12"/>
    <p:sldId id="276" r:id="rId13"/>
    <p:sldId id="277" r:id="rId14"/>
    <p:sldId id="268" r:id="rId15"/>
    <p:sldId id="278" r:id="rId16"/>
    <p:sldId id="279" r:id="rId17"/>
    <p:sldId id="269" r:id="rId18"/>
    <p:sldId id="272" r:id="rId19"/>
    <p:sldId id="280" r:id="rId20"/>
    <p:sldId id="281" r:id="rId21"/>
    <p:sldId id="282" r:id="rId22"/>
    <p:sldId id="283"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iane August" initials="D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179" autoAdjust="0"/>
  </p:normalViewPr>
  <p:slideViewPr>
    <p:cSldViewPr>
      <p:cViewPr varScale="1">
        <p:scale>
          <a:sx n="91" d="100"/>
          <a:sy n="91" d="100"/>
        </p:scale>
        <p:origin x="-564" y="-11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EEDC0D-C2DE-407C-AA0A-071943948E45}" type="datetimeFigureOut">
              <a:rPr lang="en-US" smtClean="0"/>
              <a:pPr/>
              <a:t>6/28/2013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3A22EF-343B-4B34-80C4-18662CF1E884}" type="slidenum">
              <a:rPr lang="en-US" smtClean="0"/>
              <a:pPr/>
              <a:t>‹#›</a:t>
            </a:fld>
            <a:endParaRPr lang="en-US"/>
          </a:p>
        </p:txBody>
      </p:sp>
    </p:spTree>
    <p:extLst>
      <p:ext uri="{BB962C8B-B14F-4D97-AF65-F5344CB8AC3E}">
        <p14:creationId xmlns:p14="http://schemas.microsoft.com/office/powerpoint/2010/main" xmlns="" val="1742042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D</a:t>
            </a:r>
          </a:p>
          <a:p>
            <a:endParaRPr lang="en-US" b="0" dirty="0" smtClean="0"/>
          </a:p>
          <a:p>
            <a:r>
              <a:rPr lang="en-US" b="1" dirty="0" smtClean="0"/>
              <a:t>Who </a:t>
            </a:r>
            <a:r>
              <a:rPr lang="en-US" b="1" dirty="0" smtClean="0"/>
              <a:t>can remind me what irony is? </a:t>
            </a:r>
            <a:r>
              <a:rPr lang="en-US" b="0" dirty="0" smtClean="0"/>
              <a:t>[</a:t>
            </a:r>
            <a:r>
              <a:rPr lang="en-US" b="0" i="1" dirty="0" smtClean="0"/>
              <a:t>Anticipated</a:t>
            </a:r>
            <a:r>
              <a:rPr lang="en-US" b="0" i="1" baseline="0" dirty="0" smtClean="0"/>
              <a:t> response: </a:t>
            </a:r>
            <a:r>
              <a:rPr lang="en-US" i="1" dirty="0" smtClean="0"/>
              <a:t>Irony </a:t>
            </a:r>
            <a:r>
              <a:rPr lang="en-US" sz="1200" i="1" kern="1200" dirty="0" smtClean="0">
                <a:solidFill>
                  <a:schemeClr val="tx1"/>
                </a:solidFill>
                <a:effectLst/>
                <a:latin typeface="+mn-lt"/>
                <a:ea typeface="+mn-ea"/>
                <a:cs typeface="+mn-cs"/>
              </a:rPr>
              <a:t>is</a:t>
            </a:r>
            <a:r>
              <a:rPr lang="en-US" sz="1200" i="1" kern="1200" baseline="0" dirty="0" smtClean="0">
                <a:solidFill>
                  <a:schemeClr val="tx1"/>
                </a:solidFill>
                <a:effectLst/>
                <a:latin typeface="+mn-lt"/>
                <a:ea typeface="+mn-ea"/>
                <a:cs typeface="+mn-cs"/>
              </a:rPr>
              <a:t> the </a:t>
            </a:r>
            <a:r>
              <a:rPr lang="en-US" sz="1200" i="1" kern="1200" dirty="0" smtClean="0">
                <a:solidFill>
                  <a:schemeClr val="tx1"/>
                </a:solidFill>
                <a:effectLst/>
                <a:latin typeface="+mn-lt"/>
                <a:ea typeface="+mn-ea"/>
                <a:cs typeface="+mn-cs"/>
              </a:rPr>
              <a:t>difference between what someone would expect to happen and what actually does happen.</a:t>
            </a:r>
            <a:r>
              <a:rPr lang="en-US" sz="1200" i="0" kern="1200" dirty="0" smtClean="0">
                <a:solidFill>
                  <a:schemeClr val="tx1"/>
                </a:solidFill>
                <a:effectLst/>
                <a:latin typeface="+mn-lt"/>
                <a:ea typeface="+mn-ea"/>
                <a:cs typeface="+mn-cs"/>
              </a:rPr>
              <a:t>]</a:t>
            </a:r>
            <a:endParaRPr lang="en-US" i="1" dirty="0"/>
          </a:p>
        </p:txBody>
      </p:sp>
      <p:sp>
        <p:nvSpPr>
          <p:cNvPr id="4" name="Slide Number Placeholder 3"/>
          <p:cNvSpPr>
            <a:spLocks noGrp="1"/>
          </p:cNvSpPr>
          <p:nvPr>
            <p:ph type="sldNum" sz="quarter" idx="10"/>
          </p:nvPr>
        </p:nvSpPr>
        <p:spPr/>
        <p:txBody>
          <a:bodyPr/>
          <a:lstStyle/>
          <a:p>
            <a:fld id="{D23A22EF-343B-4B34-80C4-18662CF1E884}" type="slidenum">
              <a:rPr lang="en-US" smtClean="0"/>
              <a:pPr/>
              <a:t>1</a:t>
            </a:fld>
            <a:endParaRPr lang="en-US"/>
          </a:p>
        </p:txBody>
      </p:sp>
    </p:spTree>
    <p:extLst>
      <p:ext uri="{BB962C8B-B14F-4D97-AF65-F5344CB8AC3E}">
        <p14:creationId xmlns:p14="http://schemas.microsoft.com/office/powerpoint/2010/main" xmlns="" val="21967100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i="1" dirty="0" smtClean="0"/>
              <a:t>Show</a:t>
            </a:r>
            <a:r>
              <a:rPr lang="en-US" i="1" baseline="0" dirty="0" smtClean="0"/>
              <a:t> this slide while playing the song</a:t>
            </a:r>
            <a:r>
              <a:rPr lang="en-US" i="0" baseline="0" dirty="0" smtClean="0"/>
              <a:t>.]</a:t>
            </a:r>
            <a:endParaRPr lang="en-US" dirty="0"/>
          </a:p>
        </p:txBody>
      </p:sp>
      <p:sp>
        <p:nvSpPr>
          <p:cNvPr id="4" name="Slide Number Placeholder 3"/>
          <p:cNvSpPr>
            <a:spLocks noGrp="1"/>
          </p:cNvSpPr>
          <p:nvPr>
            <p:ph type="sldNum" sz="quarter" idx="10"/>
          </p:nvPr>
        </p:nvSpPr>
        <p:spPr/>
        <p:txBody>
          <a:bodyPr/>
          <a:lstStyle/>
          <a:p>
            <a:fld id="{D23A22EF-343B-4B34-80C4-18662CF1E884}" type="slidenum">
              <a:rPr lang="en-US" smtClean="0"/>
              <a:pPr/>
              <a:t>10</a:t>
            </a:fld>
            <a:endParaRPr lang="en-US"/>
          </a:p>
        </p:txBody>
      </p:sp>
    </p:spTree>
    <p:extLst>
      <p:ext uri="{BB962C8B-B14F-4D97-AF65-F5344CB8AC3E}">
        <p14:creationId xmlns:p14="http://schemas.microsoft.com/office/powerpoint/2010/main" xmlns="" val="1549745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D</a:t>
            </a:r>
          </a:p>
          <a:p>
            <a:pPr marL="171450" indent="-171450">
              <a:buFont typeface="Arial" pitchFamily="34" charset="0"/>
              <a:buChar char="•"/>
            </a:pPr>
            <a:r>
              <a:rPr lang="en-US" sz="1200" kern="1200" dirty="0" smtClean="0">
                <a:solidFill>
                  <a:schemeClr val="tx1"/>
                </a:solidFill>
                <a:effectLst/>
                <a:latin typeface="+mn-lt"/>
                <a:ea typeface="+mn-ea"/>
                <a:cs typeface="+mn-cs"/>
              </a:rPr>
              <a:t>Have students turn to Student Chart D.</a:t>
            </a:r>
          </a:p>
          <a:p>
            <a:pPr marL="0" indent="0">
              <a:buFont typeface="Arial" pitchFamily="34" charset="0"/>
              <a:buNone/>
            </a:pPr>
            <a:endParaRPr lang="en-US" b="1" dirty="0" smtClean="0"/>
          </a:p>
          <a:p>
            <a:r>
              <a:rPr lang="en-US" b="1" dirty="0" smtClean="0"/>
              <a:t>Say: </a:t>
            </a:r>
            <a:r>
              <a:rPr lang="en-US" dirty="0" smtClean="0"/>
              <a:t>Now let’s talk about what</a:t>
            </a:r>
            <a:r>
              <a:rPr lang="en-US" baseline="0" dirty="0" smtClean="0"/>
              <a:t> the song means. As we talk, you should fill in the columns in your chart. If the example is ironic, write yes in the middle column. If it is not ironic, write no. [</a:t>
            </a:r>
            <a:r>
              <a:rPr lang="en-US" i="1" baseline="0" dirty="0" smtClean="0"/>
              <a:t>Students may also be expected to write why the example is or isn’t ironic in the final column</a:t>
            </a:r>
            <a:r>
              <a:rPr lang="en-US" i="0" baseline="0" dirty="0" smtClean="0"/>
              <a:t>.]</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dirty="0" smtClean="0"/>
              <a:t>[</a:t>
            </a:r>
            <a:r>
              <a:rPr lang="en-US" b="0" i="1" dirty="0" smtClean="0"/>
              <a:t>Read</a:t>
            </a:r>
            <a:r>
              <a:rPr lang="en-US" b="0" i="1" baseline="0" dirty="0" smtClean="0"/>
              <a:t> the slide</a:t>
            </a:r>
            <a:r>
              <a:rPr lang="en-US" b="0" i="0" baseline="0" dirty="0" smtClean="0"/>
              <a:t>.]</a:t>
            </a:r>
            <a:endParaRPr lang="en-US" baseline="0" dirty="0" smtClean="0"/>
          </a:p>
          <a:p>
            <a:r>
              <a:rPr lang="en-US" b="1" i="0" baseline="0" dirty="0" smtClean="0"/>
              <a:t>Say: </a:t>
            </a:r>
            <a:r>
              <a:rPr lang="en-US" b="0" i="0" baseline="0" dirty="0" smtClean="0"/>
              <a:t>How old is the man? [</a:t>
            </a:r>
            <a:r>
              <a:rPr lang="en-US" b="0" i="1" baseline="0" dirty="0" smtClean="0"/>
              <a:t>Anticipated response: ninety-eight</a:t>
            </a:r>
            <a:r>
              <a:rPr lang="en-US" b="0" i="0"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b="1" i="0" baseline="0" dirty="0" smtClean="0"/>
              <a:t>Say: </a:t>
            </a:r>
            <a:r>
              <a:rPr lang="en-US" b="0" i="0" baseline="0" dirty="0" smtClean="0"/>
              <a:t>Winning the lottery means he won a lot of money in a game. What happened to him the next day? [</a:t>
            </a:r>
            <a:r>
              <a:rPr lang="en-US" b="0" i="1" baseline="0" dirty="0" smtClean="0"/>
              <a:t>Anticipated response: he died</a:t>
            </a:r>
            <a:r>
              <a:rPr lang="en-US" b="0" i="0"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dirty="0" smtClean="0"/>
              <a:t>Partner talk. Is this an example of irony? Why or why not?</a:t>
            </a:r>
            <a:endParaRPr lang="en-US" b="1" i="0" baseline="0" dirty="0" smtClean="0"/>
          </a:p>
          <a:p>
            <a:endParaRPr lang="en-US" b="1" i="0" baseline="0" dirty="0" smtClean="0"/>
          </a:p>
        </p:txBody>
      </p:sp>
      <p:sp>
        <p:nvSpPr>
          <p:cNvPr id="4" name="Slide Number Placeholder 3"/>
          <p:cNvSpPr>
            <a:spLocks noGrp="1"/>
          </p:cNvSpPr>
          <p:nvPr>
            <p:ph type="sldNum" sz="quarter" idx="10"/>
          </p:nvPr>
        </p:nvSpPr>
        <p:spPr/>
        <p:txBody>
          <a:bodyPr/>
          <a:lstStyle/>
          <a:p>
            <a:fld id="{D23A22EF-343B-4B34-80C4-18662CF1E884}" type="slidenum">
              <a:rPr lang="en-US" smtClean="0"/>
              <a:pPr/>
              <a:t>11</a:t>
            </a:fld>
            <a:endParaRPr lang="en-US"/>
          </a:p>
        </p:txBody>
      </p:sp>
    </p:spTree>
    <p:extLst>
      <p:ext uri="{BB962C8B-B14F-4D97-AF65-F5344CB8AC3E}">
        <p14:creationId xmlns:p14="http://schemas.microsoft.com/office/powerpoint/2010/main" xmlns="" val="10557780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Activity 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dirty="0" smtClean="0"/>
              <a:t>[</a:t>
            </a:r>
            <a:r>
              <a:rPr lang="en-US" b="0" i="1" dirty="0" smtClean="0"/>
              <a:t>Read</a:t>
            </a:r>
            <a:r>
              <a:rPr lang="en-US" b="0" i="1" baseline="0" dirty="0" smtClean="0"/>
              <a:t> the slide</a:t>
            </a:r>
            <a:r>
              <a:rPr lang="en-US" b="0" i="0" baseline="0" dirty="0" smtClean="0"/>
              <a:t>.]</a:t>
            </a:r>
            <a:endParaRPr lang="en-US" b="1" i="0" baseline="0" dirty="0" smtClean="0"/>
          </a:p>
          <a:p>
            <a:r>
              <a:rPr lang="en-US" b="1" i="0" baseline="0" dirty="0" smtClean="0"/>
              <a:t>Say: </a:t>
            </a:r>
            <a:r>
              <a:rPr lang="en-US" b="0" i="0" baseline="0" dirty="0" smtClean="0"/>
              <a:t>This is a black fly. Chardonnay is a type of fancy wine. In the song, the fly is in the person’s fancy wine.</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dirty="0" smtClean="0"/>
              <a:t>Partner talk. Is this an example of irony? Why or why not?</a:t>
            </a:r>
            <a:endParaRPr lang="en-US" b="1" i="0" baseline="0" dirty="0" smtClean="0"/>
          </a:p>
          <a:p>
            <a:endParaRPr lang="en-US" b="1"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0" i="0" baseline="0" dirty="0" smtClean="0"/>
          </a:p>
        </p:txBody>
      </p:sp>
      <p:sp>
        <p:nvSpPr>
          <p:cNvPr id="4" name="Slide Number Placeholder 3"/>
          <p:cNvSpPr>
            <a:spLocks noGrp="1"/>
          </p:cNvSpPr>
          <p:nvPr>
            <p:ph type="sldNum" sz="quarter" idx="10"/>
          </p:nvPr>
        </p:nvSpPr>
        <p:spPr/>
        <p:txBody>
          <a:bodyPr/>
          <a:lstStyle/>
          <a:p>
            <a:fld id="{D23A22EF-343B-4B34-80C4-18662CF1E884}" type="slidenum">
              <a:rPr lang="en-US" smtClean="0"/>
              <a:pPr/>
              <a:t>12</a:t>
            </a:fld>
            <a:endParaRPr lang="en-US"/>
          </a:p>
        </p:txBody>
      </p:sp>
    </p:spTree>
    <p:extLst>
      <p:ext uri="{BB962C8B-B14F-4D97-AF65-F5344CB8AC3E}">
        <p14:creationId xmlns:p14="http://schemas.microsoft.com/office/powerpoint/2010/main" xmlns="" val="10557780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Activity D</a:t>
            </a:r>
          </a:p>
          <a:p>
            <a:endParaRPr lang="en-US" b="0" i="0" dirty="0" smtClean="0"/>
          </a:p>
          <a:p>
            <a:r>
              <a:rPr lang="en-US" b="0" i="0" dirty="0" smtClean="0"/>
              <a:t>[</a:t>
            </a:r>
            <a:r>
              <a:rPr lang="en-US" b="0" i="1" dirty="0" smtClean="0"/>
              <a:t>Read</a:t>
            </a:r>
            <a:r>
              <a:rPr lang="en-US" b="0" i="1" baseline="0" dirty="0" smtClean="0"/>
              <a:t> the slide</a:t>
            </a:r>
            <a:r>
              <a:rPr lang="en-US" b="0" i="0" baseline="0" dirty="0" smtClean="0"/>
              <a:t>.]</a:t>
            </a:r>
            <a:endParaRPr lang="en-US" b="1" dirty="0" smtClean="0"/>
          </a:p>
          <a:p>
            <a:r>
              <a:rPr lang="en-US" b="1" dirty="0" smtClean="0"/>
              <a:t>Say: </a:t>
            </a:r>
            <a:r>
              <a:rPr lang="en-US" dirty="0" smtClean="0"/>
              <a:t>A death row pardon is when someone</a:t>
            </a:r>
            <a:r>
              <a:rPr lang="en-US" baseline="0" dirty="0" smtClean="0"/>
              <a:t> is in prison, and they are sentenced to die, but a judge says that they are innocent and they can go free.</a:t>
            </a:r>
          </a:p>
          <a:p>
            <a:r>
              <a:rPr lang="en-US" b="1" baseline="0" dirty="0" smtClean="0"/>
              <a:t>Say:</a:t>
            </a:r>
            <a:r>
              <a:rPr lang="en-US" b="0" baseline="0" dirty="0" smtClean="0"/>
              <a:t> It says that the death row pardon is two minutes too late. What happened to the person? [</a:t>
            </a:r>
            <a:r>
              <a:rPr lang="en-US" b="0" i="1" baseline="0" dirty="0" smtClean="0"/>
              <a:t>Anticipated response: the person was put to death even though they were supposed to be let free.</a:t>
            </a:r>
            <a:r>
              <a:rPr lang="en-US" b="0" i="0" baseline="0" dirty="0" smtClean="0"/>
              <a:t>]</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dirty="0" smtClean="0"/>
              <a:t>Partner talk. Is this an example of irony? Why or why not?</a:t>
            </a:r>
            <a:endParaRPr lang="en-US" b="1" i="0" baseline="0" dirty="0" smtClean="0"/>
          </a:p>
          <a:p>
            <a:endParaRPr lang="en-US" i="0" baseline="0" dirty="0" smtClean="0"/>
          </a:p>
        </p:txBody>
      </p:sp>
      <p:sp>
        <p:nvSpPr>
          <p:cNvPr id="4" name="Slide Number Placeholder 3"/>
          <p:cNvSpPr>
            <a:spLocks noGrp="1"/>
          </p:cNvSpPr>
          <p:nvPr>
            <p:ph type="sldNum" sz="quarter" idx="10"/>
          </p:nvPr>
        </p:nvSpPr>
        <p:spPr/>
        <p:txBody>
          <a:bodyPr/>
          <a:lstStyle/>
          <a:p>
            <a:fld id="{D23A22EF-343B-4B34-80C4-18662CF1E884}" type="slidenum">
              <a:rPr lang="en-US" smtClean="0"/>
              <a:pPr/>
              <a:t>13</a:t>
            </a:fld>
            <a:endParaRPr lang="en-US"/>
          </a:p>
        </p:txBody>
      </p:sp>
    </p:spTree>
    <p:extLst>
      <p:ext uri="{BB962C8B-B14F-4D97-AF65-F5344CB8AC3E}">
        <p14:creationId xmlns:p14="http://schemas.microsoft.com/office/powerpoint/2010/main" xmlns="" val="10557780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Activity 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dirty="0" smtClean="0"/>
              <a:t>[</a:t>
            </a:r>
            <a:r>
              <a:rPr lang="en-US" b="0" i="1" dirty="0" smtClean="0"/>
              <a:t>Read</a:t>
            </a:r>
            <a:r>
              <a:rPr lang="en-US" b="0" i="1" baseline="0" dirty="0" smtClean="0"/>
              <a:t> the slide</a:t>
            </a:r>
            <a:r>
              <a:rPr lang="en-US" b="0" i="0" baseline="0" dirty="0" smtClean="0"/>
              <a:t>.]</a:t>
            </a:r>
            <a:endParaRPr lang="en-US" b="1" dirty="0" smtClean="0"/>
          </a:p>
          <a:p>
            <a:r>
              <a:rPr lang="en-US" b="1" dirty="0" smtClean="0"/>
              <a:t>Say: </a:t>
            </a:r>
            <a:r>
              <a:rPr lang="en-US" b="0" dirty="0" smtClean="0"/>
              <a:t>How</a:t>
            </a:r>
            <a:r>
              <a:rPr lang="en-US" b="0" baseline="0" dirty="0" smtClean="0"/>
              <a:t> do people feel on a wedding day? [</a:t>
            </a:r>
            <a:r>
              <a:rPr lang="en-US" b="0" i="1" baseline="0" dirty="0" smtClean="0"/>
              <a:t>Anticipated response: they are excited and happy</a:t>
            </a:r>
            <a:r>
              <a:rPr lang="en-US" b="0" i="0" baseline="0" dirty="0" smtClean="0"/>
              <a:t>]</a:t>
            </a:r>
            <a:endParaRPr lang="en-US" b="0" baseline="0" dirty="0" smtClean="0"/>
          </a:p>
          <a:p>
            <a:r>
              <a:rPr lang="en-US" b="1" baseline="0" dirty="0" smtClean="0"/>
              <a:t>Say: </a:t>
            </a:r>
            <a:r>
              <a:rPr lang="en-US" b="0" baseline="0" dirty="0" smtClean="0"/>
              <a:t>In the song, it’s raining on the wedding day. Is this ironic?</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dirty="0" smtClean="0"/>
              <a:t>Partner talk. Is this an example of irony? Why or why not?</a:t>
            </a:r>
            <a:endParaRPr lang="en-US" b="1" i="0" baseline="0" dirty="0" smtClean="0"/>
          </a:p>
          <a:p>
            <a:endParaRPr lang="en-US" b="1" dirty="0" smtClean="0"/>
          </a:p>
        </p:txBody>
      </p:sp>
      <p:sp>
        <p:nvSpPr>
          <p:cNvPr id="4" name="Slide Number Placeholder 3"/>
          <p:cNvSpPr>
            <a:spLocks noGrp="1"/>
          </p:cNvSpPr>
          <p:nvPr>
            <p:ph type="sldNum" sz="quarter" idx="10"/>
          </p:nvPr>
        </p:nvSpPr>
        <p:spPr/>
        <p:txBody>
          <a:bodyPr/>
          <a:lstStyle/>
          <a:p>
            <a:fld id="{D23A22EF-343B-4B34-80C4-18662CF1E884}" type="slidenum">
              <a:rPr lang="en-US" smtClean="0"/>
              <a:pPr/>
              <a:t>14</a:t>
            </a:fld>
            <a:endParaRPr lang="en-US"/>
          </a:p>
        </p:txBody>
      </p:sp>
    </p:spTree>
    <p:extLst>
      <p:ext uri="{BB962C8B-B14F-4D97-AF65-F5344CB8AC3E}">
        <p14:creationId xmlns:p14="http://schemas.microsoft.com/office/powerpoint/2010/main" xmlns="" val="27844443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Activity 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dirty="0" smtClean="0"/>
              <a:t>[</a:t>
            </a:r>
            <a:r>
              <a:rPr lang="en-US" b="0" i="1" dirty="0" smtClean="0"/>
              <a:t>Read</a:t>
            </a:r>
            <a:r>
              <a:rPr lang="en-US" b="0" i="1" baseline="0" dirty="0" smtClean="0"/>
              <a:t> the slide</a:t>
            </a:r>
            <a:r>
              <a:rPr lang="en-US" b="0" i="0" baseline="0" dirty="0" smtClean="0"/>
              <a:t>.]</a:t>
            </a:r>
            <a:endParaRPr lang="en-US" b="1" dirty="0" smtClean="0"/>
          </a:p>
          <a:p>
            <a:r>
              <a:rPr lang="en-US" b="1" dirty="0" smtClean="0"/>
              <a:t>Say:</a:t>
            </a:r>
            <a:r>
              <a:rPr lang="en-US" b="0" dirty="0" smtClean="0"/>
              <a:t> Many</a:t>
            </a:r>
            <a:r>
              <a:rPr lang="en-US" b="0" baseline="0" dirty="0" smtClean="0"/>
              <a:t> people ride subways, like in this picture, and they paid money for the ride. Then what did they find out? [</a:t>
            </a:r>
            <a:r>
              <a:rPr lang="en-US" b="0" i="1" baseline="0" dirty="0" smtClean="0"/>
              <a:t>Anticipated response: it was really free</a:t>
            </a:r>
            <a:r>
              <a:rPr lang="en-US" b="0" i="0"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dirty="0" smtClean="0"/>
              <a:t>Partner talk. Is this an example of irony? Why or why not?</a:t>
            </a:r>
            <a:endParaRPr lang="en-US" b="1" i="0" baseline="0" dirty="0" smtClean="0"/>
          </a:p>
          <a:p>
            <a:endParaRPr lang="en-US" b="1" dirty="0"/>
          </a:p>
        </p:txBody>
      </p:sp>
      <p:sp>
        <p:nvSpPr>
          <p:cNvPr id="4" name="Slide Number Placeholder 3"/>
          <p:cNvSpPr>
            <a:spLocks noGrp="1"/>
          </p:cNvSpPr>
          <p:nvPr>
            <p:ph type="sldNum" sz="quarter" idx="10"/>
          </p:nvPr>
        </p:nvSpPr>
        <p:spPr/>
        <p:txBody>
          <a:bodyPr/>
          <a:lstStyle/>
          <a:p>
            <a:fld id="{D23A22EF-343B-4B34-80C4-18662CF1E884}" type="slidenum">
              <a:rPr lang="en-US" smtClean="0"/>
              <a:pPr/>
              <a:t>15</a:t>
            </a:fld>
            <a:endParaRPr lang="en-US"/>
          </a:p>
        </p:txBody>
      </p:sp>
    </p:spTree>
    <p:extLst>
      <p:ext uri="{BB962C8B-B14F-4D97-AF65-F5344CB8AC3E}">
        <p14:creationId xmlns:p14="http://schemas.microsoft.com/office/powerpoint/2010/main" xmlns="" val="14983994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Activity 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dirty="0" smtClean="0"/>
              <a:t>[</a:t>
            </a:r>
            <a:r>
              <a:rPr lang="en-US" b="0" i="1" dirty="0" smtClean="0"/>
              <a:t>Read</a:t>
            </a:r>
            <a:r>
              <a:rPr lang="en-US" b="0" i="1" baseline="0" dirty="0" smtClean="0"/>
              <a:t> the slide</a:t>
            </a:r>
            <a:r>
              <a:rPr lang="en-US" b="0" i="0" baseline="0" dirty="0" smtClean="0"/>
              <a:t>.]</a:t>
            </a:r>
            <a:endParaRPr lang="en-US" b="1" dirty="0" smtClean="0"/>
          </a:p>
          <a:p>
            <a:r>
              <a:rPr lang="en-US" b="1" dirty="0" smtClean="0"/>
              <a:t>Say:</a:t>
            </a:r>
            <a:r>
              <a:rPr lang="en-US" b="0" dirty="0" smtClean="0"/>
              <a:t> Advice</a:t>
            </a:r>
            <a:r>
              <a:rPr lang="en-US" b="0" baseline="0" dirty="0" smtClean="0"/>
              <a:t> is an idea or opinion that someone gives you to help you decide something. Partner talk. What is some good advice that someone has given you?</a:t>
            </a:r>
          </a:p>
          <a:p>
            <a:r>
              <a:rPr lang="en-US" b="1" baseline="0" dirty="0" smtClean="0"/>
              <a:t>Say:</a:t>
            </a:r>
            <a:r>
              <a:rPr lang="en-US" b="0" baseline="0" dirty="0" smtClean="0"/>
              <a:t> In the song, the person received good advice, but they decided not to take it.</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dirty="0" smtClean="0"/>
              <a:t>Partner talk. Is this an example of irony? Why or why not?</a:t>
            </a:r>
            <a:endParaRPr lang="en-US" b="1" i="0" baseline="0" dirty="0" smtClean="0"/>
          </a:p>
          <a:p>
            <a:endParaRPr lang="en-US" b="1" baseline="0" dirty="0" smtClean="0"/>
          </a:p>
        </p:txBody>
      </p:sp>
      <p:sp>
        <p:nvSpPr>
          <p:cNvPr id="4" name="Slide Number Placeholder 3"/>
          <p:cNvSpPr>
            <a:spLocks noGrp="1"/>
          </p:cNvSpPr>
          <p:nvPr>
            <p:ph type="sldNum" sz="quarter" idx="10"/>
          </p:nvPr>
        </p:nvSpPr>
        <p:spPr/>
        <p:txBody>
          <a:bodyPr/>
          <a:lstStyle/>
          <a:p>
            <a:fld id="{D23A22EF-343B-4B34-80C4-18662CF1E884}" type="slidenum">
              <a:rPr lang="en-US" smtClean="0"/>
              <a:pPr/>
              <a:t>16</a:t>
            </a:fld>
            <a:endParaRPr lang="en-US"/>
          </a:p>
        </p:txBody>
      </p:sp>
    </p:spTree>
    <p:extLst>
      <p:ext uri="{BB962C8B-B14F-4D97-AF65-F5344CB8AC3E}">
        <p14:creationId xmlns:p14="http://schemas.microsoft.com/office/powerpoint/2010/main" xmlns="" val="19413619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Activity 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dirty="0" smtClean="0"/>
              <a:t>[</a:t>
            </a:r>
            <a:r>
              <a:rPr lang="en-US" b="0" i="1" dirty="0" smtClean="0"/>
              <a:t>Read</a:t>
            </a:r>
            <a:r>
              <a:rPr lang="en-US" b="0" i="1" baseline="0" dirty="0" smtClean="0"/>
              <a:t> the slide</a:t>
            </a:r>
            <a:r>
              <a:rPr lang="en-US" b="0" i="0" baseline="0" dirty="0" smtClean="0"/>
              <a:t>.]</a:t>
            </a:r>
            <a:endParaRPr lang="en-US" b="1" dirty="0" smtClean="0"/>
          </a:p>
          <a:p>
            <a:r>
              <a:rPr lang="en-US" b="1" dirty="0" smtClean="0"/>
              <a:t>Say:</a:t>
            </a:r>
            <a:r>
              <a:rPr lang="en-US" b="0" dirty="0" smtClean="0"/>
              <a:t> The</a:t>
            </a:r>
            <a:r>
              <a:rPr lang="en-US" b="0" baseline="0" dirty="0" smtClean="0"/>
              <a:t> man described in this lyric, or song line, is called Mr. Play it Safe. It is not his real name. It is a nickname that means he doesn’t take any risks. In the song, he is afraid to fly on an airplane, but he finally decided to get on an airplane.</a:t>
            </a:r>
          </a:p>
          <a:p>
            <a:r>
              <a:rPr lang="en-US" b="1" baseline="0" dirty="0" smtClean="0"/>
              <a:t>Say:</a:t>
            </a:r>
            <a:r>
              <a:rPr lang="en-US" b="0" baseline="0" dirty="0" smtClean="0"/>
              <a:t> What does it mean that he waited his whole life to take the flight? [</a:t>
            </a:r>
            <a:r>
              <a:rPr lang="en-US" b="0" i="1" baseline="0" dirty="0" smtClean="0"/>
              <a:t>Anticipated response:</a:t>
            </a:r>
            <a:r>
              <a:rPr lang="en-US" b="0" i="0" baseline="0" dirty="0" smtClean="0"/>
              <a:t> </a:t>
            </a:r>
            <a:r>
              <a:rPr lang="en-US" b="0" i="1" baseline="0" dirty="0" smtClean="0"/>
              <a:t>He waited for a really long time before he got on an airplane to fly somewhere.</a:t>
            </a:r>
            <a:r>
              <a:rPr lang="en-US" b="0" i="0" baseline="0" dirty="0" smtClean="0"/>
              <a:t>]</a:t>
            </a:r>
          </a:p>
          <a:p>
            <a:r>
              <a:rPr lang="en-US" b="1" i="0" baseline="0" dirty="0" smtClean="0"/>
              <a:t>Say: </a:t>
            </a:r>
            <a:r>
              <a:rPr lang="en-US" b="0" i="0" baseline="0" dirty="0" smtClean="0"/>
              <a:t>It says his plane crashed down. What does that mean? [</a:t>
            </a:r>
            <a:r>
              <a:rPr lang="en-US" b="0" i="1" baseline="0" dirty="0" smtClean="0"/>
              <a:t>Anticipated response: It means that his plane got into an accident</a:t>
            </a:r>
            <a:r>
              <a:rPr lang="en-US" b="0" i="0"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dirty="0" smtClean="0"/>
              <a:t>Partner talk. Is this an example of irony? Why or why not?</a:t>
            </a:r>
            <a:endParaRPr lang="en-US" b="1" i="0" baseline="0" dirty="0" smtClean="0"/>
          </a:p>
          <a:p>
            <a:endParaRPr lang="en-US" b="1" dirty="0"/>
          </a:p>
        </p:txBody>
      </p:sp>
      <p:sp>
        <p:nvSpPr>
          <p:cNvPr id="4" name="Slide Number Placeholder 3"/>
          <p:cNvSpPr>
            <a:spLocks noGrp="1"/>
          </p:cNvSpPr>
          <p:nvPr>
            <p:ph type="sldNum" sz="quarter" idx="10"/>
          </p:nvPr>
        </p:nvSpPr>
        <p:spPr/>
        <p:txBody>
          <a:bodyPr/>
          <a:lstStyle/>
          <a:p>
            <a:fld id="{D23A22EF-343B-4B34-80C4-18662CF1E884}" type="slidenum">
              <a:rPr lang="en-US" smtClean="0"/>
              <a:pPr/>
              <a:t>17</a:t>
            </a:fld>
            <a:endParaRPr lang="en-US"/>
          </a:p>
        </p:txBody>
      </p:sp>
    </p:spTree>
    <p:extLst>
      <p:ext uri="{BB962C8B-B14F-4D97-AF65-F5344CB8AC3E}">
        <p14:creationId xmlns:p14="http://schemas.microsoft.com/office/powerpoint/2010/main" xmlns="" val="24190865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Activity 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dirty="0" smtClean="0"/>
              <a:t>[</a:t>
            </a:r>
            <a:r>
              <a:rPr lang="en-US" b="0" i="1" dirty="0" smtClean="0"/>
              <a:t>Read</a:t>
            </a:r>
            <a:r>
              <a:rPr lang="en-US" b="0" i="1" baseline="0" dirty="0" smtClean="0"/>
              <a:t> the slide</a:t>
            </a:r>
            <a:r>
              <a:rPr lang="en-US" b="0" i="0" baseline="0" dirty="0" smtClean="0"/>
              <a:t>.]</a:t>
            </a:r>
            <a:endParaRPr lang="en-US" b="1" dirty="0" smtClean="0"/>
          </a:p>
          <a:p>
            <a:r>
              <a:rPr lang="en-US" b="1" dirty="0" smtClean="0"/>
              <a:t>Say:</a:t>
            </a:r>
            <a:r>
              <a:rPr lang="en-US" b="0" dirty="0" smtClean="0"/>
              <a:t> A traffic jam is when</a:t>
            </a:r>
            <a:r>
              <a:rPr lang="en-US" b="0" baseline="0" dirty="0" smtClean="0"/>
              <a:t> there are a lot of cars on the road, and the traffic stops or goes really slow. In the song, the person is already late. What will being in a traffic jam do? [</a:t>
            </a:r>
            <a:r>
              <a:rPr lang="en-US" b="0" i="1" baseline="0" dirty="0" smtClean="0"/>
              <a:t>Anticipated response: they will be even later</a:t>
            </a:r>
            <a:r>
              <a:rPr lang="en-US" b="0" i="0"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dirty="0" smtClean="0"/>
              <a:t>Partner talk. Is this an example of irony? Why or why not?</a:t>
            </a:r>
            <a:endParaRPr lang="en-US" b="1" i="0" baseline="0" dirty="0" smtClean="0"/>
          </a:p>
          <a:p>
            <a:endParaRPr lang="en-US" b="1" dirty="0"/>
          </a:p>
        </p:txBody>
      </p:sp>
      <p:sp>
        <p:nvSpPr>
          <p:cNvPr id="4" name="Slide Number Placeholder 3"/>
          <p:cNvSpPr>
            <a:spLocks noGrp="1"/>
          </p:cNvSpPr>
          <p:nvPr>
            <p:ph type="sldNum" sz="quarter" idx="10"/>
          </p:nvPr>
        </p:nvSpPr>
        <p:spPr/>
        <p:txBody>
          <a:bodyPr/>
          <a:lstStyle/>
          <a:p>
            <a:fld id="{D23A22EF-343B-4B34-80C4-18662CF1E884}" type="slidenum">
              <a:rPr lang="en-US" smtClean="0"/>
              <a:pPr/>
              <a:t>18</a:t>
            </a:fld>
            <a:endParaRPr lang="en-US"/>
          </a:p>
        </p:txBody>
      </p:sp>
    </p:spTree>
    <p:extLst>
      <p:ext uri="{BB962C8B-B14F-4D97-AF65-F5344CB8AC3E}">
        <p14:creationId xmlns:p14="http://schemas.microsoft.com/office/powerpoint/2010/main" xmlns="" val="22109647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Activity 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dirty="0" smtClean="0"/>
              <a:t>[</a:t>
            </a:r>
            <a:r>
              <a:rPr lang="en-US" b="0" i="1" dirty="0" smtClean="0"/>
              <a:t>Read</a:t>
            </a:r>
            <a:r>
              <a:rPr lang="en-US" b="0" i="1" baseline="0" dirty="0" smtClean="0"/>
              <a:t> the slide</a:t>
            </a:r>
            <a:r>
              <a:rPr lang="en-US" b="0" i="0" baseline="0" dirty="0" smtClean="0"/>
              <a:t>.]</a:t>
            </a:r>
            <a:endParaRPr lang="en-US" b="1" dirty="0" smtClean="0"/>
          </a:p>
          <a:p>
            <a:r>
              <a:rPr lang="en-US" b="1" dirty="0" smtClean="0"/>
              <a:t>Say:</a:t>
            </a:r>
            <a:r>
              <a:rPr lang="en-US" b="0" dirty="0" smtClean="0"/>
              <a:t> This</a:t>
            </a:r>
            <a:r>
              <a:rPr lang="en-US" b="0" baseline="0" dirty="0" smtClean="0"/>
              <a:t> is a no smoking sign. What does it mean? [</a:t>
            </a:r>
            <a:r>
              <a:rPr lang="en-US" b="0" i="1" baseline="0" dirty="0" smtClean="0"/>
              <a:t>Anticipated response: It means you’re not allowed to smoke</a:t>
            </a:r>
            <a:r>
              <a:rPr lang="en-US" b="0" i="0" baseline="0" dirty="0" smtClean="0"/>
              <a:t>]</a:t>
            </a:r>
          </a:p>
          <a:p>
            <a:r>
              <a:rPr lang="en-US" b="1" i="0" baseline="0" dirty="0" smtClean="0"/>
              <a:t>Say: </a:t>
            </a:r>
            <a:r>
              <a:rPr lang="en-US" b="0" i="0" baseline="0" dirty="0" smtClean="0"/>
              <a:t>The person in the song took a break from work and went outside to smoke, but they see a no smoking sign.</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dirty="0" smtClean="0"/>
              <a:t>Partner talk. Is this an example of irony? Why or why not?</a:t>
            </a:r>
            <a:endParaRPr lang="en-US" b="1" i="0" baseline="0" dirty="0" smtClean="0"/>
          </a:p>
          <a:p>
            <a:endParaRPr lang="en-US" b="1" dirty="0"/>
          </a:p>
        </p:txBody>
      </p:sp>
      <p:sp>
        <p:nvSpPr>
          <p:cNvPr id="4" name="Slide Number Placeholder 3"/>
          <p:cNvSpPr>
            <a:spLocks noGrp="1"/>
          </p:cNvSpPr>
          <p:nvPr>
            <p:ph type="sldNum" sz="quarter" idx="10"/>
          </p:nvPr>
        </p:nvSpPr>
        <p:spPr/>
        <p:txBody>
          <a:bodyPr/>
          <a:lstStyle/>
          <a:p>
            <a:fld id="{D23A22EF-343B-4B34-80C4-18662CF1E884}" type="slidenum">
              <a:rPr lang="en-US" smtClean="0"/>
              <a:pPr/>
              <a:t>19</a:t>
            </a:fld>
            <a:endParaRPr lang="en-US"/>
          </a:p>
        </p:txBody>
      </p:sp>
    </p:spTree>
    <p:extLst>
      <p:ext uri="{BB962C8B-B14F-4D97-AF65-F5344CB8AC3E}">
        <p14:creationId xmlns:p14="http://schemas.microsoft.com/office/powerpoint/2010/main" xmlns="" val="19288417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D</a:t>
            </a:r>
          </a:p>
          <a:p>
            <a:endParaRPr lang="en-US" b="1" dirty="0" smtClean="0"/>
          </a:p>
          <a:p>
            <a:r>
              <a:rPr lang="en-US" b="1" dirty="0" smtClean="0"/>
              <a:t>Now </a:t>
            </a:r>
            <a:r>
              <a:rPr lang="en-US" b="1" dirty="0" smtClean="0"/>
              <a:t>we are going to listen to a song about irony. The song</a:t>
            </a:r>
            <a:r>
              <a:rPr lang="en-US" b="1" baseline="0" dirty="0" smtClean="0"/>
              <a:t> is called </a:t>
            </a:r>
            <a:r>
              <a:rPr lang="en-US" b="1" i="1" baseline="0" dirty="0" smtClean="0"/>
              <a:t>Ironic</a:t>
            </a:r>
            <a:r>
              <a:rPr lang="en-US" b="1" i="0" baseline="0" dirty="0" smtClean="0"/>
              <a:t>, by Alanis </a:t>
            </a:r>
            <a:r>
              <a:rPr lang="en-US" b="1" i="0" baseline="0" dirty="0" err="1" smtClean="0"/>
              <a:t>Morissette</a:t>
            </a:r>
            <a:r>
              <a:rPr lang="en-US" b="1" i="0" baseline="0" dirty="0" smtClean="0"/>
              <a:t>. Try to read along the lyrics as you listen to the song.</a:t>
            </a:r>
          </a:p>
          <a:p>
            <a:endParaRPr lang="en-US" i="0" baseline="0" dirty="0" smtClean="0"/>
          </a:p>
          <a:p>
            <a:pPr marL="171450" indent="-171450">
              <a:buFont typeface="Arial" pitchFamily="34" charset="0"/>
              <a:buChar char="•"/>
            </a:pPr>
            <a:r>
              <a:rPr lang="en-US" i="0" baseline="0" dirty="0" smtClean="0"/>
              <a:t>Play the song. Scroll through the slides as the song plays to show the appropriate lyrics.</a:t>
            </a:r>
            <a:endParaRPr lang="en-US" i="0" dirty="0"/>
          </a:p>
        </p:txBody>
      </p:sp>
      <p:sp>
        <p:nvSpPr>
          <p:cNvPr id="4" name="Slide Number Placeholder 3"/>
          <p:cNvSpPr>
            <a:spLocks noGrp="1"/>
          </p:cNvSpPr>
          <p:nvPr>
            <p:ph type="sldNum" sz="quarter" idx="10"/>
          </p:nvPr>
        </p:nvSpPr>
        <p:spPr/>
        <p:txBody>
          <a:bodyPr/>
          <a:lstStyle/>
          <a:p>
            <a:fld id="{D23A22EF-343B-4B34-80C4-18662CF1E884}" type="slidenum">
              <a:rPr lang="en-US" smtClean="0"/>
              <a:pPr/>
              <a:t>2</a:t>
            </a:fld>
            <a:endParaRPr lang="en-US"/>
          </a:p>
        </p:txBody>
      </p:sp>
    </p:spTree>
    <p:extLst>
      <p:ext uri="{BB962C8B-B14F-4D97-AF65-F5344CB8AC3E}">
        <p14:creationId xmlns:p14="http://schemas.microsoft.com/office/powerpoint/2010/main" xmlns="" val="10557780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Activity 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dirty="0" smtClean="0"/>
              <a:t>[</a:t>
            </a:r>
            <a:r>
              <a:rPr lang="en-US" b="0" i="1" dirty="0" smtClean="0"/>
              <a:t>Read</a:t>
            </a:r>
            <a:r>
              <a:rPr lang="en-US" b="0" i="1" baseline="0" dirty="0" smtClean="0"/>
              <a:t> the slide</a:t>
            </a:r>
            <a:r>
              <a:rPr lang="en-US" b="0" i="0" baseline="0" dirty="0" smtClean="0"/>
              <a:t>.]</a:t>
            </a:r>
            <a:endParaRPr lang="en-US" b="1" dirty="0" smtClean="0"/>
          </a:p>
          <a:p>
            <a:r>
              <a:rPr lang="en-US" b="1" dirty="0" smtClean="0"/>
              <a:t>Say:</a:t>
            </a:r>
            <a:r>
              <a:rPr lang="en-US" b="0" dirty="0" smtClean="0"/>
              <a:t> How many spoons does the person have in the song? [</a:t>
            </a:r>
            <a:r>
              <a:rPr lang="en-US" b="0" i="1" dirty="0" smtClean="0"/>
              <a:t>Anticipated response: ten</a:t>
            </a:r>
            <a:r>
              <a:rPr lang="en-US" b="0" i="1" baseline="0" dirty="0" smtClean="0"/>
              <a:t> thousand</a:t>
            </a:r>
            <a:r>
              <a:rPr lang="en-US" b="0" i="0" baseline="0" dirty="0" smtClean="0"/>
              <a:t>]</a:t>
            </a:r>
          </a:p>
          <a:p>
            <a:r>
              <a:rPr lang="en-US" b="1" i="0" baseline="0" dirty="0" smtClean="0"/>
              <a:t>Say: </a:t>
            </a:r>
            <a:r>
              <a:rPr lang="en-US" b="0" i="0" baseline="0" dirty="0" smtClean="0"/>
              <a:t>Do they need a spoon? [</a:t>
            </a:r>
            <a:r>
              <a:rPr lang="en-US" b="0" i="1" baseline="0" dirty="0" smtClean="0"/>
              <a:t>Anticipated response: no</a:t>
            </a:r>
            <a:r>
              <a:rPr lang="en-US" b="0" i="0" baseline="0" dirty="0" smtClean="0"/>
              <a:t>]</a:t>
            </a:r>
          </a:p>
          <a:p>
            <a:r>
              <a:rPr lang="en-US" b="1" i="0" baseline="0" dirty="0" smtClean="0"/>
              <a:t>Say: </a:t>
            </a:r>
            <a:r>
              <a:rPr lang="en-US" b="0" i="0" baseline="0" dirty="0" smtClean="0"/>
              <a:t>What do they need? [</a:t>
            </a:r>
            <a:r>
              <a:rPr lang="en-US" b="0" i="1" baseline="0" dirty="0" smtClean="0"/>
              <a:t>Anticipated response: a knife</a:t>
            </a:r>
            <a:r>
              <a:rPr lang="en-US" b="0" i="0"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dirty="0" smtClean="0"/>
              <a:t>Partner talk. Is this an example of irony? Why or why not?</a:t>
            </a:r>
            <a:endParaRPr lang="en-US" b="1" i="0" baseline="0" dirty="0" smtClean="0"/>
          </a:p>
          <a:p>
            <a:endParaRPr lang="en-US" b="1" dirty="0"/>
          </a:p>
        </p:txBody>
      </p:sp>
      <p:sp>
        <p:nvSpPr>
          <p:cNvPr id="4" name="Slide Number Placeholder 3"/>
          <p:cNvSpPr>
            <a:spLocks noGrp="1"/>
          </p:cNvSpPr>
          <p:nvPr>
            <p:ph type="sldNum" sz="quarter" idx="10"/>
          </p:nvPr>
        </p:nvSpPr>
        <p:spPr/>
        <p:txBody>
          <a:bodyPr/>
          <a:lstStyle/>
          <a:p>
            <a:fld id="{D23A22EF-343B-4B34-80C4-18662CF1E884}" type="slidenum">
              <a:rPr lang="en-US" smtClean="0"/>
              <a:pPr/>
              <a:t>20</a:t>
            </a:fld>
            <a:endParaRPr lang="en-US"/>
          </a:p>
        </p:txBody>
      </p:sp>
    </p:spTree>
    <p:extLst>
      <p:ext uri="{BB962C8B-B14F-4D97-AF65-F5344CB8AC3E}">
        <p14:creationId xmlns:p14="http://schemas.microsoft.com/office/powerpoint/2010/main" xmlns="" val="28560036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Activity 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dirty="0" smtClean="0"/>
              <a:t>[</a:t>
            </a:r>
            <a:r>
              <a:rPr lang="en-US" b="0" i="1" dirty="0" smtClean="0"/>
              <a:t>Read</a:t>
            </a:r>
            <a:r>
              <a:rPr lang="en-US" b="0" i="1" baseline="0" dirty="0" smtClean="0"/>
              <a:t> the slide</a:t>
            </a:r>
            <a:r>
              <a:rPr lang="en-US" b="0" i="0" baseline="0" dirty="0" smtClean="0"/>
              <a:t>.]</a:t>
            </a:r>
            <a:endParaRPr lang="en-US" b="1" dirty="0" smtClean="0"/>
          </a:p>
          <a:p>
            <a:r>
              <a:rPr lang="en-US" b="1" dirty="0" smtClean="0"/>
              <a:t>Say:</a:t>
            </a:r>
            <a:r>
              <a:rPr lang="en-US" b="0" dirty="0" smtClean="0"/>
              <a:t> When someone says they met the man of their dreams, it means they met a man they would like to be in a relationship with.</a:t>
            </a:r>
            <a:endParaRPr lang="en-US" b="1" dirty="0" smtClean="0"/>
          </a:p>
          <a:p>
            <a:r>
              <a:rPr lang="en-US" b="1" dirty="0" smtClean="0"/>
              <a:t>Say:</a:t>
            </a:r>
            <a:r>
              <a:rPr lang="en-US" b="1" baseline="0" dirty="0" smtClean="0"/>
              <a:t> </a:t>
            </a:r>
            <a:r>
              <a:rPr lang="en-US" b="0" baseline="0" dirty="0" smtClean="0"/>
              <a:t>In the song, the person met the man of her dreams. But why won’t she be able to be in a relationship with him? [</a:t>
            </a:r>
            <a:r>
              <a:rPr lang="en-US" b="0" i="1" baseline="0" dirty="0" smtClean="0"/>
              <a:t>Anticipated response: He is already married to a beautiful woman</a:t>
            </a:r>
            <a:r>
              <a:rPr lang="en-US" b="0" i="0"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dirty="0" smtClean="0"/>
              <a:t>Partner talk. Is this an example of irony? Why or why not?</a:t>
            </a:r>
            <a:endParaRPr lang="en-US" b="1" i="0" baseline="0" dirty="0" smtClean="0"/>
          </a:p>
          <a:p>
            <a:endParaRPr lang="en-US" b="0" dirty="0" smtClean="0"/>
          </a:p>
        </p:txBody>
      </p:sp>
      <p:sp>
        <p:nvSpPr>
          <p:cNvPr id="4" name="Slide Number Placeholder 3"/>
          <p:cNvSpPr>
            <a:spLocks noGrp="1"/>
          </p:cNvSpPr>
          <p:nvPr>
            <p:ph type="sldNum" sz="quarter" idx="10"/>
          </p:nvPr>
        </p:nvSpPr>
        <p:spPr/>
        <p:txBody>
          <a:bodyPr/>
          <a:lstStyle/>
          <a:p>
            <a:fld id="{D23A22EF-343B-4B34-80C4-18662CF1E884}" type="slidenum">
              <a:rPr lang="en-US" smtClean="0"/>
              <a:pPr/>
              <a:t>21</a:t>
            </a:fld>
            <a:endParaRPr lang="en-US"/>
          </a:p>
        </p:txBody>
      </p:sp>
    </p:spTree>
    <p:extLst>
      <p:ext uri="{BB962C8B-B14F-4D97-AF65-F5344CB8AC3E}">
        <p14:creationId xmlns:p14="http://schemas.microsoft.com/office/powerpoint/2010/main" xmlns="" val="36394473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smtClean="0"/>
              <a:t>Activity D</a:t>
            </a:r>
          </a:p>
          <a:p>
            <a:endParaRPr lang="en-US" b="1" smtClean="0"/>
          </a:p>
          <a:p>
            <a:r>
              <a:rPr lang="en-US" b="1" dirty="0" smtClean="0"/>
              <a:t>Say: </a:t>
            </a:r>
            <a:r>
              <a:rPr lang="en-US" b="0" dirty="0" smtClean="0"/>
              <a:t>At the end of </a:t>
            </a:r>
            <a:r>
              <a:rPr lang="en-US" b="0" i="1" dirty="0" smtClean="0"/>
              <a:t>The</a:t>
            </a:r>
            <a:r>
              <a:rPr lang="en-US" b="0" i="1" baseline="0" dirty="0" smtClean="0"/>
              <a:t> Story of an Hour, </a:t>
            </a:r>
            <a:r>
              <a:rPr lang="en-US" b="0" i="0" baseline="0" dirty="0" smtClean="0"/>
              <a:t>the main character, Mrs. Mallard, dies suddenly when she finds out that her husband is really alive.</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dirty="0" smtClean="0"/>
              <a:t>Partner talk. Is this an example of irony? Why or why not?</a:t>
            </a:r>
            <a:endParaRPr lang="en-US" b="1" i="0" baseline="0" dirty="0" smtClean="0"/>
          </a:p>
          <a:p>
            <a:endParaRPr lang="en-US" b="1" dirty="0"/>
          </a:p>
        </p:txBody>
      </p:sp>
      <p:sp>
        <p:nvSpPr>
          <p:cNvPr id="4" name="Slide Number Placeholder 3"/>
          <p:cNvSpPr>
            <a:spLocks noGrp="1"/>
          </p:cNvSpPr>
          <p:nvPr>
            <p:ph type="sldNum" sz="quarter" idx="10"/>
          </p:nvPr>
        </p:nvSpPr>
        <p:spPr/>
        <p:txBody>
          <a:bodyPr/>
          <a:lstStyle/>
          <a:p>
            <a:fld id="{D23A22EF-343B-4B34-80C4-18662CF1E884}" type="slidenum">
              <a:rPr lang="en-US" smtClean="0"/>
              <a:pPr/>
              <a:t>22</a:t>
            </a:fld>
            <a:endParaRPr lang="en-US"/>
          </a:p>
        </p:txBody>
      </p:sp>
    </p:spTree>
    <p:extLst>
      <p:ext uri="{BB962C8B-B14F-4D97-AF65-F5344CB8AC3E}">
        <p14:creationId xmlns:p14="http://schemas.microsoft.com/office/powerpoint/2010/main" xmlns="" val="7832694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i="1" dirty="0" smtClean="0"/>
              <a:t>Show</a:t>
            </a:r>
            <a:r>
              <a:rPr lang="en-US" i="1" baseline="0" dirty="0" smtClean="0"/>
              <a:t> this slide while playing the song</a:t>
            </a:r>
            <a:r>
              <a:rPr lang="en-US" i="0"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D23A22EF-343B-4B34-80C4-18662CF1E884}" type="slidenum">
              <a:rPr lang="en-US" smtClean="0"/>
              <a:pPr/>
              <a:t>3</a:t>
            </a:fld>
            <a:endParaRPr lang="en-US"/>
          </a:p>
        </p:txBody>
      </p:sp>
    </p:spTree>
    <p:extLst>
      <p:ext uri="{BB962C8B-B14F-4D97-AF65-F5344CB8AC3E}">
        <p14:creationId xmlns:p14="http://schemas.microsoft.com/office/powerpoint/2010/main" xmlns="" val="6996796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i="1" dirty="0" smtClean="0"/>
              <a:t>Show</a:t>
            </a:r>
            <a:r>
              <a:rPr lang="en-US" i="1" baseline="0" dirty="0" smtClean="0"/>
              <a:t> this slide while playing the song</a:t>
            </a:r>
            <a:r>
              <a:rPr lang="en-US" i="0"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D23A22EF-343B-4B34-80C4-18662CF1E884}" type="slidenum">
              <a:rPr lang="en-US" smtClean="0"/>
              <a:pPr/>
              <a:t>4</a:t>
            </a:fld>
            <a:endParaRPr lang="en-US"/>
          </a:p>
        </p:txBody>
      </p:sp>
    </p:spTree>
    <p:extLst>
      <p:ext uri="{BB962C8B-B14F-4D97-AF65-F5344CB8AC3E}">
        <p14:creationId xmlns:p14="http://schemas.microsoft.com/office/powerpoint/2010/main" xmlns="" val="36373063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i="1" dirty="0" smtClean="0"/>
              <a:t>Show</a:t>
            </a:r>
            <a:r>
              <a:rPr lang="en-US" i="1" baseline="0" dirty="0" smtClean="0"/>
              <a:t> this slide while playing the song</a:t>
            </a:r>
            <a:r>
              <a:rPr lang="en-US" i="0"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D23A22EF-343B-4B34-80C4-18662CF1E884}" type="slidenum">
              <a:rPr lang="en-US" smtClean="0"/>
              <a:pPr/>
              <a:t>5</a:t>
            </a:fld>
            <a:endParaRPr lang="en-US"/>
          </a:p>
        </p:txBody>
      </p:sp>
    </p:spTree>
    <p:extLst>
      <p:ext uri="{BB962C8B-B14F-4D97-AF65-F5344CB8AC3E}">
        <p14:creationId xmlns:p14="http://schemas.microsoft.com/office/powerpoint/2010/main" xmlns="" val="25684809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i="1" dirty="0" smtClean="0"/>
              <a:t>Show</a:t>
            </a:r>
            <a:r>
              <a:rPr lang="en-US" i="1" baseline="0" dirty="0" smtClean="0"/>
              <a:t> this slide while playing the song</a:t>
            </a:r>
            <a:r>
              <a:rPr lang="en-US" i="0"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D23A22EF-343B-4B34-80C4-18662CF1E884}" type="slidenum">
              <a:rPr lang="en-US" smtClean="0"/>
              <a:pPr/>
              <a:t>6</a:t>
            </a:fld>
            <a:endParaRPr lang="en-US"/>
          </a:p>
        </p:txBody>
      </p:sp>
    </p:spTree>
    <p:extLst>
      <p:ext uri="{BB962C8B-B14F-4D97-AF65-F5344CB8AC3E}">
        <p14:creationId xmlns:p14="http://schemas.microsoft.com/office/powerpoint/2010/main" xmlns="" val="30016580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i="1" dirty="0" smtClean="0"/>
              <a:t>Show</a:t>
            </a:r>
            <a:r>
              <a:rPr lang="en-US" i="1" baseline="0" dirty="0" smtClean="0"/>
              <a:t> this slide while playing the song</a:t>
            </a:r>
            <a:r>
              <a:rPr lang="en-US" i="0"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D23A22EF-343B-4B34-80C4-18662CF1E884}" type="slidenum">
              <a:rPr lang="en-US" smtClean="0"/>
              <a:pPr/>
              <a:t>7</a:t>
            </a:fld>
            <a:endParaRPr lang="en-US"/>
          </a:p>
        </p:txBody>
      </p:sp>
    </p:spTree>
    <p:extLst>
      <p:ext uri="{BB962C8B-B14F-4D97-AF65-F5344CB8AC3E}">
        <p14:creationId xmlns:p14="http://schemas.microsoft.com/office/powerpoint/2010/main" xmlns="" val="36395926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i="1" dirty="0" smtClean="0"/>
              <a:t>Show</a:t>
            </a:r>
            <a:r>
              <a:rPr lang="en-US" i="1" baseline="0" dirty="0" smtClean="0"/>
              <a:t> this slide while playing the song</a:t>
            </a:r>
            <a:r>
              <a:rPr lang="en-US" i="0"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D23A22EF-343B-4B34-80C4-18662CF1E884}" type="slidenum">
              <a:rPr lang="en-US" smtClean="0"/>
              <a:pPr/>
              <a:t>8</a:t>
            </a:fld>
            <a:endParaRPr lang="en-US"/>
          </a:p>
        </p:txBody>
      </p:sp>
    </p:spTree>
    <p:extLst>
      <p:ext uri="{BB962C8B-B14F-4D97-AF65-F5344CB8AC3E}">
        <p14:creationId xmlns:p14="http://schemas.microsoft.com/office/powerpoint/2010/main" xmlns="" val="36334973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i="1" dirty="0" smtClean="0"/>
              <a:t>Show</a:t>
            </a:r>
            <a:r>
              <a:rPr lang="en-US" i="1" baseline="0" dirty="0" smtClean="0"/>
              <a:t> this slide while playing the song</a:t>
            </a:r>
            <a:r>
              <a:rPr lang="en-US" i="0"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D23A22EF-343B-4B34-80C4-18662CF1E884}" type="slidenum">
              <a:rPr lang="en-US" smtClean="0"/>
              <a:pPr/>
              <a:t>9</a:t>
            </a:fld>
            <a:endParaRPr lang="en-US"/>
          </a:p>
        </p:txBody>
      </p:sp>
    </p:spTree>
    <p:extLst>
      <p:ext uri="{BB962C8B-B14F-4D97-AF65-F5344CB8AC3E}">
        <p14:creationId xmlns:p14="http://schemas.microsoft.com/office/powerpoint/2010/main" xmlns="" val="11369030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487711AB-D72E-440E-999E-3A2C619BB519}" type="datetimeFigureOut">
              <a:rPr lang="en-US" smtClean="0"/>
              <a:pPr/>
              <a:t>6/28/2013</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416F9B19-2618-4222-A39E-D44387612E3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7711AB-D72E-440E-999E-3A2C619BB519}" type="datetimeFigureOut">
              <a:rPr lang="en-US" smtClean="0"/>
              <a:pPr/>
              <a:t>6/28/2013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6F9B19-2618-4222-A39E-D44387612E3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7711AB-D72E-440E-999E-3A2C619BB519}" type="datetimeFigureOut">
              <a:rPr lang="en-US" smtClean="0"/>
              <a:pPr/>
              <a:t>6/28/2013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6F9B19-2618-4222-A39E-D44387612E3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7711AB-D72E-440E-999E-3A2C619BB519}" type="datetimeFigureOut">
              <a:rPr lang="en-US" smtClean="0"/>
              <a:pPr/>
              <a:t>6/28/2013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6F9B19-2618-4222-A39E-D44387612E39}" type="slidenum">
              <a:rPr lang="en-US" smtClean="0"/>
              <a:pPr/>
              <a:t>‹#›</a:t>
            </a:fld>
            <a:endParaRPr lang="en-US"/>
          </a:p>
        </p:txBody>
      </p:sp>
      <p:pic>
        <p:nvPicPr>
          <p:cNvPr id="9" name="Picture 8"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87711AB-D72E-440E-999E-3A2C619BB519}" type="datetimeFigureOut">
              <a:rPr lang="en-US" smtClean="0"/>
              <a:pPr/>
              <a:t>6/28/2013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6F9B19-2618-4222-A39E-D44387612E39}" type="slidenum">
              <a:rPr lang="en-US" smtClean="0"/>
              <a:pPr/>
              <a:t>‹#›</a:t>
            </a:fld>
            <a:endParaRPr lang="en-US"/>
          </a:p>
        </p:txBody>
      </p:sp>
      <p:pic>
        <p:nvPicPr>
          <p:cNvPr id="7" name="Picture 6"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487711AB-D72E-440E-999E-3A2C619BB519}" type="datetimeFigureOut">
              <a:rPr lang="en-US" smtClean="0"/>
              <a:pPr/>
              <a:t>6/28/2013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6F9B19-2618-4222-A39E-D44387612E39}" type="slidenum">
              <a:rPr lang="en-US" smtClean="0"/>
              <a:pPr/>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cstate="print">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487711AB-D72E-440E-999E-3A2C619BB519}" type="datetimeFigureOut">
              <a:rPr lang="en-US" smtClean="0"/>
              <a:pPr/>
              <a:t>6/28/2013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6F9B19-2618-4222-A39E-D44387612E3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7711AB-D72E-440E-999E-3A2C619BB519}" type="datetimeFigureOut">
              <a:rPr lang="en-US" smtClean="0"/>
              <a:pPr/>
              <a:t>6/28/2013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6F9B19-2618-4222-A39E-D44387612E39}" type="slidenum">
              <a:rPr lang="en-US" smtClean="0"/>
              <a:pPr/>
              <a:t>‹#›</a:t>
            </a:fld>
            <a:endParaRPr lang="en-US"/>
          </a:p>
        </p:txBody>
      </p:sp>
      <p:pic>
        <p:nvPicPr>
          <p:cNvPr id="7" name="Picture 6"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87711AB-D72E-440E-999E-3A2C619BB519}" type="datetimeFigureOut">
              <a:rPr lang="en-US" smtClean="0"/>
              <a:pPr/>
              <a:t>6/28/2013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6F9B19-2618-4222-A39E-D44387612E3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7711AB-D72E-440E-999E-3A2C619BB519}" type="datetimeFigureOut">
              <a:rPr lang="en-US" smtClean="0"/>
              <a:pPr/>
              <a:t>6/28/2013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6F9B19-2618-4222-A39E-D44387612E39}" type="slidenum">
              <a:rPr lang="en-US" smtClean="0"/>
              <a:pPr/>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7711AB-D72E-440E-999E-3A2C619BB519}" type="datetimeFigureOut">
              <a:rPr lang="en-US" smtClean="0"/>
              <a:pPr/>
              <a:t>6/28/2013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6F9B19-2618-4222-A39E-D44387612E3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487711AB-D72E-440E-999E-3A2C619BB519}" type="datetimeFigureOut">
              <a:rPr lang="en-US" smtClean="0"/>
              <a:pPr/>
              <a:t>6/28/2013</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416F9B19-2618-4222-A39E-D44387612E3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IRONY</a:t>
            </a:r>
            <a:endParaRPr lang="en-US" dirty="0"/>
          </a:p>
        </p:txBody>
      </p:sp>
    </p:spTree>
    <p:extLst>
      <p:ext uri="{BB962C8B-B14F-4D97-AF65-F5344CB8AC3E}">
        <p14:creationId xmlns:p14="http://schemas.microsoft.com/office/powerpoint/2010/main" xmlns="" val="38320023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219200" y="1905000"/>
            <a:ext cx="6858000" cy="3048001"/>
          </a:xfrm>
          <a:prstGeom prst="rect">
            <a:avLst/>
          </a:prstGeom>
        </p:spPr>
        <p:txBody>
          <a:bodyPr>
            <a:noAutofit/>
          </a:bodyPr>
          <a:lst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a:lstStyle>
          <a:p>
            <a:pPr indent="0" algn="ctr">
              <a:buNone/>
            </a:pPr>
            <a:r>
              <a:rPr lang="en-US" sz="2800" dirty="0"/>
              <a:t>Life has a funny way of sneaking up on you</a:t>
            </a:r>
          </a:p>
          <a:p>
            <a:pPr indent="0" algn="ctr">
              <a:buNone/>
            </a:pPr>
            <a:r>
              <a:rPr lang="en-US" sz="2800" dirty="0"/>
              <a:t>Life has a funny, funny way of helping you out</a:t>
            </a:r>
          </a:p>
          <a:p>
            <a:pPr indent="0" algn="ctr">
              <a:buNone/>
            </a:pPr>
            <a:r>
              <a:rPr lang="en-US" sz="2800" dirty="0"/>
              <a:t>Helping you out</a:t>
            </a:r>
          </a:p>
        </p:txBody>
      </p:sp>
    </p:spTree>
    <p:extLst>
      <p:ext uri="{BB962C8B-B14F-4D97-AF65-F5344CB8AC3E}">
        <p14:creationId xmlns:p14="http://schemas.microsoft.com/office/powerpoint/2010/main" xmlns="" val="35645219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371600" y="1295400"/>
            <a:ext cx="6400800" cy="3048000"/>
          </a:xfrm>
        </p:spPr>
        <p:txBody>
          <a:bodyPr>
            <a:noAutofit/>
          </a:bodyPr>
          <a:lstStyle/>
          <a:p>
            <a:pPr indent="0" algn="ctr">
              <a:buNone/>
            </a:pPr>
            <a:r>
              <a:rPr lang="en-US" sz="2800" dirty="0"/>
              <a:t>An old man turned ninety-eight</a:t>
            </a:r>
          </a:p>
          <a:p>
            <a:pPr indent="0" algn="ctr">
              <a:buNone/>
            </a:pPr>
            <a:r>
              <a:rPr lang="en-US" sz="2800" dirty="0"/>
              <a:t>He won the lottery and died the next </a:t>
            </a:r>
            <a:r>
              <a:rPr lang="en-US" sz="2800" dirty="0" smtClean="0"/>
              <a:t>day.</a:t>
            </a:r>
            <a:endParaRPr lang="en-US" sz="2800" dirty="0"/>
          </a:p>
        </p:txBody>
      </p:sp>
      <p:pic>
        <p:nvPicPr>
          <p:cNvPr id="2050" name="Picture 2" descr="C:\Users\THEHAY~1\AppData\Local\Temp\92835395.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429000" y="2693377"/>
            <a:ext cx="2286000" cy="294542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417999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371600" y="1676400"/>
            <a:ext cx="6400800" cy="3048000"/>
          </a:xfrm>
        </p:spPr>
        <p:txBody>
          <a:bodyPr>
            <a:noAutofit/>
          </a:bodyPr>
          <a:lstStyle/>
          <a:p>
            <a:pPr indent="0" algn="ctr">
              <a:buNone/>
            </a:pPr>
            <a:r>
              <a:rPr lang="en-US" sz="2800" dirty="0" smtClean="0"/>
              <a:t>It's </a:t>
            </a:r>
            <a:r>
              <a:rPr lang="en-US" sz="2800" dirty="0"/>
              <a:t>a black fly in your </a:t>
            </a:r>
            <a:r>
              <a:rPr lang="en-US" sz="2800" dirty="0" smtClean="0"/>
              <a:t>Chardonnay.</a:t>
            </a:r>
            <a:endParaRPr lang="en-US" sz="2800" dirty="0"/>
          </a:p>
        </p:txBody>
      </p:sp>
      <p:pic>
        <p:nvPicPr>
          <p:cNvPr id="3074" name="Picture 2" descr="C:\Users\THEHAY~1\AppData\Local\Temp\116854989.jp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5681" t="9527" r="10473" b="15562"/>
          <a:stretch/>
        </p:blipFill>
        <p:spPr bwMode="auto">
          <a:xfrm>
            <a:off x="2895600" y="2590800"/>
            <a:ext cx="3581400" cy="242203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496146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371600" y="1676400"/>
            <a:ext cx="6400800" cy="3048000"/>
          </a:xfrm>
        </p:spPr>
        <p:txBody>
          <a:bodyPr>
            <a:noAutofit/>
          </a:bodyPr>
          <a:lstStyle/>
          <a:p>
            <a:pPr indent="0" algn="ctr">
              <a:buNone/>
            </a:pPr>
            <a:r>
              <a:rPr lang="en-US" sz="2800" dirty="0" smtClean="0"/>
              <a:t>It's </a:t>
            </a:r>
            <a:r>
              <a:rPr lang="en-US" sz="2800" dirty="0"/>
              <a:t>a death row pardon two minutes too </a:t>
            </a:r>
            <a:r>
              <a:rPr lang="en-US" sz="2800" dirty="0" smtClean="0"/>
              <a:t>late.</a:t>
            </a:r>
            <a:endParaRPr lang="en-US" sz="2800" dirty="0"/>
          </a:p>
        </p:txBody>
      </p:sp>
      <p:pic>
        <p:nvPicPr>
          <p:cNvPr id="4098" name="Picture 2" descr="C:\Users\THEHAY~1\AppData\Local\Temp\108589633.jp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t="24368"/>
          <a:stretch/>
        </p:blipFill>
        <p:spPr bwMode="auto">
          <a:xfrm>
            <a:off x="2362200" y="2514600"/>
            <a:ext cx="4286250" cy="311149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496146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371600" y="1371600"/>
            <a:ext cx="6400800" cy="3048001"/>
          </a:xfrm>
          <a:prstGeom prst="rect">
            <a:avLst/>
          </a:prstGeom>
        </p:spPr>
        <p:txBody>
          <a:bodyPr>
            <a:noAutofit/>
          </a:bodyPr>
          <a:lst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a:lstStyle>
          <a:p>
            <a:pPr indent="0" algn="ctr">
              <a:buNone/>
            </a:pPr>
            <a:r>
              <a:rPr lang="en-US" sz="2800" dirty="0"/>
              <a:t>It's like rain on your wedding </a:t>
            </a:r>
            <a:r>
              <a:rPr lang="en-US" sz="2800" dirty="0" smtClean="0"/>
              <a:t>day</a:t>
            </a:r>
            <a:endParaRPr lang="en-US" sz="2800" dirty="0"/>
          </a:p>
        </p:txBody>
      </p:sp>
      <p:pic>
        <p:nvPicPr>
          <p:cNvPr id="5122" name="Picture 2" descr="C:\Users\THEHAY~1\AppData\Local\Temp\stk307178rkn.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47900" y="2286000"/>
            <a:ext cx="4762500" cy="311897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27411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371600" y="1295400"/>
            <a:ext cx="6400800" cy="3048001"/>
          </a:xfrm>
          <a:prstGeom prst="rect">
            <a:avLst/>
          </a:prstGeom>
        </p:spPr>
        <p:txBody>
          <a:bodyPr>
            <a:noAutofit/>
          </a:bodyPr>
          <a:lst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a:lstStyle>
          <a:p>
            <a:pPr indent="0" algn="ctr">
              <a:buNone/>
            </a:pPr>
            <a:r>
              <a:rPr lang="en-US" sz="2800" dirty="0" smtClean="0"/>
              <a:t>It's </a:t>
            </a:r>
            <a:r>
              <a:rPr lang="en-US" sz="2800" dirty="0"/>
              <a:t>a free ride when you've already </a:t>
            </a:r>
            <a:r>
              <a:rPr lang="en-US" sz="2800" dirty="0" smtClean="0"/>
              <a:t>paid</a:t>
            </a:r>
            <a:endParaRPr lang="en-US" sz="2800" dirty="0"/>
          </a:p>
        </p:txBody>
      </p:sp>
      <p:pic>
        <p:nvPicPr>
          <p:cNvPr id="6146" name="Picture 2" descr="C:\Users\THEHAY~1\AppData\Local\Temp\96761034.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044700" y="2143790"/>
            <a:ext cx="5118100" cy="341881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893615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371600" y="1143000"/>
            <a:ext cx="6400800" cy="3048001"/>
          </a:xfrm>
          <a:prstGeom prst="rect">
            <a:avLst/>
          </a:prstGeom>
        </p:spPr>
        <p:txBody>
          <a:bodyPr>
            <a:noAutofit/>
          </a:bodyPr>
          <a:lst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a:lstStyle>
          <a:p>
            <a:pPr indent="0" algn="ctr">
              <a:buNone/>
            </a:pPr>
            <a:r>
              <a:rPr lang="en-US" sz="2800" dirty="0" smtClean="0"/>
              <a:t>It's </a:t>
            </a:r>
            <a:r>
              <a:rPr lang="en-US" sz="2800" dirty="0"/>
              <a:t>the good advice that you just didn't </a:t>
            </a:r>
            <a:r>
              <a:rPr lang="en-US" sz="2800" dirty="0" smtClean="0"/>
              <a:t>take.</a:t>
            </a:r>
            <a:endParaRPr lang="en-US" sz="2800" dirty="0"/>
          </a:p>
        </p:txBody>
      </p:sp>
      <p:pic>
        <p:nvPicPr>
          <p:cNvPr id="7170" name="Picture 2" descr="C:\Users\THEHAY~1\AppData\Local\Temp\119860950.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352800" y="1866900"/>
            <a:ext cx="2514600" cy="37719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893615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914400" y="990600"/>
            <a:ext cx="7315200" cy="3048001"/>
          </a:xfrm>
          <a:prstGeom prst="rect">
            <a:avLst/>
          </a:prstGeom>
        </p:spPr>
        <p:txBody>
          <a:bodyPr>
            <a:noAutofit/>
          </a:bodyPr>
          <a:lst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a:lstStyle>
          <a:p>
            <a:pPr indent="0" algn="ctr">
              <a:spcBef>
                <a:spcPts val="0"/>
              </a:spcBef>
              <a:buNone/>
            </a:pPr>
            <a:r>
              <a:rPr lang="en-US" sz="2800" dirty="0"/>
              <a:t>Mr. Play It Safe was afraid to fly</a:t>
            </a:r>
          </a:p>
          <a:p>
            <a:pPr indent="0" algn="ctr">
              <a:spcBef>
                <a:spcPts val="0"/>
              </a:spcBef>
              <a:buNone/>
            </a:pPr>
            <a:r>
              <a:rPr lang="en-US" sz="2800" dirty="0"/>
              <a:t>He packed his suitcase and kissed his kids goodbye</a:t>
            </a:r>
          </a:p>
          <a:p>
            <a:pPr indent="0" algn="ctr">
              <a:spcBef>
                <a:spcPts val="0"/>
              </a:spcBef>
              <a:buNone/>
            </a:pPr>
            <a:r>
              <a:rPr lang="en-US" sz="2800" dirty="0"/>
              <a:t>He waited his whole </a:t>
            </a:r>
            <a:r>
              <a:rPr lang="en-US" sz="2800" dirty="0" smtClean="0"/>
              <a:t>life </a:t>
            </a:r>
            <a:r>
              <a:rPr lang="en-US" sz="2800" dirty="0"/>
              <a:t>to take that flight</a:t>
            </a:r>
          </a:p>
          <a:p>
            <a:pPr indent="0" algn="ctr">
              <a:spcBef>
                <a:spcPts val="0"/>
              </a:spcBef>
              <a:buNone/>
            </a:pPr>
            <a:r>
              <a:rPr lang="en-US" sz="2800" dirty="0"/>
              <a:t>And as the plane crashed down he thought</a:t>
            </a:r>
          </a:p>
          <a:p>
            <a:pPr indent="0" algn="ctr">
              <a:spcBef>
                <a:spcPts val="0"/>
              </a:spcBef>
              <a:buNone/>
            </a:pPr>
            <a:r>
              <a:rPr lang="en-US" sz="2800" dirty="0"/>
              <a:t>"Well isn't this nice</a:t>
            </a:r>
            <a:r>
              <a:rPr lang="en-US" sz="2800" dirty="0" smtClean="0"/>
              <a:t>..."</a:t>
            </a:r>
            <a:endParaRPr lang="en-US" sz="2800" dirty="0"/>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xmlns="" val="0"/>
              </a:ext>
            </a:extLst>
          </a:blip>
          <a:srcRect l="13968" t="33419" r="11628" b="40254"/>
          <a:stretch/>
        </p:blipFill>
        <p:spPr>
          <a:xfrm>
            <a:off x="2895600" y="4273077"/>
            <a:ext cx="3429000" cy="1213323"/>
          </a:xfrm>
          <a:prstGeom prst="rect">
            <a:avLst/>
          </a:prstGeom>
        </p:spPr>
      </p:pic>
    </p:spTree>
    <p:extLst>
      <p:ext uri="{BB962C8B-B14F-4D97-AF65-F5344CB8AC3E}">
        <p14:creationId xmlns:p14="http://schemas.microsoft.com/office/powerpoint/2010/main" xmlns="" val="42785195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762000" y="1371599"/>
            <a:ext cx="7467600" cy="3048001"/>
          </a:xfrm>
          <a:prstGeom prst="rect">
            <a:avLst/>
          </a:prstGeom>
        </p:spPr>
        <p:txBody>
          <a:bodyPr>
            <a:noAutofit/>
          </a:bodyPr>
          <a:lst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a:lstStyle>
          <a:p>
            <a:pPr indent="0" algn="ctr">
              <a:buNone/>
            </a:pPr>
            <a:r>
              <a:rPr lang="en-US" sz="2800" dirty="0"/>
              <a:t>A traffic jam when you're already </a:t>
            </a:r>
            <a:r>
              <a:rPr lang="en-US" sz="2800" dirty="0" smtClean="0"/>
              <a:t>late.</a:t>
            </a:r>
            <a:endParaRPr lang="en-US" sz="2800" dirty="0"/>
          </a:p>
        </p:txBody>
      </p:sp>
      <p:pic>
        <p:nvPicPr>
          <p:cNvPr id="8194" name="Picture 2" descr="C:\Users\THEHAY~1\AppData\Local\Temp\78056055.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101136" y="2156490"/>
            <a:ext cx="4756864" cy="317751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8708374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762000" y="1371599"/>
            <a:ext cx="7467600" cy="3048001"/>
          </a:xfrm>
          <a:prstGeom prst="rect">
            <a:avLst/>
          </a:prstGeom>
        </p:spPr>
        <p:txBody>
          <a:bodyPr>
            <a:noAutofit/>
          </a:bodyPr>
          <a:lst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a:lstStyle>
          <a:p>
            <a:pPr indent="0" algn="ctr">
              <a:buNone/>
            </a:pPr>
            <a:r>
              <a:rPr lang="en-US" sz="2800" dirty="0" smtClean="0"/>
              <a:t>A </a:t>
            </a:r>
            <a:r>
              <a:rPr lang="en-US" sz="2800" dirty="0"/>
              <a:t>no-smoking sign on your cigarette break</a:t>
            </a:r>
          </a:p>
          <a:p>
            <a:pPr indent="0" algn="ctr">
              <a:buNone/>
            </a:pPr>
            <a:endParaRPr lang="en-US" sz="2800" dirty="0"/>
          </a:p>
        </p:txBody>
      </p:sp>
      <p:pic>
        <p:nvPicPr>
          <p:cNvPr id="9218" name="Picture 2" descr="C:\Users\THEHAY~1\AppData\Local\Temp\89690386.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09800" y="2279675"/>
            <a:ext cx="4800601" cy="32067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647527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Ironic</a:t>
            </a:r>
            <a:br>
              <a:rPr lang="en-US" i="1" dirty="0" smtClean="0"/>
            </a:br>
            <a:r>
              <a:rPr lang="en-US" sz="2200" i="1" dirty="0" smtClean="0"/>
              <a:t>by </a:t>
            </a:r>
            <a:r>
              <a:rPr lang="en-US" sz="2200" i="1" dirty="0" err="1" smtClean="0"/>
              <a:t>AlAnis</a:t>
            </a:r>
            <a:r>
              <a:rPr lang="en-US" sz="2200" i="1" dirty="0" smtClean="0"/>
              <a:t> </a:t>
            </a:r>
            <a:r>
              <a:rPr lang="en-US" sz="2200" i="1" dirty="0" err="1" smtClean="0"/>
              <a:t>Morissette</a:t>
            </a:r>
            <a:endParaRPr lang="en-US" i="1" dirty="0"/>
          </a:p>
        </p:txBody>
      </p:sp>
      <p:sp>
        <p:nvSpPr>
          <p:cNvPr id="3" name="Content Placeholder 2"/>
          <p:cNvSpPr>
            <a:spLocks noGrp="1"/>
          </p:cNvSpPr>
          <p:nvPr>
            <p:ph idx="1"/>
          </p:nvPr>
        </p:nvSpPr>
        <p:spPr>
          <a:xfrm>
            <a:off x="1371600" y="2133600"/>
            <a:ext cx="6400800" cy="3048001"/>
          </a:xfrm>
        </p:spPr>
        <p:txBody>
          <a:bodyPr>
            <a:noAutofit/>
          </a:bodyPr>
          <a:lstStyle/>
          <a:p>
            <a:pPr indent="0" algn="ctr">
              <a:buNone/>
            </a:pPr>
            <a:r>
              <a:rPr lang="en-US" sz="2800" dirty="0"/>
              <a:t>An old man turned ninety-eight</a:t>
            </a:r>
          </a:p>
          <a:p>
            <a:pPr indent="0" algn="ctr">
              <a:buNone/>
            </a:pPr>
            <a:r>
              <a:rPr lang="en-US" sz="2800" dirty="0"/>
              <a:t>He won the lottery and died the next day</a:t>
            </a:r>
          </a:p>
          <a:p>
            <a:pPr indent="0" algn="ctr">
              <a:buNone/>
            </a:pPr>
            <a:r>
              <a:rPr lang="en-US" sz="2800" dirty="0"/>
              <a:t>It's a black fly in your Chardonnay</a:t>
            </a:r>
          </a:p>
          <a:p>
            <a:pPr indent="0" algn="ctr">
              <a:buNone/>
            </a:pPr>
            <a:r>
              <a:rPr lang="en-US" sz="2800" dirty="0"/>
              <a:t>It's a death row pardon two minutes too late</a:t>
            </a:r>
          </a:p>
          <a:p>
            <a:pPr indent="0" algn="ctr">
              <a:buNone/>
            </a:pPr>
            <a:r>
              <a:rPr lang="en-US" sz="2800" dirty="0"/>
              <a:t>And isn't it ironic... don't you </a:t>
            </a:r>
            <a:r>
              <a:rPr lang="en-US" sz="2800" dirty="0" smtClean="0"/>
              <a:t>think</a:t>
            </a:r>
            <a:endParaRPr lang="en-US" sz="2800" dirty="0"/>
          </a:p>
        </p:txBody>
      </p:sp>
    </p:spTree>
    <p:extLst>
      <p:ext uri="{BB962C8B-B14F-4D97-AF65-F5344CB8AC3E}">
        <p14:creationId xmlns:p14="http://schemas.microsoft.com/office/powerpoint/2010/main" xmlns="" val="18203565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232824" y="1371599"/>
            <a:ext cx="6768176" cy="3048001"/>
          </a:xfrm>
          <a:prstGeom prst="rect">
            <a:avLst/>
          </a:prstGeom>
        </p:spPr>
        <p:txBody>
          <a:bodyPr>
            <a:noAutofit/>
          </a:bodyPr>
          <a:lst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a:lstStyle>
          <a:p>
            <a:pPr indent="0" algn="ctr">
              <a:lnSpc>
                <a:spcPct val="100000"/>
              </a:lnSpc>
              <a:buNone/>
            </a:pPr>
            <a:r>
              <a:rPr lang="en-US" sz="2800" dirty="0" smtClean="0"/>
              <a:t>It's </a:t>
            </a:r>
            <a:r>
              <a:rPr lang="en-US" sz="2800" dirty="0"/>
              <a:t>like ten thousand spoons when all you need is a knife</a:t>
            </a:r>
          </a:p>
          <a:p>
            <a:pPr indent="0" algn="ctr">
              <a:buNone/>
            </a:pPr>
            <a:endParaRPr lang="en-US" sz="2800" dirty="0"/>
          </a:p>
        </p:txBody>
      </p:sp>
      <p:pic>
        <p:nvPicPr>
          <p:cNvPr id="10242" name="Picture 2" descr="C:\Users\THEHAY~1\AppData\Local\Temp\92828385.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09800" y="2423592"/>
            <a:ext cx="4813300" cy="321520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647527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762000" y="1143000"/>
            <a:ext cx="7467600" cy="3048001"/>
          </a:xfrm>
          <a:prstGeom prst="rect">
            <a:avLst/>
          </a:prstGeom>
        </p:spPr>
        <p:txBody>
          <a:bodyPr>
            <a:noAutofit/>
          </a:bodyPr>
          <a:lst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a:lstStyle>
          <a:p>
            <a:pPr indent="0" algn="ctr">
              <a:buNone/>
            </a:pPr>
            <a:r>
              <a:rPr lang="en-US" sz="2800" dirty="0" smtClean="0"/>
              <a:t>It's </a:t>
            </a:r>
            <a:r>
              <a:rPr lang="en-US" sz="2800" dirty="0"/>
              <a:t>meeting the man of my dreams</a:t>
            </a:r>
          </a:p>
          <a:p>
            <a:pPr indent="0" algn="ctr">
              <a:buNone/>
            </a:pPr>
            <a:r>
              <a:rPr lang="en-US" sz="2800" dirty="0"/>
              <a:t>And then meeting his beautiful wife</a:t>
            </a:r>
          </a:p>
          <a:p>
            <a:pPr indent="0" algn="ctr">
              <a:buNone/>
            </a:pPr>
            <a:endParaRPr lang="en-US" sz="2800" dirty="0"/>
          </a:p>
        </p:txBody>
      </p:sp>
      <p:pic>
        <p:nvPicPr>
          <p:cNvPr id="11266" name="Picture 2" descr="C:\Users\THEHAY~1\AppData\Local\Temp\86536096.jp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b="11305"/>
          <a:stretch/>
        </p:blipFill>
        <p:spPr bwMode="auto">
          <a:xfrm>
            <a:off x="3416300" y="2586562"/>
            <a:ext cx="2298700" cy="305223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647527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THEHAY~1\AppData\Local\Temp\913190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828800" y="1828710"/>
            <a:ext cx="5562600" cy="30480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6532870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371600" y="1905000"/>
            <a:ext cx="6400800" cy="3048001"/>
          </a:xfrm>
          <a:prstGeom prst="rect">
            <a:avLst/>
          </a:prstGeom>
        </p:spPr>
        <p:txBody>
          <a:bodyPr>
            <a:noAutofit/>
          </a:bodyPr>
          <a:lst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a:lstStyle>
          <a:p>
            <a:pPr indent="0" algn="ctr">
              <a:buNone/>
            </a:pPr>
            <a:r>
              <a:rPr lang="en-US" sz="2800" dirty="0"/>
              <a:t>It's like rain on your wedding day</a:t>
            </a:r>
          </a:p>
          <a:p>
            <a:pPr indent="0" algn="ctr">
              <a:buNone/>
            </a:pPr>
            <a:r>
              <a:rPr lang="en-US" sz="2800" dirty="0"/>
              <a:t>It's a free ride when you've already paid</a:t>
            </a:r>
          </a:p>
          <a:p>
            <a:pPr indent="0" algn="ctr">
              <a:buNone/>
            </a:pPr>
            <a:r>
              <a:rPr lang="en-US" sz="2800" dirty="0"/>
              <a:t>It's the good advice that you just didn't take</a:t>
            </a:r>
          </a:p>
          <a:p>
            <a:pPr indent="0" algn="ctr">
              <a:buNone/>
            </a:pPr>
            <a:r>
              <a:rPr lang="en-US" sz="2800" dirty="0"/>
              <a:t>Who would've thought... it figures</a:t>
            </a:r>
          </a:p>
        </p:txBody>
      </p:sp>
    </p:spTree>
    <p:extLst>
      <p:ext uri="{BB962C8B-B14F-4D97-AF65-F5344CB8AC3E}">
        <p14:creationId xmlns:p14="http://schemas.microsoft.com/office/powerpoint/2010/main" xmlns="" val="35286450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914400" y="1295400"/>
            <a:ext cx="7315200" cy="3048001"/>
          </a:xfrm>
          <a:prstGeom prst="rect">
            <a:avLst/>
          </a:prstGeom>
        </p:spPr>
        <p:txBody>
          <a:bodyPr>
            <a:noAutofit/>
          </a:bodyPr>
          <a:lst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a:lstStyle>
          <a:p>
            <a:pPr indent="0" algn="ctr">
              <a:buNone/>
            </a:pPr>
            <a:r>
              <a:rPr lang="en-US" sz="2800" dirty="0"/>
              <a:t>Mr. Play It Safe was afraid to fly</a:t>
            </a:r>
          </a:p>
          <a:p>
            <a:pPr indent="0" algn="ctr">
              <a:buNone/>
            </a:pPr>
            <a:r>
              <a:rPr lang="en-US" sz="2800" dirty="0"/>
              <a:t>He packed his suitcase and kissed his kids goodbye</a:t>
            </a:r>
          </a:p>
          <a:p>
            <a:pPr indent="0" algn="ctr">
              <a:buNone/>
            </a:pPr>
            <a:r>
              <a:rPr lang="en-US" sz="2800" dirty="0"/>
              <a:t>He waited his whole </a:t>
            </a:r>
            <a:r>
              <a:rPr lang="en-US" sz="2800" dirty="0" smtClean="0"/>
              <a:t>life </a:t>
            </a:r>
            <a:r>
              <a:rPr lang="en-US" sz="2800" dirty="0"/>
              <a:t>to take that flight</a:t>
            </a:r>
          </a:p>
          <a:p>
            <a:pPr indent="0" algn="ctr">
              <a:buNone/>
            </a:pPr>
            <a:r>
              <a:rPr lang="en-US" sz="2800" dirty="0"/>
              <a:t>And as the plane crashed down he thought</a:t>
            </a:r>
          </a:p>
          <a:p>
            <a:pPr indent="0" algn="ctr">
              <a:buNone/>
            </a:pPr>
            <a:r>
              <a:rPr lang="en-US" sz="2800" dirty="0"/>
              <a:t>"Well isn't this nice..."</a:t>
            </a:r>
          </a:p>
          <a:p>
            <a:pPr indent="0" algn="ctr">
              <a:buNone/>
            </a:pPr>
            <a:r>
              <a:rPr lang="en-US" sz="2800" dirty="0"/>
              <a:t>And isn't it ironic... don't you think</a:t>
            </a:r>
          </a:p>
        </p:txBody>
      </p:sp>
    </p:spTree>
    <p:extLst>
      <p:ext uri="{BB962C8B-B14F-4D97-AF65-F5344CB8AC3E}">
        <p14:creationId xmlns:p14="http://schemas.microsoft.com/office/powerpoint/2010/main" xmlns="" val="10141813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371600" y="1905000"/>
            <a:ext cx="6400800" cy="3048001"/>
          </a:xfrm>
          <a:prstGeom prst="rect">
            <a:avLst/>
          </a:prstGeom>
        </p:spPr>
        <p:txBody>
          <a:bodyPr>
            <a:noAutofit/>
          </a:bodyPr>
          <a:lst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a:lstStyle>
          <a:p>
            <a:pPr indent="0" algn="ctr">
              <a:buNone/>
            </a:pPr>
            <a:r>
              <a:rPr lang="en-US" sz="2800" dirty="0"/>
              <a:t>It's like rain on your wedding day</a:t>
            </a:r>
          </a:p>
          <a:p>
            <a:pPr indent="0" algn="ctr">
              <a:buNone/>
            </a:pPr>
            <a:r>
              <a:rPr lang="en-US" sz="2800" dirty="0"/>
              <a:t>It's a free ride when you've already paid</a:t>
            </a:r>
          </a:p>
          <a:p>
            <a:pPr indent="0" algn="ctr">
              <a:buNone/>
            </a:pPr>
            <a:r>
              <a:rPr lang="en-US" sz="2800" dirty="0"/>
              <a:t>It's the good advice that you just didn't take</a:t>
            </a:r>
          </a:p>
          <a:p>
            <a:pPr indent="0" algn="ctr">
              <a:buNone/>
            </a:pPr>
            <a:r>
              <a:rPr lang="en-US" sz="2800" dirty="0"/>
              <a:t>Who would've thought... it figures</a:t>
            </a:r>
          </a:p>
        </p:txBody>
      </p:sp>
    </p:spTree>
    <p:extLst>
      <p:ext uri="{BB962C8B-B14F-4D97-AF65-F5344CB8AC3E}">
        <p14:creationId xmlns:p14="http://schemas.microsoft.com/office/powerpoint/2010/main" xmlns="" val="10141813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990600" y="1371600"/>
            <a:ext cx="7315200" cy="3048001"/>
          </a:xfrm>
          <a:prstGeom prst="rect">
            <a:avLst/>
          </a:prstGeom>
        </p:spPr>
        <p:txBody>
          <a:bodyPr>
            <a:noAutofit/>
          </a:bodyPr>
          <a:lst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a:lstStyle>
          <a:p>
            <a:pPr indent="0" algn="ctr">
              <a:buNone/>
            </a:pPr>
            <a:r>
              <a:rPr lang="en-US" sz="2800" dirty="0"/>
              <a:t>Well life has a funny way of sneaking up on you</a:t>
            </a:r>
          </a:p>
          <a:p>
            <a:pPr indent="0" algn="ctr">
              <a:buNone/>
            </a:pPr>
            <a:r>
              <a:rPr lang="en-US" sz="2800" dirty="0"/>
              <a:t>When you think everything's okay and everything's going right</a:t>
            </a:r>
          </a:p>
          <a:p>
            <a:pPr indent="0" algn="ctr">
              <a:buNone/>
            </a:pPr>
            <a:r>
              <a:rPr lang="en-US" sz="2800" dirty="0"/>
              <a:t>And life has a funny way of helping you out when</a:t>
            </a:r>
          </a:p>
          <a:p>
            <a:pPr indent="0" algn="ctr">
              <a:buNone/>
            </a:pPr>
            <a:r>
              <a:rPr lang="en-US" sz="2800" dirty="0"/>
              <a:t>You think everything's gone wrong and everything blows </a:t>
            </a:r>
            <a:r>
              <a:rPr lang="en-US" sz="2800" dirty="0" smtClean="0"/>
              <a:t>up in </a:t>
            </a:r>
            <a:r>
              <a:rPr lang="en-US" sz="2800" dirty="0"/>
              <a:t>your face</a:t>
            </a:r>
          </a:p>
        </p:txBody>
      </p:sp>
    </p:spTree>
    <p:extLst>
      <p:ext uri="{BB962C8B-B14F-4D97-AF65-F5344CB8AC3E}">
        <p14:creationId xmlns:p14="http://schemas.microsoft.com/office/powerpoint/2010/main" xmlns="" val="10212536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762000" y="1371599"/>
            <a:ext cx="7467600" cy="3048001"/>
          </a:xfrm>
          <a:prstGeom prst="rect">
            <a:avLst/>
          </a:prstGeom>
        </p:spPr>
        <p:txBody>
          <a:bodyPr>
            <a:noAutofit/>
          </a:bodyPr>
          <a:lst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a:lstStyle>
          <a:p>
            <a:pPr indent="0" algn="ctr">
              <a:buNone/>
            </a:pPr>
            <a:r>
              <a:rPr lang="en-US" sz="2800" dirty="0"/>
              <a:t>A traffic jam when you're already late</a:t>
            </a:r>
          </a:p>
          <a:p>
            <a:pPr indent="0" algn="ctr">
              <a:buNone/>
            </a:pPr>
            <a:r>
              <a:rPr lang="en-US" sz="2800" dirty="0"/>
              <a:t>A no-smoking sign on your cigarette break</a:t>
            </a:r>
          </a:p>
          <a:p>
            <a:pPr indent="0" algn="ctr">
              <a:buNone/>
            </a:pPr>
            <a:r>
              <a:rPr lang="en-US" sz="2800" dirty="0"/>
              <a:t>It's like ten thousand spoons when all you need is a knife</a:t>
            </a:r>
          </a:p>
          <a:p>
            <a:pPr indent="0" algn="ctr">
              <a:buNone/>
            </a:pPr>
            <a:r>
              <a:rPr lang="en-US" sz="2800" dirty="0"/>
              <a:t>It's meeting the man of my dreams</a:t>
            </a:r>
          </a:p>
          <a:p>
            <a:pPr indent="0" algn="ctr">
              <a:buNone/>
            </a:pPr>
            <a:r>
              <a:rPr lang="en-US" sz="2800" dirty="0"/>
              <a:t>And then meeting his beautiful wife</a:t>
            </a:r>
          </a:p>
          <a:p>
            <a:pPr indent="0" algn="ctr">
              <a:buNone/>
            </a:pPr>
            <a:endParaRPr lang="en-US" sz="2800" dirty="0"/>
          </a:p>
        </p:txBody>
      </p:sp>
    </p:spTree>
    <p:extLst>
      <p:ext uri="{BB962C8B-B14F-4D97-AF65-F5344CB8AC3E}">
        <p14:creationId xmlns:p14="http://schemas.microsoft.com/office/powerpoint/2010/main" xmlns="" val="27236422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371600" y="1905000"/>
            <a:ext cx="6400800" cy="3048001"/>
          </a:xfrm>
          <a:prstGeom prst="rect">
            <a:avLst/>
          </a:prstGeom>
        </p:spPr>
        <p:txBody>
          <a:bodyPr>
            <a:noAutofit/>
          </a:bodyPr>
          <a:lst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a:lstStyle>
          <a:p>
            <a:pPr indent="0" algn="ctr">
              <a:buNone/>
            </a:pPr>
            <a:r>
              <a:rPr lang="en-US" sz="2800" dirty="0"/>
              <a:t>And isn't it ironic...don't you think</a:t>
            </a:r>
          </a:p>
          <a:p>
            <a:pPr indent="0" algn="ctr">
              <a:buNone/>
            </a:pPr>
            <a:r>
              <a:rPr lang="en-US" sz="2800" dirty="0"/>
              <a:t>A little too ironic...and, yeah, I really do think</a:t>
            </a:r>
          </a:p>
        </p:txBody>
      </p:sp>
    </p:spTree>
    <p:extLst>
      <p:ext uri="{BB962C8B-B14F-4D97-AF65-F5344CB8AC3E}">
        <p14:creationId xmlns:p14="http://schemas.microsoft.com/office/powerpoint/2010/main" xmlns="" val="10212536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371600" y="1905000"/>
            <a:ext cx="6400800" cy="3048001"/>
          </a:xfrm>
          <a:prstGeom prst="rect">
            <a:avLst/>
          </a:prstGeom>
        </p:spPr>
        <p:txBody>
          <a:bodyPr>
            <a:noAutofit/>
          </a:bodyPr>
          <a:lst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a:lstStyle>
          <a:p>
            <a:pPr indent="0" algn="ctr">
              <a:buNone/>
            </a:pPr>
            <a:r>
              <a:rPr lang="en-US" sz="2800" dirty="0"/>
              <a:t>It's like rain on your wedding day</a:t>
            </a:r>
          </a:p>
          <a:p>
            <a:pPr indent="0" algn="ctr">
              <a:buNone/>
            </a:pPr>
            <a:r>
              <a:rPr lang="en-US" sz="2800" dirty="0"/>
              <a:t>It's a free ride when you've already paid</a:t>
            </a:r>
          </a:p>
          <a:p>
            <a:pPr indent="0" algn="ctr">
              <a:buNone/>
            </a:pPr>
            <a:r>
              <a:rPr lang="en-US" sz="2800" dirty="0"/>
              <a:t>It's the good advice that you just didn't take</a:t>
            </a:r>
          </a:p>
          <a:p>
            <a:pPr indent="0" algn="ctr">
              <a:buNone/>
            </a:pPr>
            <a:r>
              <a:rPr lang="en-US" sz="2800" dirty="0"/>
              <a:t>Who would've thought... it figures</a:t>
            </a:r>
          </a:p>
        </p:txBody>
      </p:sp>
    </p:spTree>
    <p:extLst>
      <p:ext uri="{BB962C8B-B14F-4D97-AF65-F5344CB8AC3E}">
        <p14:creationId xmlns:p14="http://schemas.microsoft.com/office/powerpoint/2010/main" xmlns="" val="165247205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143</TotalTime>
  <Words>1622</Words>
  <Application>Microsoft Office PowerPoint</Application>
  <PresentationFormat>On-screen Show (4:3)</PresentationFormat>
  <Paragraphs>165</Paragraphs>
  <Slides>22</Slides>
  <Notes>22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Couture</vt:lpstr>
      <vt:lpstr>IRONY</vt:lpstr>
      <vt:lpstr>Ironic by AlAnis Morissette</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IRONY</dc:title>
  <dc:creator>Erin Haynes</dc:creator>
  <cp:lastModifiedBy>Lydia Breiseth</cp:lastModifiedBy>
  <cp:revision>22</cp:revision>
  <dcterms:created xsi:type="dcterms:W3CDTF">2012-04-16T13:10:34Z</dcterms:created>
  <dcterms:modified xsi:type="dcterms:W3CDTF">2013-06-29T02:07:33Z</dcterms:modified>
</cp:coreProperties>
</file>