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350" r:id="rId2"/>
    <p:sldId id="330" r:id="rId3"/>
    <p:sldId id="331" r:id="rId4"/>
    <p:sldId id="332" r:id="rId5"/>
    <p:sldId id="333" r:id="rId6"/>
    <p:sldId id="334" r:id="rId7"/>
    <p:sldId id="335" r:id="rId8"/>
    <p:sldId id="347" r:id="rId9"/>
    <p:sldId id="348" r:id="rId10"/>
    <p:sldId id="34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889" autoAdjust="0"/>
  </p:normalViewPr>
  <p:slideViewPr>
    <p:cSldViewPr>
      <p:cViewPr varScale="1">
        <p:scale>
          <a:sx n="97" d="100"/>
          <a:sy n="97" d="100"/>
        </p:scale>
        <p:origin x="-38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816E-C9E2-4069-99EB-5EE9E54FFCB5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3C1B6-D896-4D73-B746-13801ED6F7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6203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09469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Activity 4C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to students that they will now be working individually to summarize the whole text.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turn to Student Chart 4C.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fill out the “Somebody, Wanted, But, So, Then” chart for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Story of an Hour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Student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Chart 4C.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4665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Activity 4A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turn to the content and language objectives (Student Chart 4A).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or have a student read the objectives aloud, one at a time.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90262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Activity 4B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text aloud or have the students read it.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816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Activity 4B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text aloud or have the students read it.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53396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Activity 4B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text aloud or have the students read it.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6623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Activity 4B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text aloud or have the students read it.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684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Activity 4B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text aloud or have the students read it.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7915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Activity 4B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94240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Activity 4B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turn to Student Chart 4B.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Demonstrate how to fill out the Summary Organizer as students fill out theirs.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Lead a Guided Writing with the class to practice writing a summary of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Want My Hat Back.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Courier New" pitchFamily="49" charset="0"/>
              <a:buChar char="o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describe what happened in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Want My Hat Back.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As they speak, write down exactly what they say on a poster board.</a:t>
            </a:r>
          </a:p>
          <a:p>
            <a:pPr marL="628650" lvl="1" indent="-171450">
              <a:buFont typeface="Courier New" pitchFamily="49" charset="0"/>
              <a:buChar char="o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read back what they have written. Make corrections together as a class.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3C1B6-D896-4D73-B746-13801ED6F78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1713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7D1CFB06-8AE2-4DF3-B39A-60F2A985764B}" type="datetimeFigureOut">
              <a:rPr lang="en-US" smtClean="0"/>
              <a:pPr/>
              <a:t>7/9/2013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D7C0BB6-E63D-4DA6-ADFD-87175D413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8975" y="1509713"/>
            <a:ext cx="26860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9800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cap="none" dirty="0" smtClean="0"/>
              <a:t>Independent Summary</a:t>
            </a:r>
            <a:endParaRPr lang="en-US" sz="4400" cap="none" dirty="0"/>
          </a:p>
        </p:txBody>
      </p:sp>
    </p:spTree>
    <p:extLst>
      <p:ext uri="{BB962C8B-B14F-4D97-AF65-F5344CB8AC3E}">
        <p14:creationId xmlns="" xmlns:p14="http://schemas.microsoft.com/office/powerpoint/2010/main" val="318679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8312080"/>
              </p:ext>
            </p:extLst>
          </p:nvPr>
        </p:nvGraphicFramePr>
        <p:xfrm>
          <a:off x="1143000" y="1524000"/>
          <a:ext cx="6781800" cy="2548128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6781800"/>
              </a:tblGrid>
              <a:tr h="6096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Day 4 Lesson</a:t>
                      </a:r>
                      <a:r>
                        <a:rPr lang="en-US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Objectives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5976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 smtClean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I </a:t>
                      </a:r>
                      <a:r>
                        <a:rPr lang="en-US" sz="1800" dirty="0">
                          <a:effectLst/>
                        </a:rPr>
                        <a:t>will be able to</a:t>
                      </a:r>
                      <a:r>
                        <a:rPr lang="en-US" sz="1800" dirty="0" smtClean="0">
                          <a:effectLst/>
                        </a:rPr>
                        <a:t>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</a:endParaRP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language effectively for different tasks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the conventions of English to write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Write with help from my teacher and other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students</a:t>
                      </a:r>
                    </a:p>
                    <a:p>
                      <a:pPr marL="285750" lvl="0" indent="-285750">
                        <a:buFont typeface="Arial" pitchFamily="34" charset="0"/>
                        <a:buNone/>
                      </a:pPr>
                      <a:endParaRPr lang="en-US" sz="1800" dirty="0" smtClean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6220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25" y="0"/>
            <a:ext cx="5172075" cy="684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070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731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04"/>
          <a:stretch/>
        </p:blipFill>
        <p:spPr bwMode="auto">
          <a:xfrm flipH="1" flipV="1">
            <a:off x="4724400" y="0"/>
            <a:ext cx="439782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3385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1"/>
            <a:ext cx="4724400" cy="6905080"/>
            <a:chOff x="152400" y="1"/>
            <a:chExt cx="4724400" cy="690508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2850"/>
            <a:stretch/>
          </p:blipFill>
          <p:spPr bwMode="auto">
            <a:xfrm>
              <a:off x="152400" y="3333206"/>
              <a:ext cx="4724400" cy="3571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032" r="3030" b="845"/>
            <a:stretch/>
          </p:blipFill>
          <p:spPr bwMode="auto">
            <a:xfrm>
              <a:off x="152400" y="1"/>
              <a:ext cx="4724400" cy="3352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648200" y="-1"/>
            <a:ext cx="4474493" cy="6905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4808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54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0" b="1623"/>
          <a:stretch/>
        </p:blipFill>
        <p:spPr bwMode="auto">
          <a:xfrm flipH="1" flipV="1">
            <a:off x="4834624" y="0"/>
            <a:ext cx="46751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4271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40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287"/>
          <a:stretch/>
        </p:blipFill>
        <p:spPr bwMode="auto">
          <a:xfrm flipH="1" flipV="1">
            <a:off x="4740886" y="0"/>
            <a:ext cx="44031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7199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0"/>
            <a:ext cx="48830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8271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69942235"/>
              </p:ext>
            </p:extLst>
          </p:nvPr>
        </p:nvGraphicFramePr>
        <p:xfrm>
          <a:off x="1066800" y="990600"/>
          <a:ext cx="7010400" cy="4911636"/>
        </p:xfrm>
        <a:graphic>
          <a:graphicData uri="http://schemas.openxmlformats.org/drawingml/2006/table">
            <a:tbl>
              <a:tblPr firstRow="1" firstCol="1" bandRow="1"/>
              <a:tblGrid>
                <a:gridCol w="1726245"/>
                <a:gridCol w="5284155"/>
              </a:tblGrid>
              <a:tr h="6966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cap="small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Protagonist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“Somebody”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Who is the main character?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The main character is ________________________.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0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cap="small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Motivation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“Wanted”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What does the main character want?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The main character </a:t>
                      </a:r>
                      <a:r>
                        <a:rPr lang="en-US" sz="1600" dirty="0" smtClean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wants__________________________.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0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cap="small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Conflict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“But...”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What is the problem?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But the problem is </a:t>
                      </a:r>
                      <a:r>
                        <a:rPr lang="en-US" sz="1600" dirty="0" smtClean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_________________________________.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0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cap="small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Rising Action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“So”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What does the main character do?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So the bear </a:t>
                      </a:r>
                      <a:r>
                        <a:rPr lang="en-US" sz="1600" dirty="0" smtClean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______________________________________.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0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cap="small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Conclusion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“Then”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What happens in the end?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Then in the end </a:t>
                      </a:r>
                      <a:r>
                        <a:rPr lang="en-US" sz="1600" dirty="0" smtClean="0">
                          <a:effectLst/>
                          <a:latin typeface="Palatino Linotype"/>
                          <a:ea typeface="Calibri"/>
                          <a:cs typeface="Times New Roman"/>
                        </a:rPr>
                        <a:t>___________________________________.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959779" y="1295400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</a:rPr>
              <a:t>the bear</a:t>
            </a:r>
            <a:endParaRPr lang="en-US" b="1" dirty="0">
              <a:solidFill>
                <a:srgbClr val="0033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40779" y="2069068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</a:rPr>
              <a:t>his hat back</a:t>
            </a:r>
            <a:endParaRPr lang="en-US" b="1" dirty="0">
              <a:solidFill>
                <a:srgbClr val="0033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33548" y="3135868"/>
            <a:ext cx="1607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</a:rPr>
              <a:t>he can’t find it</a:t>
            </a:r>
            <a:endParaRPr lang="en-US" b="1" dirty="0">
              <a:solidFill>
                <a:srgbClr val="0033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6200" y="4202668"/>
            <a:ext cx="3958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</a:rPr>
              <a:t>asks everyone he meets until he </a:t>
            </a:r>
          </a:p>
          <a:p>
            <a:r>
              <a:rPr lang="en-US" b="1" dirty="0" smtClean="0">
                <a:solidFill>
                  <a:srgbClr val="003399"/>
                </a:solidFill>
              </a:rPr>
              <a:t>remembers that he saw it on the rabbit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33434" y="5144869"/>
            <a:ext cx="35365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</a:rPr>
              <a:t>the bear gets his hat back, and the</a:t>
            </a:r>
          </a:p>
          <a:p>
            <a:r>
              <a:rPr lang="en-US" b="1" dirty="0" smtClean="0">
                <a:solidFill>
                  <a:srgbClr val="003399"/>
                </a:solidFill>
              </a:rPr>
              <a:t>rabbit is mysteriously missing</a:t>
            </a:r>
            <a:endParaRPr lang="en-US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947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1506</TotalTime>
  <Words>396</Words>
  <Application>Microsoft Office PowerPoint</Application>
  <PresentationFormat>On-screen Show (4:3)</PresentationFormat>
  <Paragraphs>69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Couture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Independent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Story of an hour</dc:title>
  <dc:creator>Erin Haynes</dc:creator>
  <cp:lastModifiedBy>Lydia Breiseth</cp:lastModifiedBy>
  <cp:revision>72</cp:revision>
  <dcterms:created xsi:type="dcterms:W3CDTF">2012-02-11T20:15:49Z</dcterms:created>
  <dcterms:modified xsi:type="dcterms:W3CDTF">2013-07-09T17:14:06Z</dcterms:modified>
</cp:coreProperties>
</file>